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7" r:id="rId2"/>
    <p:sldId id="273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9F1D1-7BCB-4C2C-B913-B365B256BCE7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9E16-201D-4E53-99D3-274333C66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8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1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6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9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8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0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0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3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F4F6091A-6277-45FC-AA11-6C54FC71CD4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1671ED-8A05-4A94-8F3C-0B3F810B2506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19572" y="260648"/>
            <a:ext cx="70248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cs typeface="+mn-cs"/>
              </a:rPr>
              <a:t>.</a:t>
            </a:r>
            <a:r>
              <a:rPr lang="en-US" sz="2800" b="1" dirty="0" smtClean="0">
                <a:latin typeface="Verdana" pitchFamily="34" charset="0"/>
                <a:cs typeface="+mn-cs"/>
              </a:rPr>
              <a:t>Org</a:t>
            </a:r>
            <a:endParaRPr lang="en-US" sz="2800" b="1" dirty="0"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259632" y="5445224"/>
            <a:ext cx="81369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Submitted To:	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		                  Submitted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tudymafia.org                                                 Studymafia.org              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5715" y="1484784"/>
            <a:ext cx="4166525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/>
              <a:t>Placenta </a:t>
            </a:r>
            <a:endParaRPr lang="en-US" sz="6000" b="1" dirty="0" smtClean="0"/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/>
              <a:t>Previa</a:t>
            </a:r>
            <a:endParaRPr lang="en-US" sz="600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48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4653334" cy="4267200"/>
          </a:xfrm>
        </p:spPr>
        <p:txBody>
          <a:bodyPr/>
          <a:lstStyle/>
          <a:p>
            <a:r>
              <a:rPr lang="en-US" sz="2400" b="1" dirty="0" smtClean="0"/>
              <a:t>LOW-LYING</a:t>
            </a:r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placenta implants in the lower uterine segment but does not reach the cervical </a:t>
            </a:r>
            <a:r>
              <a:rPr lang="en-US" sz="2400" dirty="0" err="1"/>
              <a:t>os</a:t>
            </a:r>
            <a:r>
              <a:rPr lang="en-US" sz="2400" dirty="0"/>
              <a:t>; often this type of placenta </a:t>
            </a:r>
            <a:r>
              <a:rPr lang="en-US" sz="2400" dirty="0" err="1"/>
              <a:t>previa</a:t>
            </a:r>
            <a:r>
              <a:rPr lang="en-US" sz="2400" dirty="0"/>
              <a:t> moves upward as the pregnancy progresses, eliminating bleeding complications later.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44824"/>
            <a:ext cx="2592288" cy="3728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84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4653334" cy="4267200"/>
          </a:xfrm>
        </p:spPr>
        <p:txBody>
          <a:bodyPr/>
          <a:lstStyle/>
          <a:p>
            <a:r>
              <a:rPr lang="en-US" sz="2400" b="1" dirty="0"/>
              <a:t>MARGINAL</a:t>
            </a:r>
          </a:p>
          <a:p>
            <a:pPr marL="0" indent="0">
              <a:buNone/>
            </a:pPr>
            <a:r>
              <a:rPr lang="en-US" sz="2400" dirty="0"/>
              <a:t>The edge of the placenta is at the edge of the internal </a:t>
            </a:r>
            <a:r>
              <a:rPr lang="en-US" sz="2400" dirty="0" err="1"/>
              <a:t>os</a:t>
            </a:r>
            <a:r>
              <a:rPr lang="en-US" sz="2400" dirty="0"/>
              <a:t>; the mother may be able to deliver vaginally.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916832"/>
            <a:ext cx="2244082" cy="3273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43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4653334" cy="4267200"/>
          </a:xfrm>
        </p:spPr>
        <p:txBody>
          <a:bodyPr/>
          <a:lstStyle/>
          <a:p>
            <a:r>
              <a:rPr lang="en-US" sz="2400" b="1" dirty="0"/>
              <a:t>PARTIAL</a:t>
            </a:r>
          </a:p>
          <a:p>
            <a:pPr marL="0" indent="0">
              <a:buNone/>
            </a:pPr>
            <a:r>
              <a:rPr lang="en-US" sz="2400" dirty="0"/>
              <a:t>The placenta partially covers the cervical </a:t>
            </a:r>
            <a:r>
              <a:rPr lang="en-US" sz="2400" dirty="0" err="1"/>
              <a:t>os;as</a:t>
            </a:r>
            <a:r>
              <a:rPr lang="en-US" sz="2400" dirty="0"/>
              <a:t> the pregnancy progresses and the cervix begins to efface and dilate, the bleeding occurs.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1924050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10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Types…..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4653334" cy="4267200"/>
          </a:xfrm>
        </p:spPr>
        <p:txBody>
          <a:bodyPr/>
          <a:lstStyle/>
          <a:p>
            <a:r>
              <a:rPr lang="en-US" sz="2400" b="1" dirty="0"/>
              <a:t>COMPLETE OR TOTAL</a:t>
            </a:r>
          </a:p>
          <a:p>
            <a:pPr marL="0" indent="0">
              <a:buNone/>
            </a:pPr>
            <a:r>
              <a:rPr lang="en-US" sz="2400" dirty="0"/>
              <a:t>The placenta covers the entire cervical </a:t>
            </a:r>
            <a:r>
              <a:rPr lang="en-US" sz="2400" dirty="0" err="1"/>
              <a:t>os</a:t>
            </a:r>
            <a:r>
              <a:rPr lang="en-US" sz="2400" dirty="0"/>
              <a:t>; usually requires an emergency cesarean section.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72816"/>
            <a:ext cx="203835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8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and </a:t>
            </a:r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following signs and symptoms for placenta </a:t>
            </a:r>
            <a:r>
              <a:rPr lang="en-US" sz="2400" dirty="0" err="1"/>
              <a:t>previa</a:t>
            </a:r>
            <a:r>
              <a:rPr lang="en-US" sz="2400" dirty="0"/>
              <a:t> must be detected immediately by the health care providers to avoid risking the life of the fetus.</a:t>
            </a:r>
          </a:p>
          <a:p>
            <a:r>
              <a:rPr lang="en-US" sz="2400" b="1" dirty="0"/>
              <a:t>Bright red bleeding</a:t>
            </a:r>
            <a:r>
              <a:rPr lang="en-US" sz="2400" dirty="0"/>
              <a:t>. When the placenta is unable to stretch to accommodate the shape of the cervix, bleeding will occur suddenly that could frighten the woman.</a:t>
            </a:r>
          </a:p>
          <a:p>
            <a:r>
              <a:rPr lang="en-US" sz="2400" b="1" dirty="0"/>
              <a:t>Painless</a:t>
            </a:r>
            <a:r>
              <a:rPr lang="en-US" sz="2400" dirty="0"/>
              <a:t>. Bleeding in placenta </a:t>
            </a:r>
            <a:r>
              <a:rPr lang="en-US" sz="2400" dirty="0" err="1"/>
              <a:t>previa</a:t>
            </a:r>
            <a:r>
              <a:rPr lang="en-US" sz="2400" dirty="0"/>
              <a:t> is not painless and may also stop as abruptly as it had begun.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18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</a:t>
            </a:r>
            <a:r>
              <a:rPr lang="en-US" dirty="0" smtClean="0"/>
              <a:t>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To diagnose placenta </a:t>
            </a:r>
            <a:r>
              <a:rPr lang="en-US" sz="2800" dirty="0" err="1"/>
              <a:t>previa</a:t>
            </a:r>
            <a:r>
              <a:rPr lang="en-US" sz="2800" dirty="0"/>
              <a:t>, the patient must undergo the following diagnostic procedure.</a:t>
            </a:r>
          </a:p>
          <a:p>
            <a:r>
              <a:rPr lang="en-US" sz="2800" b="1" dirty="0"/>
              <a:t>Ultrasound</a:t>
            </a:r>
            <a:r>
              <a:rPr lang="en-US" sz="2800" dirty="0"/>
              <a:t>. Early detection of placenta </a:t>
            </a:r>
            <a:r>
              <a:rPr lang="en-US" sz="2800" dirty="0" err="1"/>
              <a:t>previa</a:t>
            </a:r>
            <a:r>
              <a:rPr lang="en-US" sz="2800" dirty="0"/>
              <a:t> is always possible through ultrasonography. It is the most common and initial diagnostic test that could confirm the diagnosis.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2433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</a:t>
            </a:r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pPr marL="0" indent="0">
              <a:buNone/>
            </a:pPr>
            <a:r>
              <a:rPr lang="en-US" sz="2300" dirty="0"/>
              <a:t>Medical interventions are necessary to ensure that the safety of both mother and fetus are still intact.</a:t>
            </a:r>
          </a:p>
          <a:p>
            <a:r>
              <a:rPr lang="en-US" sz="2300" b="1" dirty="0"/>
              <a:t>Intravenous therapy</a:t>
            </a:r>
            <a:r>
              <a:rPr lang="en-US" sz="2300" dirty="0"/>
              <a:t>. This would be prescribed by the physician to replace the blood that was lost during bleeding.</a:t>
            </a:r>
          </a:p>
          <a:p>
            <a:r>
              <a:rPr lang="en-US" sz="2300" b="1" dirty="0"/>
              <a:t>Avoid vaginal examinations</a:t>
            </a:r>
            <a:r>
              <a:rPr lang="en-US" sz="2300" dirty="0"/>
              <a:t>. This may initiate hemorrhage that is fatal for both the mother and the baby.</a:t>
            </a:r>
          </a:p>
          <a:p>
            <a:r>
              <a:rPr lang="en-US" sz="2300" b="1" dirty="0"/>
              <a:t>Attach external monitoring equipment</a:t>
            </a:r>
            <a:r>
              <a:rPr lang="en-US" sz="2300" dirty="0"/>
              <a:t>. To monitor the uterine contractions and record fetal heart sounds, an external equipment is preferred than the internal monitoring equipment.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539583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Surgical 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Surgical </a:t>
            </a:r>
            <a:r>
              <a:rPr lang="en-US" sz="2400" dirty="0"/>
              <a:t>interventions are carried out once the condition of both the mother and the fetus has reached a critical stage and their lives are exposed to undeniable danger.</a:t>
            </a:r>
          </a:p>
          <a:p>
            <a:r>
              <a:rPr lang="en-US" sz="2400" b="1" dirty="0"/>
              <a:t>Cesarean delivery.</a:t>
            </a:r>
            <a:r>
              <a:rPr lang="en-US" sz="2400" dirty="0"/>
              <a:t> Although the best way to deliver a baby is through normal delivery, if the placenta has obstructed more than 30% of the cervical </a:t>
            </a:r>
            <a:r>
              <a:rPr lang="en-US" sz="2400" dirty="0" err="1"/>
              <a:t>os</a:t>
            </a:r>
            <a:r>
              <a:rPr lang="en-US" sz="2400" dirty="0"/>
              <a:t> it would be hard for the fetus to get past the placenta through normal delivery. Cesarean birth is then recommended by the physician.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57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If you have placenta </a:t>
            </a:r>
            <a:r>
              <a:rPr lang="en-US" sz="2400" dirty="0" err="1"/>
              <a:t>previa</a:t>
            </a:r>
            <a:r>
              <a:rPr lang="en-US" sz="2400" dirty="0"/>
              <a:t>, your health care provider will monitor you and your baby to reduce the risk of these serious complications:</a:t>
            </a:r>
          </a:p>
          <a:p>
            <a:r>
              <a:rPr lang="en-US" sz="2400" b="1" dirty="0"/>
              <a:t>Bleeding.</a:t>
            </a:r>
            <a:r>
              <a:rPr lang="en-US" sz="2400" dirty="0"/>
              <a:t> Severe, possibly life-threatening vaginal bleeding (hemorrhage) can occur during labor, delivery or in the first few hours after delivery.</a:t>
            </a:r>
          </a:p>
          <a:p>
            <a:r>
              <a:rPr lang="en-US" sz="2400" b="1" dirty="0"/>
              <a:t>Preterm birth.</a:t>
            </a:r>
            <a:r>
              <a:rPr lang="en-US" sz="2400" dirty="0"/>
              <a:t> Severe bleeding may prompt an emergency C-section before your baby is full term.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8598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Google.com</a:t>
            </a:r>
          </a:p>
          <a:p>
            <a:pPr lvl="1"/>
            <a:r>
              <a:rPr lang="en-US" dirty="0"/>
              <a:t>Wikipedia.org</a:t>
            </a:r>
          </a:p>
          <a:p>
            <a:pPr lvl="1"/>
            <a:r>
              <a:rPr lang="en-US" dirty="0"/>
              <a:t>Studymafia.org</a:t>
            </a:r>
          </a:p>
          <a:p>
            <a:pPr lvl="1"/>
            <a:r>
              <a:rPr lang="en-US" dirty="0"/>
              <a:t>Slidespanda.com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dirty="0" smtClean="0"/>
              <a:t>Introduction</a:t>
            </a:r>
          </a:p>
          <a:p>
            <a:r>
              <a:rPr lang="en-US" sz="2300" dirty="0" smtClean="0"/>
              <a:t>Definition of </a:t>
            </a:r>
            <a:r>
              <a:rPr lang="en-US" sz="2300" dirty="0"/>
              <a:t>Placenta </a:t>
            </a:r>
            <a:r>
              <a:rPr lang="en-US" sz="2300" dirty="0" err="1"/>
              <a:t>previa</a:t>
            </a:r>
            <a:r>
              <a:rPr lang="en-US" sz="2300" dirty="0"/>
              <a:t> </a:t>
            </a:r>
            <a:endParaRPr lang="en-US" sz="2300" dirty="0" smtClean="0"/>
          </a:p>
          <a:p>
            <a:r>
              <a:rPr lang="en-US" sz="2300" dirty="0" smtClean="0"/>
              <a:t>Pathophysiology</a:t>
            </a:r>
          </a:p>
          <a:p>
            <a:r>
              <a:rPr lang="en-US" sz="2300" dirty="0" smtClean="0"/>
              <a:t>Cause of </a:t>
            </a:r>
            <a:r>
              <a:rPr lang="en-US" sz="2300" dirty="0"/>
              <a:t>Placenta </a:t>
            </a:r>
            <a:r>
              <a:rPr lang="en-US" sz="2300" dirty="0" err="1"/>
              <a:t>previa</a:t>
            </a:r>
            <a:r>
              <a:rPr lang="en-US" sz="2300" dirty="0"/>
              <a:t> </a:t>
            </a:r>
            <a:endParaRPr lang="en-US" sz="2300" dirty="0" smtClean="0"/>
          </a:p>
          <a:p>
            <a:r>
              <a:rPr lang="en-US" sz="2300" dirty="0"/>
              <a:t>Risk </a:t>
            </a:r>
            <a:r>
              <a:rPr lang="en-US" sz="2300" dirty="0" smtClean="0"/>
              <a:t>Factors</a:t>
            </a:r>
          </a:p>
          <a:p>
            <a:r>
              <a:rPr lang="en-US" sz="2300" dirty="0" smtClean="0"/>
              <a:t>Types</a:t>
            </a:r>
          </a:p>
          <a:p>
            <a:r>
              <a:rPr lang="en-US" sz="2300" dirty="0"/>
              <a:t>Signs and </a:t>
            </a:r>
            <a:r>
              <a:rPr lang="en-US" sz="2300" dirty="0" smtClean="0"/>
              <a:t>Symptoms</a:t>
            </a:r>
          </a:p>
          <a:p>
            <a:r>
              <a:rPr lang="en-US" sz="2300" dirty="0" smtClean="0"/>
              <a:t>Diagnosis</a:t>
            </a:r>
          </a:p>
          <a:p>
            <a:r>
              <a:rPr lang="en-US" sz="2300" dirty="0" smtClean="0"/>
              <a:t>Management</a:t>
            </a:r>
          </a:p>
          <a:p>
            <a:r>
              <a:rPr lang="en-US" sz="2300" dirty="0" smtClean="0"/>
              <a:t>Complications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8854372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153400" cy="3733800"/>
          </a:xfrm>
        </p:spPr>
        <p:txBody>
          <a:bodyPr/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B0F0"/>
                </a:solidFill>
              </a:rPr>
              <a:t>StudyMafia.</a:t>
            </a:r>
            <a:r>
              <a:rPr lang="en-US" sz="5400" b="1" dirty="0" smtClean="0">
                <a:solidFill>
                  <a:schemeClr val="tx1"/>
                </a:solidFill>
              </a:rPr>
              <a:t>org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6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Placenta </a:t>
            </a:r>
            <a:r>
              <a:rPr lang="en-US" sz="2400" dirty="0" err="1"/>
              <a:t>previa</a:t>
            </a:r>
            <a:r>
              <a:rPr lang="en-US" sz="2400" dirty="0"/>
              <a:t> is the attachment of the placenta to the wall of the uterus in a location that completely or partially covers the uterine outlet (opening of the cervix). </a:t>
            </a:r>
            <a:endParaRPr lang="en-US" sz="2400" dirty="0" smtClean="0"/>
          </a:p>
          <a:p>
            <a:r>
              <a:rPr lang="en-US" sz="2400" dirty="0" smtClean="0"/>
              <a:t>Bleeding </a:t>
            </a:r>
            <a:r>
              <a:rPr lang="en-US" sz="2400" dirty="0"/>
              <a:t>after the 20th week of gestation is the main symptom of placenta </a:t>
            </a:r>
            <a:r>
              <a:rPr lang="en-US" sz="2400" dirty="0" err="1"/>
              <a:t>previa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An </a:t>
            </a:r>
            <a:r>
              <a:rPr lang="en-US" sz="2400" dirty="0"/>
              <a:t>ultrasound examination is used to establish the diagnosis of placenta </a:t>
            </a:r>
            <a:r>
              <a:rPr lang="en-US" sz="2400" dirty="0" err="1"/>
              <a:t>previa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Cesarean </a:t>
            </a:r>
            <a:r>
              <a:rPr lang="en-US" sz="2400" dirty="0"/>
              <a:t>delivery is required for complete placenta </a:t>
            </a:r>
            <a:r>
              <a:rPr lang="en-US" sz="2400" dirty="0" err="1"/>
              <a:t>previa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56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cement of placenta and placenta prev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38365"/>
            <a:ext cx="4032448" cy="432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55576" y="692696"/>
            <a:ext cx="43011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Placenta </a:t>
            </a:r>
            <a:r>
              <a:rPr lang="en-US" sz="4000" dirty="0" err="1"/>
              <a:t>P</a:t>
            </a:r>
            <a:r>
              <a:rPr lang="en-US" sz="4000" dirty="0" err="1" smtClean="0"/>
              <a:t>revia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513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Definition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Placenta </a:t>
            </a:r>
            <a:r>
              <a:rPr lang="en-US" sz="2800" b="1" dirty="0" err="1"/>
              <a:t>previa</a:t>
            </a:r>
            <a:r>
              <a:rPr lang="en-US" sz="2800" dirty="0"/>
              <a:t> is a condition wherein the placenta of a pregnant woman is implanted abnormally in the uterus.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accounts for the most incidents of bleeding in the third trimester of pregnancy.</a:t>
            </a:r>
          </a:p>
        </p:txBody>
      </p:sp>
    </p:spTree>
    <p:extLst>
      <p:ext uri="{BB962C8B-B14F-4D97-AF65-F5344CB8AC3E}">
        <p14:creationId xmlns:p14="http://schemas.microsoft.com/office/powerpoint/2010/main" val="175342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placenta implants on the lower part of the uterus.</a:t>
            </a:r>
          </a:p>
          <a:p>
            <a:r>
              <a:rPr lang="en-US" sz="2400" dirty="0"/>
              <a:t>The lower uterine segment separates from the upper segment as the cervix starts to dilate.</a:t>
            </a:r>
          </a:p>
          <a:p>
            <a:r>
              <a:rPr lang="en-US" sz="2400" dirty="0"/>
              <a:t>The placenta is unable to stretch and accommodate the shape of the cervix, resulting in bleeding.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57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</a:t>
            </a:r>
            <a:r>
              <a:rPr lang="en-US" sz="2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cause of placenta </a:t>
            </a:r>
            <a:r>
              <a:rPr lang="en-US" sz="2800" b="1" dirty="0" err="1">
                <a:solidFill>
                  <a:schemeClr val="bg1">
                    <a:lumMod val="60000"/>
                    <a:lumOff val="40000"/>
                  </a:schemeClr>
                </a:solidFill>
              </a:rPr>
              <a:t>previa</a:t>
            </a:r>
            <a:r>
              <a:rPr lang="en-US" sz="2800" b="1" dirty="0">
                <a:solidFill>
                  <a:schemeClr val="bg1">
                    <a:lumMod val="60000"/>
                    <a:lumOff val="40000"/>
                  </a:schemeClr>
                </a:solidFill>
              </a:rPr>
              <a:t> is unknown</a:t>
            </a:r>
            <a:r>
              <a:rPr lang="en-US" sz="2800" dirty="0"/>
              <a:t>, but it is more common in women who have a history of uterine surgeries (cesarean sections, dilation and curettage), infections with </a:t>
            </a:r>
            <a:r>
              <a:rPr lang="en-US" sz="2800" dirty="0" err="1"/>
              <a:t>endometritis</a:t>
            </a:r>
            <a:r>
              <a:rPr lang="en-US" sz="2800" dirty="0"/>
              <a:t>, and a previous placenta </a:t>
            </a:r>
            <a:r>
              <a:rPr lang="en-US" sz="2800" dirty="0" err="1"/>
              <a:t>previa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is also more common in those women who currently have a multiple gestation with a large placenta. Smoking is also a contributing factor.</a:t>
            </a:r>
          </a:p>
        </p:txBody>
      </p:sp>
    </p:spTree>
    <p:extLst>
      <p:ext uri="{BB962C8B-B14F-4D97-AF65-F5344CB8AC3E}">
        <p14:creationId xmlns:p14="http://schemas.microsoft.com/office/powerpoint/2010/main" val="127491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Placenta </a:t>
            </a:r>
            <a:r>
              <a:rPr lang="en-US" sz="2400" dirty="0" err="1"/>
              <a:t>previa</a:t>
            </a:r>
            <a:r>
              <a:rPr lang="en-US" sz="2400" dirty="0"/>
              <a:t> is dangerous if not detected early. However, it is also highly preventable once you get to know the risk factors.</a:t>
            </a:r>
          </a:p>
          <a:p>
            <a:r>
              <a:rPr lang="en-US" sz="2400" b="1" dirty="0"/>
              <a:t>Advanced maternal age</a:t>
            </a:r>
            <a:r>
              <a:rPr lang="en-US" sz="2400" dirty="0"/>
              <a:t>. Women who are over the age of 35 years old are at an increased risk of developing placenta </a:t>
            </a:r>
            <a:r>
              <a:rPr lang="en-US" sz="2400" dirty="0" err="1"/>
              <a:t>previa</a:t>
            </a:r>
            <a:r>
              <a:rPr lang="en-US" sz="2400" dirty="0"/>
              <a:t>.</a:t>
            </a:r>
          </a:p>
          <a:p>
            <a:r>
              <a:rPr lang="en-US" sz="2400" b="1" dirty="0"/>
              <a:t>Multiple gestations</a:t>
            </a:r>
            <a:r>
              <a:rPr lang="en-US" sz="2400" dirty="0"/>
              <a:t>. The uterus which has accommodated more than one fetus has an increased risk for placenta </a:t>
            </a:r>
            <a:r>
              <a:rPr lang="en-US" sz="2400" dirty="0" err="1"/>
              <a:t>previa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291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</a:t>
            </a:r>
            <a:r>
              <a:rPr lang="en-US" dirty="0" smtClean="0"/>
              <a:t>Factors………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Increased parity</a:t>
            </a:r>
            <a:r>
              <a:rPr lang="en-US" sz="2400" dirty="0"/>
              <a:t>. Women who have given birth to a lot of children have an increased chance of having placenta </a:t>
            </a:r>
            <a:r>
              <a:rPr lang="en-US" sz="2400" dirty="0" err="1"/>
              <a:t>previa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b="1" dirty="0" smtClean="0"/>
              <a:t>Past </a:t>
            </a:r>
            <a:r>
              <a:rPr lang="en-US" sz="2400" b="1" dirty="0"/>
              <a:t>caesarean births</a:t>
            </a:r>
            <a:r>
              <a:rPr lang="en-US" sz="2400" dirty="0"/>
              <a:t>. Giving birth via caesarean delivery predisposes the woman to placenta </a:t>
            </a:r>
            <a:r>
              <a:rPr lang="en-US" sz="2400" dirty="0" err="1"/>
              <a:t>previa</a:t>
            </a:r>
            <a:r>
              <a:rPr lang="en-US" sz="2400" dirty="0"/>
              <a:t> on her next childbearing. </a:t>
            </a:r>
            <a:endParaRPr lang="en-US" sz="2400" dirty="0" smtClean="0"/>
          </a:p>
          <a:p>
            <a:r>
              <a:rPr lang="en-US" sz="2400" b="1" dirty="0" smtClean="0"/>
              <a:t>Past </a:t>
            </a:r>
            <a:r>
              <a:rPr lang="en-US" sz="2400" b="1" dirty="0"/>
              <a:t>uterine curettage</a:t>
            </a:r>
            <a:r>
              <a:rPr lang="en-US" sz="2400" dirty="0"/>
              <a:t>. Scars from a past curettage can affect the implantation of the uterus and lead to placenta </a:t>
            </a:r>
            <a:r>
              <a:rPr lang="en-US" sz="2400" dirty="0" err="1"/>
              <a:t>previa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20298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Profile 6">
      <a:dk1>
        <a:srgbClr val="003366"/>
      </a:dk1>
      <a:lt1>
        <a:srgbClr val="FFFFFF"/>
      </a:lt1>
      <a:dk2>
        <a:srgbClr val="006666"/>
      </a:dk2>
      <a:lt2>
        <a:srgbClr val="FFFFFF"/>
      </a:lt2>
      <a:accent1>
        <a:srgbClr val="6699FF"/>
      </a:accent1>
      <a:accent2>
        <a:srgbClr val="00CCFF"/>
      </a:accent2>
      <a:accent3>
        <a:srgbClr val="AAB8B8"/>
      </a:accent3>
      <a:accent4>
        <a:srgbClr val="DADADA"/>
      </a:accent4>
      <a:accent5>
        <a:srgbClr val="B8CAFF"/>
      </a:accent5>
      <a:accent6>
        <a:srgbClr val="00B9E7"/>
      </a:accent6>
      <a:hlink>
        <a:srgbClr val="FFFFCC"/>
      </a:hlink>
      <a:folHlink>
        <a:srgbClr val="33CC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Theme32</Template>
  <TotalTime>187</TotalTime>
  <Words>861</Words>
  <Application>Microsoft Office PowerPoint</Application>
  <PresentationFormat>On-screen Show (4:3)</PresentationFormat>
  <Paragraphs>78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Theme32</vt:lpstr>
      <vt:lpstr>PowerPoint Presentation</vt:lpstr>
      <vt:lpstr>Table of Content</vt:lpstr>
      <vt:lpstr>Introduction</vt:lpstr>
      <vt:lpstr>PowerPoint Presentation</vt:lpstr>
      <vt:lpstr>Definition</vt:lpstr>
      <vt:lpstr>Pathophysiology</vt:lpstr>
      <vt:lpstr>Cause</vt:lpstr>
      <vt:lpstr>Risk Factors</vt:lpstr>
      <vt:lpstr>Risk Factors………</vt:lpstr>
      <vt:lpstr>Types</vt:lpstr>
      <vt:lpstr>Types…..</vt:lpstr>
      <vt:lpstr>Types…..</vt:lpstr>
      <vt:lpstr>Types…..</vt:lpstr>
      <vt:lpstr>Signs and Symptoms</vt:lpstr>
      <vt:lpstr>Diagnostic Tests</vt:lpstr>
      <vt:lpstr>Medical Management</vt:lpstr>
      <vt:lpstr>Surgical Management</vt:lpstr>
      <vt:lpstr>Complications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CRP</dc:creator>
  <cp:lastModifiedBy>CRP</cp:lastModifiedBy>
  <cp:revision>6</cp:revision>
  <dcterms:created xsi:type="dcterms:W3CDTF">2022-05-10T03:39:18Z</dcterms:created>
  <dcterms:modified xsi:type="dcterms:W3CDTF">2022-10-14T07:54:58Z</dcterms:modified>
</cp:coreProperties>
</file>