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877" r:id="rId2"/>
  </p:sldMasterIdLst>
  <p:notesMasterIdLst>
    <p:notesMasterId r:id="rId20"/>
  </p:notesMasterIdLst>
  <p:handoutMasterIdLst>
    <p:handoutMasterId r:id="rId21"/>
  </p:handoutMasterIdLst>
  <p:sldIdLst>
    <p:sldId id="361" r:id="rId3"/>
    <p:sldId id="322" r:id="rId4"/>
    <p:sldId id="324" r:id="rId5"/>
    <p:sldId id="344" r:id="rId6"/>
    <p:sldId id="323" r:id="rId7"/>
    <p:sldId id="354" r:id="rId8"/>
    <p:sldId id="355" r:id="rId9"/>
    <p:sldId id="346" r:id="rId10"/>
    <p:sldId id="345" r:id="rId11"/>
    <p:sldId id="266" r:id="rId12"/>
    <p:sldId id="325" r:id="rId13"/>
    <p:sldId id="356" r:id="rId14"/>
    <p:sldId id="347" r:id="rId15"/>
    <p:sldId id="357" r:id="rId16"/>
    <p:sldId id="351" r:id="rId17"/>
    <p:sldId id="359" r:id="rId18"/>
    <p:sldId id="362"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77728" autoAdjust="0"/>
  </p:normalViewPr>
  <p:slideViewPr>
    <p:cSldViewPr>
      <p:cViewPr>
        <p:scale>
          <a:sx n="60" d="100"/>
          <a:sy n="60" d="100"/>
        </p:scale>
        <p:origin x="-1576"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10.xml"/><Relationship Id="rId6" Type="http://schemas.openxmlformats.org/officeDocument/2006/relationships/slide" Target="slides/slide15.xml"/><Relationship Id="rId5" Type="http://schemas.openxmlformats.org/officeDocument/2006/relationships/slide" Target="slides/slide14.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10/15/2022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5" name="Picture 7" descr="bamboo"/>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304800" y="1158875"/>
            <a:ext cx="6248400" cy="1431925"/>
          </a:xfrm>
        </p:spPr>
        <p:txBody>
          <a:bodyPr/>
          <a:lstStyle>
            <a:lvl1pPr>
              <a:defRPr/>
            </a:lvl1pPr>
          </a:lstStyle>
          <a:p>
            <a:pPr lvl="0"/>
            <a:r>
              <a:rPr lang="en-US" noProof="0" smtClean="0"/>
              <a:t>Click to edit Master title style</a:t>
            </a:r>
            <a:endParaRPr lang="en-US" noProof="0" smtClean="0"/>
          </a:p>
        </p:txBody>
      </p:sp>
      <p:sp>
        <p:nvSpPr>
          <p:cNvPr id="2051" name="Rectangle 3"/>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pPr lvl="0"/>
            <a:r>
              <a:rPr lang="en-US" noProof="0" smtClean="0"/>
              <a:t>Click to edit Master subtitle style</a:t>
            </a:r>
            <a:endParaRPr lang="en-US" noProof="0" smtClean="0"/>
          </a:p>
        </p:txBody>
      </p:sp>
      <p:sp>
        <p:nvSpPr>
          <p:cNvPr id="2052" name="Rectangle 4"/>
          <p:cNvSpPr>
            <a:spLocks noGrp="1" noChangeArrowheads="1"/>
          </p:cNvSpPr>
          <p:nvPr>
            <p:ph type="dt" sz="half" idx="2"/>
          </p:nvPr>
        </p:nvSpPr>
        <p:spPr>
          <a:xfrm>
            <a:off x="257175" y="6248400"/>
            <a:ext cx="1622425" cy="457200"/>
          </a:xfrm>
        </p:spPr>
        <p:txBody>
          <a:bodyPr/>
          <a:lstStyle>
            <a:lvl1pPr>
              <a:defRPr/>
            </a:lvl1pPr>
          </a:lstStyle>
          <a:p>
            <a:pPr>
              <a:defRPr/>
            </a:pPr>
            <a:fld id="{A78D1B0E-1CA7-49BF-805A-6AD8DBA2A8DD}" type="datetime1">
              <a:rPr lang="en-US" smtClean="0"/>
              <a:pPr>
                <a:defRPr/>
              </a:pPr>
              <a:t>10/15/2022</a:t>
            </a:fld>
            <a:endParaRPr lang="en-US" dirty="0"/>
          </a:p>
        </p:txBody>
      </p:sp>
      <p:sp>
        <p:nvSpPr>
          <p:cNvPr id="2053" name="Rectangle 5"/>
          <p:cNvSpPr>
            <a:spLocks noGrp="1" noChangeArrowheads="1"/>
          </p:cNvSpPr>
          <p:nvPr>
            <p:ph type="ftr" sz="quarter" idx="3"/>
          </p:nvPr>
        </p:nvSpPr>
        <p:spPr>
          <a:xfrm>
            <a:off x="2108200" y="6248400"/>
            <a:ext cx="2997200" cy="457200"/>
          </a:xfrm>
        </p:spPr>
        <p:txBody>
          <a:bodyPr/>
          <a:lstStyle>
            <a:lvl1pPr>
              <a:defRPr/>
            </a:lvl1pPr>
          </a:lstStyle>
          <a:p>
            <a:pPr>
              <a:defRPr/>
            </a:pPr>
            <a:endParaRPr lang="en-US"/>
          </a:p>
        </p:txBody>
      </p:sp>
      <p:sp>
        <p:nvSpPr>
          <p:cNvPr id="2054" name="Rectangle 6"/>
          <p:cNvSpPr>
            <a:spLocks noGrp="1" noChangeArrowheads="1"/>
          </p:cNvSpPr>
          <p:nvPr>
            <p:ph type="sldNum" sz="quarter" idx="4"/>
          </p:nvPr>
        </p:nvSpPr>
        <p:spPr>
          <a:xfrm>
            <a:off x="5486400" y="6248400"/>
            <a:ext cx="1371600" cy="457200"/>
          </a:xfrm>
        </p:spPr>
        <p:txBody>
          <a:bodyPr/>
          <a:lstStyle>
            <a:lvl1pPr>
              <a:defRPr/>
            </a:lvl1pPr>
          </a:lstStyle>
          <a:p>
            <a:pPr>
              <a:defRPr/>
            </a:pPr>
            <a:fld id="{9925D46F-F8EB-421F-8E6A-9EF2EF270385}"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2D45AF-7B27-461D-8F9E-ECB43847A1EE}" type="datetime1">
              <a:rPr lang="en-US" smtClean="0"/>
              <a:pPr>
                <a:defRPr/>
              </a:pPr>
              <a:t>10/15/2022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36353-9378-4982-9402-0AF2F1B216E7}" type="slidenum">
              <a:rPr lang="en-US" altLang="en-US" smtClean="0"/>
              <a:pPr>
                <a:defRPr/>
              </a:pPr>
              <a:t>‹#›</a:t>
            </a:fld>
            <a:endParaRPr lang="en-US" altLang="en-US" dirty="0"/>
          </a:p>
        </p:txBody>
      </p:sp>
    </p:spTree>
    <p:extLst>
      <p:ext uri="{BB962C8B-B14F-4D97-AF65-F5344CB8AC3E}">
        <p14:creationId xmlns:p14="http://schemas.microsoft.com/office/powerpoint/2010/main" val="35011721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30592370"/>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59738401"/>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02828529"/>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34511314"/>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10127480"/>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12096082"/>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03900163"/>
      </p:ext>
    </p:extLst>
  </p:cSld>
  <p:clrMapOvr>
    <a:masterClrMapping/>
  </p:clrMapOvr>
  <p:timing>
    <p:tnLst>
      <p:par>
        <p:cTn id="1" dur="indefinite" restart="never" nodeType="tmRoot"/>
      </p:par>
    </p:tnLst>
  </p:timing>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64141195"/>
      </p:ext>
    </p:extLst>
  </p:cSld>
  <p:clrMapOvr>
    <a:masterClrMapping/>
  </p:clrMapOvr>
  <p:timing>
    <p:tnLst>
      <p:par>
        <p:cTn id="1" dur="indefinite" restart="never" nodeType="tmRoot"/>
      </p:par>
    </p:tn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62086022"/>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8600" y="320675"/>
            <a:ext cx="74676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76700" y="1981200"/>
            <a:ext cx="36957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228600" y="6248400"/>
            <a:ext cx="1600200" cy="457200"/>
          </a:xfrm>
        </p:spPr>
        <p:txBody>
          <a:bodyPr/>
          <a:lstStyle>
            <a:lvl1pPr>
              <a:defRPr/>
            </a:lvl1pPr>
          </a:lstStyle>
          <a:p>
            <a:endParaRPr lang="en-CA"/>
          </a:p>
        </p:txBody>
      </p:sp>
      <p:sp>
        <p:nvSpPr>
          <p:cNvPr id="6" name="Footer Placeholder 5"/>
          <p:cNvSpPr>
            <a:spLocks noGrp="1"/>
          </p:cNvSpPr>
          <p:nvPr>
            <p:ph type="ftr" sz="quarter" idx="11"/>
          </p:nvPr>
        </p:nvSpPr>
        <p:spPr>
          <a:xfrm>
            <a:off x="2209800" y="6248400"/>
            <a:ext cx="3505200" cy="457200"/>
          </a:xfrm>
        </p:spPr>
        <p:txBody>
          <a:bodyPr/>
          <a:lstStyle>
            <a:lvl1pPr>
              <a:defRPr/>
            </a:lvl1pPr>
          </a:lstStyle>
          <a:p>
            <a:r>
              <a:rPr lang="en-CA" smtClean="0"/>
              <a:t>© 2005 Pearson Education Canada Inc.</a:t>
            </a:r>
            <a:r>
              <a:rPr lang="en-CA" smtClean="0">
                <a:cs typeface="+mn-cs"/>
              </a:rPr>
              <a:t> </a:t>
            </a:r>
            <a:endParaRPr lang="en-CA">
              <a:cs typeface="+mn-cs"/>
            </a:endParaRPr>
          </a:p>
        </p:txBody>
      </p:sp>
      <p:sp>
        <p:nvSpPr>
          <p:cNvPr id="7" name="Slide Number Placeholder 6"/>
          <p:cNvSpPr>
            <a:spLocks noGrp="1"/>
          </p:cNvSpPr>
          <p:nvPr>
            <p:ph type="sldNum" sz="quarter" idx="12"/>
          </p:nvPr>
        </p:nvSpPr>
        <p:spPr>
          <a:xfrm>
            <a:off x="6248400" y="6248400"/>
            <a:ext cx="1524000" cy="457200"/>
          </a:xfrm>
        </p:spPr>
        <p:txBody>
          <a:bodyPr/>
          <a:lstStyle>
            <a:lvl1pPr>
              <a:defRPr/>
            </a:lvl1pPr>
          </a:lstStyle>
          <a:p>
            <a:fld id="{689A7716-098B-48AF-B025-05E4118F93D5}" type="slidenum">
              <a:rPr lang="en-CA" smtClean="0"/>
              <a:pPr/>
              <a:t>‹#›</a:t>
            </a:fld>
            <a:endParaRPr lang="en-CA"/>
          </a:p>
        </p:txBody>
      </p:sp>
    </p:spTree>
    <p:extLst>
      <p:ext uri="{BB962C8B-B14F-4D97-AF65-F5344CB8AC3E}">
        <p14:creationId xmlns:p14="http://schemas.microsoft.com/office/powerpoint/2010/main" val="274159501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2.pn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amboo"/>
          <p:cNvPicPr>
            <a:picLocks noChangeAspect="1" noChangeArrowheads="1"/>
          </p:cNvPicPr>
          <p:nvPr/>
        </p:nvPicPr>
        <p:blipFill>
          <a:blip r:embed="rId15">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8"/>
          <p:cNvSpPr>
            <a:spLocks noGrp="1" noChangeArrowheads="1"/>
          </p:cNvSpPr>
          <p:nvPr>
            <p:ph type="title"/>
          </p:nvPr>
        </p:nvSpPr>
        <p:spPr bwMode="auto">
          <a:xfrm>
            <a:off x="228600" y="320675"/>
            <a:ext cx="74676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endParaRPr lang="en-US" smtClean="0"/>
          </a:p>
        </p:txBody>
      </p:sp>
      <p:sp>
        <p:nvSpPr>
          <p:cNvPr id="1033" name="Rectangle 9"/>
          <p:cNvSpPr>
            <a:spLocks noGrp="1" noChangeArrowheads="1"/>
          </p:cNvSpPr>
          <p:nvPr>
            <p:ph type="body" idx="1"/>
          </p:nvPr>
        </p:nvSpPr>
        <p:spPr bwMode="auto">
          <a:xfrm>
            <a:off x="2286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34" name="Rectangle 10"/>
          <p:cNvSpPr>
            <a:spLocks noGrp="1" noChangeArrowheads="1"/>
          </p:cNvSpPr>
          <p:nvPr>
            <p:ph type="dt" sz="half" idx="2"/>
          </p:nvPr>
        </p:nvSpPr>
        <p:spPr bwMode="auto">
          <a:xfrm>
            <a:off x="228600" y="6248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5" name="Rectangle 11"/>
          <p:cNvSpPr>
            <a:spLocks noGrp="1" noChangeArrowheads="1"/>
          </p:cNvSpPr>
          <p:nvPr>
            <p:ph type="ftr" sz="quarter" idx="3"/>
          </p:nvPr>
        </p:nvSpPr>
        <p:spPr bwMode="auto">
          <a:xfrm>
            <a:off x="2209800" y="62484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6" name="Rectangle 12"/>
          <p:cNvSpPr>
            <a:spLocks noGrp="1" noChangeArrowheads="1"/>
          </p:cNvSpPr>
          <p:nvPr>
            <p:ph type="sldNum" sz="quarter" idx="4"/>
          </p:nvPr>
        </p:nvSpPr>
        <p:spPr bwMode="auto">
          <a:xfrm>
            <a:off x="6248400" y="62484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DED582F-0FE9-463D-B121-0E7CA4FA96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878" r:id="rId1"/>
    <p:sldLayoutId id="2147485879" r:id="rId2"/>
    <p:sldLayoutId id="2147485880" r:id="rId3"/>
    <p:sldLayoutId id="2147485881" r:id="rId4"/>
    <p:sldLayoutId id="2147485882" r:id="rId5"/>
    <p:sldLayoutId id="2147485883" r:id="rId6"/>
    <p:sldLayoutId id="2147485884" r:id="rId7"/>
    <p:sldLayoutId id="2147485885" r:id="rId8"/>
    <p:sldLayoutId id="2147485886" r:id="rId9"/>
    <p:sldLayoutId id="2147485887" r:id="rId10"/>
    <p:sldLayoutId id="2147485888" r:id="rId11"/>
    <p:sldLayoutId id="2147485889" r:id="rId12"/>
    <p:sldLayoutId id="2147485890" r:id="rId13"/>
  </p:sldLayoutIdLst>
  <p:transition>
    <p:fade thruBlk="1"/>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Black" pitchFamily="34" charset="0"/>
        </a:defRPr>
      </a:lvl2pPr>
      <a:lvl3pPr algn="ctr" rtl="0" eaLnBrk="1" fontAlgn="base" hangingPunct="1">
        <a:spcBef>
          <a:spcPct val="0"/>
        </a:spcBef>
        <a:spcAft>
          <a:spcPct val="0"/>
        </a:spcAft>
        <a:defRPr sz="4400">
          <a:solidFill>
            <a:schemeClr val="tx2"/>
          </a:solidFill>
          <a:latin typeface="Arial Black" pitchFamily="34" charset="0"/>
        </a:defRPr>
      </a:lvl3pPr>
      <a:lvl4pPr algn="ctr" rtl="0" eaLnBrk="1" fontAlgn="base" hangingPunct="1">
        <a:spcBef>
          <a:spcPct val="0"/>
        </a:spcBef>
        <a:spcAft>
          <a:spcPct val="0"/>
        </a:spcAft>
        <a:defRPr sz="4400">
          <a:solidFill>
            <a:schemeClr val="tx2"/>
          </a:solidFill>
          <a:latin typeface="Arial Black" pitchFamily="34" charset="0"/>
        </a:defRPr>
      </a:lvl4pPr>
      <a:lvl5pPr algn="ctr" rtl="0" eaLnBrk="1" fontAlgn="base" hangingPunct="1">
        <a:spcBef>
          <a:spcPct val="0"/>
        </a:spcBef>
        <a:spcAft>
          <a:spcPct val="0"/>
        </a:spcAft>
        <a:defRPr sz="4400">
          <a:solidFill>
            <a:schemeClr val="tx2"/>
          </a:solidFill>
          <a:latin typeface="Arial Black" pitchFamily="34" charset="0"/>
        </a:defRPr>
      </a:lvl5pPr>
      <a:lvl6pPr marL="457200" algn="ctr" rtl="0" eaLnBrk="1" fontAlgn="base" hangingPunct="1">
        <a:spcBef>
          <a:spcPct val="0"/>
        </a:spcBef>
        <a:spcAft>
          <a:spcPct val="0"/>
        </a:spcAft>
        <a:defRPr sz="4400">
          <a:solidFill>
            <a:schemeClr val="tx2"/>
          </a:solidFill>
          <a:latin typeface="Arial Black" pitchFamily="34" charset="0"/>
        </a:defRPr>
      </a:lvl6pPr>
      <a:lvl7pPr marL="914400" algn="ctr" rtl="0" eaLnBrk="1" fontAlgn="base" hangingPunct="1">
        <a:spcBef>
          <a:spcPct val="0"/>
        </a:spcBef>
        <a:spcAft>
          <a:spcPct val="0"/>
        </a:spcAft>
        <a:defRPr sz="4400">
          <a:solidFill>
            <a:schemeClr val="tx2"/>
          </a:solidFill>
          <a:latin typeface="Arial Black" pitchFamily="34" charset="0"/>
        </a:defRPr>
      </a:lvl7pPr>
      <a:lvl8pPr marL="1371600" algn="ctr" rtl="0" eaLnBrk="1" fontAlgn="base" hangingPunct="1">
        <a:spcBef>
          <a:spcPct val="0"/>
        </a:spcBef>
        <a:spcAft>
          <a:spcPct val="0"/>
        </a:spcAft>
        <a:defRPr sz="4400">
          <a:solidFill>
            <a:schemeClr val="tx2"/>
          </a:solidFill>
          <a:latin typeface="Arial Black" pitchFamily="34" charset="0"/>
        </a:defRPr>
      </a:lvl8pPr>
      <a:lvl9pPr marL="1828800" algn="ctr"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bg2"/>
        </a:buClr>
        <a:buSzPct val="65000"/>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lr>
          <a:schemeClr val="bg2"/>
        </a:buClr>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19572" y="260648"/>
            <a:ext cx="7024836" cy="792088"/>
          </a:xfrm>
          <a:prstGeom prst="rect">
            <a:avLst/>
          </a:prstGeom>
          <a:no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762000" y="51054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solidFill>
                  <a:schemeClr val="tx1">
                    <a:lumMod val="95000"/>
                    <a:lumOff val="5000"/>
                  </a:schemeClr>
                </a:solidFill>
                <a:latin typeface="Times New Roman" pitchFamily="18" charset="0"/>
                <a:cs typeface="Times New Roman" pitchFamily="18" charset="0"/>
              </a:rPr>
              <a:t>Submitted To:	 </a:t>
            </a:r>
            <a:r>
              <a:rPr lang="en-US" b="1" dirty="0" smtClean="0">
                <a:solidFill>
                  <a:schemeClr val="tx1">
                    <a:lumMod val="95000"/>
                    <a:lumOff val="5000"/>
                  </a:schemeClr>
                </a:solidFill>
                <a:latin typeface="Times New Roman" pitchFamily="18" charset="0"/>
                <a:cs typeface="Times New Roman" pitchFamily="18" charset="0"/>
              </a:rPr>
              <a:t>             		            Submitted </a:t>
            </a:r>
            <a:r>
              <a:rPr lang="en-US" b="1" dirty="0">
                <a:solidFill>
                  <a:schemeClr val="tx1">
                    <a:lumMod val="95000"/>
                    <a:lumOff val="5000"/>
                  </a:schemeClr>
                </a:solidFill>
                <a:latin typeface="Times New Roman" pitchFamily="18" charset="0"/>
                <a:cs typeface="Times New Roman" pitchFamily="18" charset="0"/>
              </a:rPr>
              <a:t>By:</a:t>
            </a:r>
          </a:p>
          <a:p>
            <a:pPr eaLnBrk="0" hangingPunct="0"/>
            <a:r>
              <a:rPr lang="en-US" b="1" dirty="0">
                <a:solidFill>
                  <a:schemeClr val="tx1">
                    <a:lumMod val="95000"/>
                    <a:lumOff val="5000"/>
                  </a:schemeClr>
                </a:solidFill>
                <a:latin typeface="Times New Roman" pitchFamily="18" charset="0"/>
                <a:cs typeface="Times New Roman" pitchFamily="18" charset="0"/>
              </a:rPr>
              <a:t>S</a:t>
            </a:r>
            <a:r>
              <a:rPr lang="en-US" b="1" dirty="0" smtClean="0">
                <a:solidFill>
                  <a:schemeClr val="tx1">
                    <a:lumMod val="95000"/>
                    <a:lumOff val="5000"/>
                  </a:schemeClr>
                </a:solidFill>
                <a:latin typeface="Times New Roman" pitchFamily="18" charset="0"/>
                <a:cs typeface="Times New Roman" pitchFamily="18" charset="0"/>
              </a:rPr>
              <a:t>tudymafia.org                                                 Studymafia.org               </a:t>
            </a:r>
            <a:endParaRPr lang="en-US" b="1" dirty="0">
              <a:solidFill>
                <a:schemeClr val="tx1">
                  <a:lumMod val="95000"/>
                  <a:lumOff val="5000"/>
                </a:schemeClr>
              </a:solidFill>
              <a:latin typeface="Times New Roman" pitchFamily="18" charset="0"/>
              <a:cs typeface="Times New Roman" pitchFamily="18" charset="0"/>
            </a:endParaRPr>
          </a:p>
        </p:txBody>
      </p:sp>
      <p:sp>
        <p:nvSpPr>
          <p:cNvPr id="8" name="Rectangle 7"/>
          <p:cNvSpPr/>
          <p:nvPr/>
        </p:nvSpPr>
        <p:spPr>
          <a:xfrm>
            <a:off x="2362200" y="2200870"/>
            <a:ext cx="3598806" cy="923330"/>
          </a:xfrm>
          <a:prstGeom prst="rect">
            <a:avLst/>
          </a:prstGeom>
          <a:noFill/>
        </p:spPr>
        <p:txBody>
          <a:bodyPr wrap="none">
            <a:spAutoFit/>
          </a:bodyPr>
          <a:lstStyle/>
          <a:p>
            <a:pPr algn="ctr" fontAlgn="auto">
              <a:spcBef>
                <a:spcPts val="0"/>
              </a:spcBef>
              <a:spcAft>
                <a:spcPts val="0"/>
              </a:spcAft>
              <a:defRPr/>
            </a:pPr>
            <a:r>
              <a:rPr lang="en-US" altLang="ar-IQ" sz="5400" dirty="0" err="1">
                <a:solidFill>
                  <a:schemeClr val="accent6">
                    <a:lumMod val="75000"/>
                  </a:schemeClr>
                </a:solidFill>
                <a:effectLst>
                  <a:outerShdw blurRad="38100" dist="38100" dir="2700000" algn="tl">
                    <a:srgbClr val="000000">
                      <a:alpha val="43137"/>
                    </a:srgbClr>
                  </a:outerShdw>
                </a:effectLst>
              </a:rPr>
              <a:t>Otosclerosis</a:t>
            </a:r>
            <a:endParaRPr lang="en-US" sz="5400" spc="300" dirty="0">
              <a:ln w="11430" cmpd="sng">
                <a:solidFill>
                  <a:schemeClr val="accent1">
                    <a:tint val="10000"/>
                  </a:schemeClr>
                </a:solidFill>
                <a:prstDash val="solid"/>
                <a:miter lim="800000"/>
              </a:ln>
              <a:solidFill>
                <a:schemeClr val="accent6">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115595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09600" y="8382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pic>
        <p:nvPicPr>
          <p:cNvPr id="6" name="Picture 5" descr="download.jpg"/>
          <p:cNvPicPr>
            <a:picLocks noChangeAspect="1"/>
          </p:cNvPicPr>
          <p:nvPr/>
        </p:nvPicPr>
        <p:blipFill>
          <a:blip r:embed="rId3"/>
          <a:stretch>
            <a:fillRect/>
          </a:stretch>
        </p:blipFill>
        <p:spPr>
          <a:xfrm>
            <a:off x="381000" y="1295400"/>
            <a:ext cx="7467599" cy="4783515"/>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228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Diagnosis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371600"/>
            <a:ext cx="6892925" cy="4401205"/>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Otosclerosis</a:t>
            </a:r>
            <a:r>
              <a:rPr lang="en-US" sz="2800" dirty="0" smtClean="0">
                <a:latin typeface="Times New Roman" pitchFamily="18" charset="0"/>
                <a:cs typeface="Times New Roman" pitchFamily="18" charset="0"/>
              </a:rPr>
              <a:t> is diagnosed by health care providers who specialize in hearing. These include an otolaryngologist (commonly called an ENT, because they are doctors who specialize in diseases of the ears, nose, throat, and neck), an </a:t>
            </a:r>
            <a:r>
              <a:rPr lang="en-US" sz="2800" dirty="0" err="1" smtClean="0">
                <a:latin typeface="Times New Roman" pitchFamily="18" charset="0"/>
                <a:cs typeface="Times New Roman" pitchFamily="18" charset="0"/>
              </a:rPr>
              <a:t>otologist</a:t>
            </a:r>
            <a:r>
              <a:rPr lang="en-US" sz="2800" dirty="0" smtClean="0">
                <a:latin typeface="Times New Roman" pitchFamily="18" charset="0"/>
                <a:cs typeface="Times New Roman" pitchFamily="18" charset="0"/>
              </a:rPr>
              <a:t> (a doctor who specializes in diseases of the ears), or an audiologist (a health care professional trained to identify, measure, and treat hearing disorders). </a:t>
            </a:r>
          </a:p>
        </p:txBody>
      </p:sp>
      <p:cxnSp>
        <p:nvCxnSpPr>
          <p:cNvPr id="5" name="Straight Connector 4"/>
          <p:cNvCxnSpPr/>
          <p:nvPr/>
        </p:nvCxnSpPr>
        <p:spPr>
          <a:xfrm>
            <a:off x="609600" y="1066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228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Diagnosis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33400" y="1371600"/>
            <a:ext cx="7197725" cy="3539430"/>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   The first step in a diagnosis is to rule out other diseases or health problems that can cause the same symptoms as </a:t>
            </a:r>
            <a:r>
              <a:rPr lang="en-US" sz="2800" dirty="0" err="1" smtClean="0">
                <a:latin typeface="Times New Roman" pitchFamily="18" charset="0"/>
                <a:cs typeface="Times New Roman" pitchFamily="18" charset="0"/>
              </a:rPr>
              <a:t>otosclerosis</a:t>
            </a:r>
            <a:r>
              <a:rPr lang="en-US" sz="2800" dirty="0" smtClean="0">
                <a:latin typeface="Times New Roman" pitchFamily="18" charset="0"/>
                <a:cs typeface="Times New Roman" pitchFamily="18" charset="0"/>
              </a:rPr>
              <a:t>. Next steps include hearing tests that measure hearing sensitivity (audiogram) and middle-ear sound conduction (</a:t>
            </a:r>
            <a:r>
              <a:rPr lang="en-US" sz="2800" dirty="0" err="1" smtClean="0">
                <a:latin typeface="Times New Roman" pitchFamily="18" charset="0"/>
                <a:cs typeface="Times New Roman" pitchFamily="18" charset="0"/>
              </a:rPr>
              <a:t>tympanogram</a:t>
            </a:r>
            <a:r>
              <a:rPr lang="en-US" sz="2800" dirty="0" smtClean="0">
                <a:latin typeface="Times New Roman" pitchFamily="18" charset="0"/>
                <a:cs typeface="Times New Roman" pitchFamily="18" charset="0"/>
              </a:rPr>
              <a:t>). Sometimes, imaging tests—such as a CT scan—are also used to diagnose </a:t>
            </a:r>
            <a:r>
              <a:rPr lang="en-US" sz="2800" dirty="0" err="1" smtClean="0">
                <a:latin typeface="Times New Roman" pitchFamily="18" charset="0"/>
                <a:cs typeface="Times New Roman" pitchFamily="18" charset="0"/>
              </a:rPr>
              <a:t>otosclerosis</a:t>
            </a:r>
            <a:r>
              <a:rPr lang="en-US" sz="2800" dirty="0" smtClean="0">
                <a:latin typeface="Times New Roman" pitchFamily="18" charset="0"/>
                <a:cs typeface="Times New Roman" pitchFamily="18" charset="0"/>
              </a:rPr>
              <a:t>.</a:t>
            </a:r>
          </a:p>
        </p:txBody>
      </p:sp>
      <p:cxnSp>
        <p:nvCxnSpPr>
          <p:cNvPr id="5" name="Straight Connector 4"/>
          <p:cNvCxnSpPr/>
          <p:nvPr/>
        </p:nvCxnSpPr>
        <p:spPr>
          <a:xfrm>
            <a:off x="609600" y="1066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228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457200" y="1219200"/>
            <a:ext cx="7045325" cy="4662815"/>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700" dirty="0" smtClean="0">
                <a:latin typeface="Times New Roman" pitchFamily="18" charset="0"/>
                <a:cs typeface="Times New Roman" pitchFamily="18" charset="0"/>
              </a:rPr>
              <a:t>Currently, there is no effective drug treatment for </a:t>
            </a:r>
            <a:r>
              <a:rPr lang="en-US" sz="2700" dirty="0" err="1" smtClean="0">
                <a:latin typeface="Times New Roman" pitchFamily="18" charset="0"/>
                <a:cs typeface="Times New Roman" pitchFamily="18" charset="0"/>
              </a:rPr>
              <a:t>otosclerosis</a:t>
            </a:r>
            <a:r>
              <a:rPr lang="en-US" sz="2700" dirty="0" smtClean="0">
                <a:latin typeface="Times New Roman" pitchFamily="18" charset="0"/>
                <a:cs typeface="Times New Roman" pitchFamily="18" charset="0"/>
              </a:rPr>
              <a:t>, although there is hope that continued bone-remodeling research could identify potential new therapies. </a:t>
            </a:r>
          </a:p>
          <a:p>
            <a:pPr marL="342900" indent="-342900" algn="just" eaLnBrk="1" fontAlgn="auto" hangingPunct="1">
              <a:spcBef>
                <a:spcPts val="0"/>
              </a:spcBef>
              <a:spcAft>
                <a:spcPts val="0"/>
              </a:spcAft>
              <a:buFont typeface="Arial" pitchFamily="34" charset="0"/>
              <a:buChar char="•"/>
              <a:defRPr/>
            </a:pPr>
            <a:r>
              <a:rPr lang="en-US" sz="2700" dirty="0" smtClean="0">
                <a:latin typeface="Times New Roman" pitchFamily="18" charset="0"/>
                <a:cs typeface="Times New Roman" pitchFamily="18" charset="0"/>
              </a:rPr>
              <a:t>Mild </a:t>
            </a:r>
            <a:r>
              <a:rPr lang="en-US" sz="2700" dirty="0" err="1" smtClean="0">
                <a:latin typeface="Times New Roman" pitchFamily="18" charset="0"/>
                <a:cs typeface="Times New Roman" pitchFamily="18" charset="0"/>
              </a:rPr>
              <a:t>otosclerosis</a:t>
            </a:r>
            <a:r>
              <a:rPr lang="en-US" sz="2700" dirty="0" smtClean="0">
                <a:latin typeface="Times New Roman" pitchFamily="18" charset="0"/>
                <a:cs typeface="Times New Roman" pitchFamily="18" charset="0"/>
              </a:rPr>
              <a:t> can be treated with a hearing aid that amplifies sound, but surgery is often required. In a procedure known as a </a:t>
            </a:r>
            <a:r>
              <a:rPr lang="en-US" sz="2700" dirty="0" err="1" smtClean="0">
                <a:latin typeface="Times New Roman" pitchFamily="18" charset="0"/>
                <a:cs typeface="Times New Roman" pitchFamily="18" charset="0"/>
              </a:rPr>
              <a:t>stapedectomy</a:t>
            </a:r>
            <a:r>
              <a:rPr lang="en-US" sz="2700" dirty="0" smtClean="0">
                <a:latin typeface="Times New Roman" pitchFamily="18" charset="0"/>
                <a:cs typeface="Times New Roman" pitchFamily="18" charset="0"/>
              </a:rPr>
              <a:t>, a surgeon inserts a prosthetic device into the middle ear to bypass the abnormal bone and permit sound waves to travel to the inner ear and restore hearing.</a:t>
            </a:r>
          </a:p>
        </p:txBody>
      </p:sp>
      <p:cxnSp>
        <p:nvCxnSpPr>
          <p:cNvPr id="5" name="Straight Connector 4"/>
          <p:cNvCxnSpPr/>
          <p:nvPr/>
        </p:nvCxnSpPr>
        <p:spPr>
          <a:xfrm>
            <a:off x="5334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228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295400"/>
            <a:ext cx="6892925" cy="310854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It is important to discuss any surgical procedure with an ear specialist to clarify potential risks and limitations of the operation. </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For example, some hearing loss may persist after </a:t>
            </a:r>
            <a:r>
              <a:rPr lang="en-US" sz="2800" dirty="0" err="1" smtClean="0">
                <a:latin typeface="Times New Roman" pitchFamily="18" charset="0"/>
                <a:cs typeface="Times New Roman" pitchFamily="18" charset="0"/>
              </a:rPr>
              <a:t>stapedectomy</a:t>
            </a:r>
            <a:r>
              <a:rPr lang="en-US" sz="2800" dirty="0" smtClean="0">
                <a:latin typeface="Times New Roman" pitchFamily="18" charset="0"/>
                <a:cs typeface="Times New Roman" pitchFamily="18" charset="0"/>
              </a:rPr>
              <a:t>, and in rare cases, surgery can actually worsen hearing loss.</a:t>
            </a:r>
          </a:p>
        </p:txBody>
      </p:sp>
      <p:cxnSp>
        <p:nvCxnSpPr>
          <p:cNvPr id="5" name="Straight Connector 4"/>
          <p:cNvCxnSpPr/>
          <p:nvPr/>
        </p:nvCxnSpPr>
        <p:spPr>
          <a:xfrm>
            <a:off x="6096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228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295400"/>
            <a:ext cx="7273925" cy="3970318"/>
          </a:xfrm>
          <a:prstGeom prst="rect">
            <a:avLst/>
          </a:prstGeom>
          <a:noFill/>
        </p:spPr>
        <p:txBody>
          <a:bodyPr wrap="square">
            <a:spAutoFit/>
          </a:bodyPr>
          <a:lstStyle/>
          <a:p>
            <a:pPr>
              <a:buFont typeface="Arial" pitchFamily="34" charset="0"/>
              <a:buChar char="•"/>
            </a:pPr>
            <a:r>
              <a:rPr lang="en-US" sz="2800" dirty="0" err="1" smtClean="0">
                <a:latin typeface="Times New Roman" pitchFamily="18" charset="0"/>
                <a:cs typeface="Times New Roman" pitchFamily="18" charset="0"/>
              </a:rPr>
              <a:t>Otosclerosis</a:t>
            </a:r>
            <a:r>
              <a:rPr lang="en-US" sz="2800" dirty="0" smtClean="0">
                <a:latin typeface="Times New Roman" pitchFamily="18" charset="0"/>
                <a:cs typeface="Times New Roman" pitchFamily="18" charset="0"/>
              </a:rPr>
              <a:t> is a disorder in which abnormal bone forms around the stapes — a tiny bone within your inner ear. This abnormal bone growth </a:t>
            </a:r>
            <a:r>
              <a:rPr lang="en-US" sz="2800" b="1" dirty="0" smtClean="0">
                <a:latin typeface="Times New Roman" pitchFamily="18" charset="0"/>
                <a:cs typeface="Times New Roman" pitchFamily="18" charset="0"/>
              </a:rPr>
              <a:t>prevents the stapes from vibrating properly, causing a decrease in hearing</a:t>
            </a:r>
            <a:r>
              <a:rPr lang="en-US" sz="2800" dirty="0" smtClean="0">
                <a:latin typeface="Times New Roman" pitchFamily="18" charset="0"/>
                <a:cs typeface="Times New Roman" pitchFamily="18" charset="0"/>
              </a:rPr>
              <a:t>. </a:t>
            </a:r>
          </a:p>
          <a:p>
            <a:pPr>
              <a:buFont typeface="Arial" pitchFamily="34" charset="0"/>
              <a:buChar char="•"/>
            </a:pPr>
            <a:r>
              <a:rPr lang="en-US" sz="2800" dirty="0" err="1" smtClean="0">
                <a:latin typeface="Times New Roman" pitchFamily="18" charset="0"/>
                <a:cs typeface="Times New Roman" pitchFamily="18" charset="0"/>
              </a:rPr>
              <a:t>Otosclerosis</a:t>
            </a:r>
            <a:r>
              <a:rPr lang="en-US" sz="2800" dirty="0" smtClean="0">
                <a:latin typeface="Times New Roman" pitchFamily="18" charset="0"/>
                <a:cs typeface="Times New Roman" pitchFamily="18" charset="0"/>
              </a:rPr>
              <a:t> surgery offers good long term results. Despite the worsening of thresholds, the level of </a:t>
            </a:r>
            <a:r>
              <a:rPr lang="en-US" sz="2800" dirty="0" err="1" smtClean="0">
                <a:latin typeface="Times New Roman" pitchFamily="18" charset="0"/>
                <a:cs typeface="Times New Roman" pitchFamily="18" charset="0"/>
              </a:rPr>
              <a:t>hypacusis</a:t>
            </a:r>
            <a:r>
              <a:rPr lang="en-US" sz="2800" dirty="0" smtClean="0">
                <a:latin typeface="Times New Roman" pitchFamily="18" charset="0"/>
                <a:cs typeface="Times New Roman" pitchFamily="18" charset="0"/>
              </a:rPr>
              <a:t> ten years after surgery is lower than the levels observed before surgery.</a:t>
            </a:r>
            <a:endParaRPr lang="en-US" sz="2800" dirty="0">
              <a:latin typeface="Times New Roman" pitchFamily="18" charset="0"/>
              <a:cs typeface="Times New Roman" pitchFamily="18" charset="0"/>
            </a:endParaRPr>
          </a:p>
        </p:txBody>
      </p:sp>
      <p:cxnSp>
        <p:nvCxnSpPr>
          <p:cNvPr id="5" name="Straight Connector 4"/>
          <p:cNvCxnSpPr/>
          <p:nvPr/>
        </p:nvCxnSpPr>
        <p:spPr>
          <a:xfrm>
            <a:off x="5334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p>
        </p:txBody>
      </p:sp>
      <p:sp>
        <p:nvSpPr>
          <p:cNvPr id="3" name="Content Placeholder 2"/>
          <p:cNvSpPr>
            <a:spLocks noGrp="1"/>
          </p:cNvSpPr>
          <p:nvPr>
            <p:ph idx="1"/>
          </p:nvPr>
        </p:nvSpPr>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smtClean="0">
                <a:solidFill>
                  <a:schemeClr val="accent1">
                    <a:lumMod val="10000"/>
                  </a:schemeClr>
                </a:solidFill>
              </a:rPr>
              <a:t>Slidespanda.com</a:t>
            </a:r>
            <a:endParaRPr lang="en-US" dirty="0" smtClean="0">
              <a:solidFill>
                <a:schemeClr val="accent1">
                  <a:lumMod val="10000"/>
                </a:schemeClr>
              </a:solidFill>
            </a:endParaRPr>
          </a:p>
        </p:txBody>
      </p:sp>
    </p:spTree>
    <p:extLst>
      <p:ext uri="{BB962C8B-B14F-4D97-AF65-F5344CB8AC3E}">
        <p14:creationId xmlns:p14="http://schemas.microsoft.com/office/powerpoint/2010/main" val="2916630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62877"/>
            <a:ext cx="8153400" cy="2585323"/>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6839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dirty="0" smtClean="0">
                <a:latin typeface="Times New Roman" pitchFamily="18" charset="0"/>
                <a:cs typeface="Times New Roman" pitchFamily="18" charset="0"/>
              </a:rPr>
              <a:t>Definition</a:t>
            </a:r>
            <a:endParaRPr lang="en-US" altLang="en-US" dirty="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How do we hear?</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Symptoms of </a:t>
            </a:r>
            <a:r>
              <a:rPr lang="en-US" altLang="en-US" dirty="0" err="1" smtClean="0">
                <a:latin typeface="Times New Roman" pitchFamily="18" charset="0"/>
                <a:cs typeface="Times New Roman" pitchFamily="18" charset="0"/>
              </a:rPr>
              <a:t>Otosclerosis</a:t>
            </a:r>
            <a:endParaRPr lang="en-US" alt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Causes of </a:t>
            </a:r>
            <a:r>
              <a:rPr lang="en-US" altLang="en-US" dirty="0" err="1" smtClean="0">
                <a:latin typeface="Times New Roman" pitchFamily="18" charset="0"/>
                <a:cs typeface="Times New Roman" pitchFamily="18" charset="0"/>
              </a:rPr>
              <a:t>Otosclerosis</a:t>
            </a:r>
            <a:endParaRPr lang="en-US" alt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Diagnosis of </a:t>
            </a:r>
            <a:r>
              <a:rPr lang="en-US" altLang="en-US" dirty="0" err="1" smtClean="0">
                <a:latin typeface="Times New Roman" pitchFamily="18" charset="0"/>
                <a:cs typeface="Times New Roman" pitchFamily="18" charset="0"/>
              </a:rPr>
              <a:t>Otosclerosis</a:t>
            </a:r>
            <a:endParaRPr lang="en-US" alt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Treatment of </a:t>
            </a:r>
            <a:r>
              <a:rPr lang="en-US" altLang="en-US" dirty="0" err="1" smtClean="0">
                <a:latin typeface="Times New Roman" pitchFamily="18" charset="0"/>
                <a:cs typeface="Times New Roman" pitchFamily="18" charset="0"/>
              </a:rPr>
              <a:t>Otosclerosis</a:t>
            </a:r>
            <a:endParaRPr lang="en-US" alt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Conclusion </a:t>
            </a:r>
            <a:endParaRPr lang="en-US" altLang="en-US"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152400" y="1524000"/>
            <a:ext cx="4191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Otosclerosis</a:t>
            </a:r>
            <a:r>
              <a:rPr lang="en-US" sz="3200" dirty="0" smtClean="0">
                <a:latin typeface="Times New Roman" pitchFamily="18" charset="0"/>
                <a:cs typeface="Times New Roman" pitchFamily="18" charset="0"/>
              </a:rPr>
              <a:t> is a term derived from </a:t>
            </a:r>
            <a:r>
              <a:rPr lang="en-US" sz="3200" dirty="0" err="1" smtClean="0">
                <a:latin typeface="Times New Roman" pitchFamily="18" charset="0"/>
                <a:cs typeface="Times New Roman" pitchFamily="18" charset="0"/>
              </a:rPr>
              <a:t>oto</a:t>
            </a:r>
            <a:r>
              <a:rPr lang="en-US" sz="3200" dirty="0" smtClean="0">
                <a:latin typeface="Times New Roman" pitchFamily="18" charset="0"/>
                <a:cs typeface="Times New Roman" pitchFamily="18" charset="0"/>
              </a:rPr>
              <a:t>, meaning “of the ear,” and sclerosis, meaning “abnormal hardening of body tissue.”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images.jpg"/>
          <p:cNvPicPr>
            <a:picLocks noChangeAspect="1"/>
          </p:cNvPicPr>
          <p:nvPr/>
        </p:nvPicPr>
        <p:blipFill>
          <a:blip r:embed="rId3"/>
          <a:stretch>
            <a:fillRect/>
          </a:stretch>
        </p:blipFill>
        <p:spPr>
          <a:xfrm>
            <a:off x="4495800" y="1828800"/>
            <a:ext cx="3505200" cy="38100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533400"/>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143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228600" y="1447800"/>
            <a:ext cx="7848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condition is caused by abnormal bone remodeling in the middle ear. Bone remodeling is a lifelong process in which bone tissue renews itself by replacing old tissue with new.</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otosclerosis</a:t>
            </a:r>
            <a:r>
              <a:rPr lang="en-US" dirty="0" smtClean="0">
                <a:latin typeface="Times New Roman" pitchFamily="18" charset="0"/>
                <a:cs typeface="Times New Roman" pitchFamily="18" charset="0"/>
              </a:rPr>
              <a:t>, abnormal remodeling disrupts the ability of sound to travel from the middle ear to the inner ear. </a:t>
            </a:r>
          </a:p>
          <a:p>
            <a:pPr lvl="1" eaLnBrk="1" hangingPunct="1">
              <a:buClr>
                <a:srgbClr val="0039A6"/>
              </a:buClr>
              <a:buFont typeface="Arial" pitchFamily="34" charset="0"/>
              <a:buChar char="•"/>
            </a:pPr>
            <a:r>
              <a:rPr lang="en-US" dirty="0" err="1" smtClean="0">
                <a:latin typeface="Times New Roman" pitchFamily="18" charset="0"/>
                <a:cs typeface="Times New Roman" pitchFamily="18" charset="0"/>
              </a:rPr>
              <a:t>Otosclerosis</a:t>
            </a:r>
            <a:r>
              <a:rPr lang="en-US" dirty="0" smtClean="0">
                <a:latin typeface="Times New Roman" pitchFamily="18" charset="0"/>
                <a:cs typeface="Times New Roman" pitchFamily="18" charset="0"/>
              </a:rPr>
              <a:t> affects more than three million Americans. Many cases of </a:t>
            </a:r>
            <a:r>
              <a:rPr lang="en-US" dirty="0" err="1" smtClean="0">
                <a:latin typeface="Times New Roman" pitchFamily="18" charset="0"/>
                <a:cs typeface="Times New Roman" pitchFamily="18" charset="0"/>
              </a:rPr>
              <a:t>otosclerosis</a:t>
            </a:r>
            <a:r>
              <a:rPr lang="en-US" dirty="0" smtClean="0">
                <a:latin typeface="Times New Roman" pitchFamily="18" charset="0"/>
                <a:cs typeface="Times New Roman" pitchFamily="18" charset="0"/>
              </a:rPr>
              <a:t> are thought to be inherited. White, middle-aged women are most at risk.</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457200" y="8382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228600" y="914400"/>
            <a:ext cx="7467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latin typeface="Times New Roman" pitchFamily="18" charset="0"/>
                <a:cs typeface="Times New Roman" pitchFamily="18" charset="0"/>
              </a:rPr>
              <a:t>Healthy hearing relies on a series of events that change sound waves in the air into electrochemical signals within the ear. The auditory nerve then carries these signals to the brain.</a:t>
            </a:r>
          </a:p>
          <a:p>
            <a:r>
              <a:rPr lang="en-US" sz="2800" dirty="0" smtClean="0">
                <a:latin typeface="Times New Roman" pitchFamily="18" charset="0"/>
                <a:cs typeface="Times New Roman" pitchFamily="18" charset="0"/>
              </a:rPr>
              <a:t>First, sound waves enter the outer ear and travel through a narrow passageway called the ear canal, which leads to the eardrum.</a:t>
            </a:r>
          </a:p>
          <a:p>
            <a:r>
              <a:rPr lang="en-US" sz="2800" dirty="0" smtClean="0">
                <a:latin typeface="Times New Roman" pitchFamily="18" charset="0"/>
                <a:cs typeface="Times New Roman" pitchFamily="18" charset="0"/>
              </a:rPr>
              <a:t>The incoming sound waves make the eardrum vibrate, and the vibrations travel to three tiny bones in the middle ear called the </a:t>
            </a:r>
            <a:r>
              <a:rPr lang="en-US" sz="2800" dirty="0" err="1" smtClean="0">
                <a:latin typeface="Times New Roman" pitchFamily="18" charset="0"/>
                <a:cs typeface="Times New Roman" pitchFamily="18" charset="0"/>
              </a:rPr>
              <a:t>malleus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incus</a:t>
            </a:r>
            <a:r>
              <a:rPr lang="en-US" sz="2800" dirty="0" smtClean="0">
                <a:latin typeface="Times New Roman" pitchFamily="18" charset="0"/>
                <a:cs typeface="Times New Roman" pitchFamily="18" charset="0"/>
              </a:rPr>
              <a:t>, and stapes—the Latin names for hammer, anvil, and stirrup.</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1524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How do we hear?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04801" y="1143000"/>
            <a:ext cx="769619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600" dirty="0" smtClean="0">
                <a:latin typeface="Times New Roman" pitchFamily="18" charset="0"/>
                <a:cs typeface="Times New Roman" pitchFamily="18" charset="0"/>
              </a:rPr>
              <a:t>The middle-ear bones amplify the sound vibrations and send them to the cochlea, a fluid-filled structure shaped like a snail, in the inner ear. </a:t>
            </a:r>
          </a:p>
          <a:p>
            <a:r>
              <a:rPr lang="en-US" sz="2600" dirty="0" smtClean="0">
                <a:latin typeface="Times New Roman" pitchFamily="18" charset="0"/>
                <a:cs typeface="Times New Roman" pitchFamily="18" charset="0"/>
              </a:rPr>
              <a:t>The upper and lower parts of the cochlea are separated by an elastic, “basilar” membrane that serves as the base, or ground floor, upon which key hearing structures sit.</a:t>
            </a:r>
          </a:p>
          <a:p>
            <a:r>
              <a:rPr lang="en-US" sz="2600" dirty="0" smtClean="0">
                <a:latin typeface="Times New Roman" pitchFamily="18" charset="0"/>
                <a:cs typeface="Times New Roman" pitchFamily="18" charset="0"/>
              </a:rPr>
              <a:t>Incoming sound vibrations cause the fluid inside the cochlea to ripple, and a traveling wave forms along the basilar membrane. Hair cells that sit on top of the membrane “ride” this wave and move up and down with it.</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228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How do we hear?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1" y="1143000"/>
            <a:ext cx="761999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700" dirty="0" smtClean="0">
                <a:latin typeface="Times New Roman" pitchFamily="18" charset="0"/>
                <a:cs typeface="Times New Roman" pitchFamily="18" charset="0"/>
              </a:rPr>
              <a:t>The bristly structures of the hair cells then bump up against an overlying membrane, which causes the bristles to tilt to one side and open pore-like channels. Certain chemicals then rush in, creating an electrical signal that is carried by the auditory nerve to the brain. The end result is a recognizable sound.</a:t>
            </a:r>
          </a:p>
          <a:p>
            <a:r>
              <a:rPr lang="en-US" sz="2700" dirty="0" smtClean="0">
                <a:latin typeface="Times New Roman" pitchFamily="18" charset="0"/>
                <a:cs typeface="Times New Roman" pitchFamily="18" charset="0"/>
              </a:rPr>
              <a:t>Hair cells near the base of the cochlea detect higher-pitched sounds, such as a cell phone ringing. Those nearer the middle detect lower-pitched sounds, such as a large dog barking.</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04800" y="228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How do we hear?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990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1" y="1219200"/>
            <a:ext cx="723899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500" dirty="0" smtClean="0">
                <a:latin typeface="Times New Roman" pitchFamily="18" charset="0"/>
                <a:cs typeface="Times New Roman" pitchFamily="18" charset="0"/>
              </a:rPr>
              <a:t>Hearing loss, the most frequently reported symptom of </a:t>
            </a:r>
            <a:r>
              <a:rPr lang="en-US" sz="2500" dirty="0" err="1" smtClean="0">
                <a:latin typeface="Times New Roman" pitchFamily="18" charset="0"/>
                <a:cs typeface="Times New Roman" pitchFamily="18" charset="0"/>
              </a:rPr>
              <a:t>otosclerosis</a:t>
            </a:r>
            <a:r>
              <a:rPr lang="en-US" sz="2500" dirty="0" smtClean="0">
                <a:latin typeface="Times New Roman" pitchFamily="18" charset="0"/>
                <a:cs typeface="Times New Roman" pitchFamily="18" charset="0"/>
              </a:rPr>
              <a:t>, usually starts in one ear and then moves to the other. </a:t>
            </a:r>
          </a:p>
          <a:p>
            <a:r>
              <a:rPr lang="en-US" sz="2500" dirty="0" smtClean="0">
                <a:latin typeface="Times New Roman" pitchFamily="18" charset="0"/>
                <a:cs typeface="Times New Roman" pitchFamily="18" charset="0"/>
              </a:rPr>
              <a:t>This loss may appear very gradually. Many people with </a:t>
            </a:r>
            <a:r>
              <a:rPr lang="en-US" sz="2500" dirty="0" err="1" smtClean="0">
                <a:latin typeface="Times New Roman" pitchFamily="18" charset="0"/>
                <a:cs typeface="Times New Roman" pitchFamily="18" charset="0"/>
              </a:rPr>
              <a:t>otosclerosis</a:t>
            </a:r>
            <a:r>
              <a:rPr lang="en-US" sz="2500" dirty="0" smtClean="0">
                <a:latin typeface="Times New Roman" pitchFamily="18" charset="0"/>
                <a:cs typeface="Times New Roman" pitchFamily="18" charset="0"/>
              </a:rPr>
              <a:t> first notice that they are unable to hear low-pitched sounds or can’t hear a whisper. </a:t>
            </a:r>
          </a:p>
          <a:p>
            <a:r>
              <a:rPr lang="en-US" sz="2500" dirty="0" smtClean="0">
                <a:latin typeface="Times New Roman" pitchFamily="18" charset="0"/>
                <a:cs typeface="Times New Roman" pitchFamily="18" charset="0"/>
              </a:rPr>
              <a:t>Some people may also experience dizziness, balance problems, or tinnitus. Tinnitus is a ringing, roaring, buzzing, or hissing in the ears or head that sometimes occurs with hearing loss.</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228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Symptoms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457200" y="914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04800" y="1066800"/>
            <a:ext cx="7620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500" dirty="0" err="1" smtClean="0">
                <a:latin typeface="Times New Roman" pitchFamily="18" charset="0"/>
                <a:cs typeface="Times New Roman" pitchFamily="18" charset="0"/>
              </a:rPr>
              <a:t>Otosclerosis</a:t>
            </a:r>
            <a:r>
              <a:rPr lang="en-US" sz="2500" dirty="0" smtClean="0">
                <a:latin typeface="Times New Roman" pitchFamily="18" charset="0"/>
                <a:cs typeface="Times New Roman" pitchFamily="18" charset="0"/>
              </a:rPr>
              <a:t> is most often caused when one of the bones in the middle ear, the stapes, becomes stuck in place. When this bone is unable to vibrate, sound is unable to travel through the ear and hearing becomes impaired.</a:t>
            </a:r>
          </a:p>
          <a:p>
            <a:r>
              <a:rPr lang="en-US" sz="2500" dirty="0" smtClean="0">
                <a:latin typeface="Times New Roman" pitchFamily="18" charset="0"/>
                <a:cs typeface="Times New Roman" pitchFamily="18" charset="0"/>
              </a:rPr>
              <a:t>Why this happens is still unclear, but scientists think it could be related to a previous measles infection, stress fractures to the bony tissue surrounding the inner ear, or immune disorders. </a:t>
            </a:r>
            <a:r>
              <a:rPr lang="en-US" sz="2500" dirty="0" err="1" smtClean="0">
                <a:latin typeface="Times New Roman" pitchFamily="18" charset="0"/>
                <a:cs typeface="Times New Roman" pitchFamily="18" charset="0"/>
              </a:rPr>
              <a:t>Otosclerosis</a:t>
            </a:r>
            <a:r>
              <a:rPr lang="en-US" sz="2500" dirty="0" smtClean="0">
                <a:latin typeface="Times New Roman" pitchFamily="18" charset="0"/>
                <a:cs typeface="Times New Roman" pitchFamily="18" charset="0"/>
              </a:rPr>
              <a:t> also tends to run in families.</a:t>
            </a:r>
          </a:p>
          <a:p>
            <a:r>
              <a:rPr lang="en-US" sz="2500" dirty="0" smtClean="0">
                <a:latin typeface="Times New Roman" pitchFamily="18" charset="0"/>
                <a:cs typeface="Times New Roman" pitchFamily="18" charset="0"/>
              </a:rPr>
              <a:t>It may also have to do with the interaction among three different immune-system cells known as cytokines</a:t>
            </a:r>
            <a:r>
              <a:rPr lang="en-US" sz="28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04800" y="191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Causes of </a:t>
            </a:r>
            <a:r>
              <a:rPr lang="en-US" altLang="en-US" sz="3600" dirty="0" err="1" smtClean="0">
                <a:solidFill>
                  <a:srgbClr val="0039A6"/>
                </a:solidFill>
                <a:latin typeface="Times New Roman" pitchFamily="18" charset="0"/>
                <a:cs typeface="Times New Roman" pitchFamily="18" charset="0"/>
              </a:rPr>
              <a:t>Otosclerosis</a:t>
            </a: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27">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17774</TotalTime>
  <Words>942</Words>
  <Application>Microsoft Office PowerPoint</Application>
  <PresentationFormat>On-screen Show (4:3)</PresentationFormat>
  <Paragraphs>204</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Theme27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857</cp:revision>
  <cp:lastPrinted>2014-09-05T11:57:32Z</cp:lastPrinted>
  <dcterms:created xsi:type="dcterms:W3CDTF">2014-04-08T13:15:54Z</dcterms:created>
  <dcterms:modified xsi:type="dcterms:W3CDTF">2022-10-15T08:52:58Z</dcterms:modified>
</cp:coreProperties>
</file>