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35" r:id="rId1"/>
  </p:sldMasterIdLst>
  <p:notesMasterIdLst>
    <p:notesMasterId r:id="rId22"/>
  </p:notesMasterIdLst>
  <p:sldIdLst>
    <p:sldId id="290" r:id="rId2"/>
    <p:sldId id="281" r:id="rId3"/>
    <p:sldId id="257" r:id="rId4"/>
    <p:sldId id="284" r:id="rId5"/>
    <p:sldId id="259" r:id="rId6"/>
    <p:sldId id="285" r:id="rId7"/>
    <p:sldId id="277" r:id="rId8"/>
    <p:sldId id="278" r:id="rId9"/>
    <p:sldId id="263" r:id="rId10"/>
    <p:sldId id="264" r:id="rId11"/>
    <p:sldId id="265" r:id="rId12"/>
    <p:sldId id="271" r:id="rId13"/>
    <p:sldId id="267" r:id="rId14"/>
    <p:sldId id="276" r:id="rId15"/>
    <p:sldId id="283" r:id="rId16"/>
    <p:sldId id="272" r:id="rId17"/>
    <p:sldId id="274" r:id="rId18"/>
    <p:sldId id="286" r:id="rId19"/>
    <p:sldId id="288" r:id="rId20"/>
    <p:sldId id="291" r:id="rId21"/>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Trebuchet MS" pitchFamily="34" charset="0"/>
        <a:ea typeface="+mn-ea"/>
        <a:cs typeface="+mn-cs"/>
      </a:defRPr>
    </a:lvl1pPr>
    <a:lvl2pPr marL="457200" algn="l" rtl="0" eaLnBrk="0" fontAlgn="base" hangingPunct="0">
      <a:spcBef>
        <a:spcPct val="0"/>
      </a:spcBef>
      <a:spcAft>
        <a:spcPct val="0"/>
      </a:spcAft>
      <a:defRPr kern="1200">
        <a:solidFill>
          <a:schemeClr val="tx1"/>
        </a:solidFill>
        <a:latin typeface="Trebuchet MS" pitchFamily="34" charset="0"/>
        <a:ea typeface="+mn-ea"/>
        <a:cs typeface="+mn-cs"/>
      </a:defRPr>
    </a:lvl2pPr>
    <a:lvl3pPr marL="914400" algn="l" rtl="0" eaLnBrk="0" fontAlgn="base" hangingPunct="0">
      <a:spcBef>
        <a:spcPct val="0"/>
      </a:spcBef>
      <a:spcAft>
        <a:spcPct val="0"/>
      </a:spcAft>
      <a:defRPr kern="1200">
        <a:solidFill>
          <a:schemeClr val="tx1"/>
        </a:solidFill>
        <a:latin typeface="Trebuchet MS" pitchFamily="34" charset="0"/>
        <a:ea typeface="+mn-ea"/>
        <a:cs typeface="+mn-cs"/>
      </a:defRPr>
    </a:lvl3pPr>
    <a:lvl4pPr marL="1371600" algn="l" rtl="0" eaLnBrk="0" fontAlgn="base" hangingPunct="0">
      <a:spcBef>
        <a:spcPct val="0"/>
      </a:spcBef>
      <a:spcAft>
        <a:spcPct val="0"/>
      </a:spcAft>
      <a:defRPr kern="1200">
        <a:solidFill>
          <a:schemeClr val="tx1"/>
        </a:solidFill>
        <a:latin typeface="Trebuchet MS" pitchFamily="34" charset="0"/>
        <a:ea typeface="+mn-ea"/>
        <a:cs typeface="+mn-cs"/>
      </a:defRPr>
    </a:lvl4pPr>
    <a:lvl5pPr marL="1828800" algn="l" rtl="0" eaLnBrk="0" fontAlgn="base" hangingPunct="0">
      <a:spcBef>
        <a:spcPct val="0"/>
      </a:spcBef>
      <a:spcAft>
        <a:spcPct val="0"/>
      </a:spcAft>
      <a:defRPr kern="1200">
        <a:solidFill>
          <a:schemeClr val="tx1"/>
        </a:solidFill>
        <a:latin typeface="Trebuchet MS" pitchFamily="34" charset="0"/>
        <a:ea typeface="+mn-ea"/>
        <a:cs typeface="+mn-cs"/>
      </a:defRPr>
    </a:lvl5pPr>
    <a:lvl6pPr marL="2286000" algn="l" defTabSz="914400" rtl="0" eaLnBrk="1" latinLnBrk="0" hangingPunct="1">
      <a:defRPr kern="1200">
        <a:solidFill>
          <a:schemeClr val="tx1"/>
        </a:solidFill>
        <a:latin typeface="Trebuchet MS" pitchFamily="34" charset="0"/>
        <a:ea typeface="+mn-ea"/>
        <a:cs typeface="+mn-cs"/>
      </a:defRPr>
    </a:lvl6pPr>
    <a:lvl7pPr marL="2743200" algn="l" defTabSz="914400" rtl="0" eaLnBrk="1" latinLnBrk="0" hangingPunct="1">
      <a:defRPr kern="1200">
        <a:solidFill>
          <a:schemeClr val="tx1"/>
        </a:solidFill>
        <a:latin typeface="Trebuchet MS" pitchFamily="34" charset="0"/>
        <a:ea typeface="+mn-ea"/>
        <a:cs typeface="+mn-cs"/>
      </a:defRPr>
    </a:lvl7pPr>
    <a:lvl8pPr marL="3200400" algn="l" defTabSz="914400" rtl="0" eaLnBrk="1" latinLnBrk="0" hangingPunct="1">
      <a:defRPr kern="1200">
        <a:solidFill>
          <a:schemeClr val="tx1"/>
        </a:solidFill>
        <a:latin typeface="Trebuchet MS" pitchFamily="34" charset="0"/>
        <a:ea typeface="+mn-ea"/>
        <a:cs typeface="+mn-cs"/>
      </a:defRPr>
    </a:lvl8pPr>
    <a:lvl9pPr marL="3657600" algn="l" defTabSz="914400" rtl="0" eaLnBrk="1" latinLnBrk="0" hangingPunct="1">
      <a:defRPr kern="1200">
        <a:solidFill>
          <a:schemeClr val="tx1"/>
        </a:solidFill>
        <a:latin typeface="Trebuchet MS"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21"/>
    <p:restoredTop sz="94621"/>
  </p:normalViewPr>
  <p:slideViewPr>
    <p:cSldViewPr snapToGrid="0" snapToObjects="1">
      <p:cViewPr>
        <p:scale>
          <a:sx n="72" d="100"/>
          <a:sy n="72" d="100"/>
        </p:scale>
        <p:origin x="-528"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4F34FB-E29B-466B-AE63-F03315E7631B}" type="datetimeFigureOut">
              <a:rPr lang="en-US" smtClean="0"/>
              <a:t>10/14/2022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8B1FE0-3274-4D10-866E-4651C8FBD2AA}" type="slidenum">
              <a:rPr lang="en-US" smtClean="0"/>
              <a:t>‹#›</a:t>
            </a:fld>
            <a:endParaRPr lang="en-US"/>
          </a:p>
        </p:txBody>
      </p:sp>
    </p:spTree>
    <p:extLst>
      <p:ext uri="{BB962C8B-B14F-4D97-AF65-F5344CB8AC3E}">
        <p14:creationId xmlns:p14="http://schemas.microsoft.com/office/powerpoint/2010/main" val="734468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57059AAC-95F8-4191-B4A2-65C87D787754}" type="datetimeFigureOut">
              <a:rPr lang="en-US" smtClean="0"/>
              <a:pPr>
                <a:defRPr/>
              </a:pPr>
              <a:t>10/14/2022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37C589B-DFCD-4807-A82E-4F2400E82AB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9C8B517C-DF8D-4F63-87F2-F7022E50A798}" type="datetimeFigureOut">
              <a:rPr lang="en-US" smtClean="0"/>
              <a:pPr>
                <a:defRPr/>
              </a:pPr>
              <a:t>10/14/2022</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fld id="{C41C87C4-03DF-4BF4-8293-16D61C654C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23665621-F3F8-4792-A76C-4574A29C5823}" type="datetimeFigureOut">
              <a:rPr lang="en-US" smtClean="0"/>
              <a:pPr>
                <a:defRPr/>
              </a:pPr>
              <a:t>10/14/2022</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fld id="{949E0E71-63EC-4D6B-8572-FA944CBABB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C0110860-FA84-4AC9-BA2F-AF51FE35D36C}" type="datetimeFigureOut">
              <a:rPr lang="en-US" smtClean="0"/>
              <a:pPr>
                <a:defRPr/>
              </a:pPr>
              <a:t>10/14/2022</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fld id="{676112BD-D16F-4FDE-830D-74CB3DAAC18A}"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6F7A3C8D-B45F-47CD-9FD9-5167E1DDC847}" type="datetimeFigureOut">
              <a:rPr lang="en-US" smtClean="0"/>
              <a:pPr>
                <a:defRPr/>
              </a:pPr>
              <a:t>10/14/2022</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fld id="{F725A667-0A94-483D-9CC1-03BABE189434}" type="slidenum">
              <a:rPr lang="en-US" smtClean="0"/>
              <a:pPr/>
              <a:t>‹#›</a:t>
            </a:fld>
            <a:endParaRPr lang="en-US"/>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851B5776-F9A1-41E2-9AE5-3C42197267A6}" type="datetimeFigureOut">
              <a:rPr lang="en-US" smtClean="0"/>
              <a:pPr>
                <a:defRPr/>
              </a:pPr>
              <a:t>10/14/2022</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fld id="{7E27FAA8-E632-405D-8F25-8AFB95A9C2A6}"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0FCF6347-74CA-46AE-B590-3F6ADAD570FD}" type="datetimeFigureOut">
              <a:rPr lang="en-US" smtClean="0"/>
              <a:pPr>
                <a:defRPr/>
              </a:pPr>
              <a:t>10/14/2022</a:t>
            </a:fld>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fld id="{B1C35753-975A-4F4C-B260-5B053C9CD8D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24D24FD5-8506-4E03-AFDD-A886F397BB3D}" type="datetimeFigureOut">
              <a:rPr lang="en-US" smtClean="0"/>
              <a:pPr>
                <a:defRPr/>
              </a:pPr>
              <a:t>10/14/2022</a:t>
            </a:fld>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fld id="{6ABC87F6-7B1A-4F2E-B210-7BB89A767882}"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0387AFE3-2562-4110-943C-BB9A36ED48D5}" type="datetimeFigureOut">
              <a:rPr lang="en-US" smtClean="0"/>
              <a:pPr>
                <a:defRPr/>
              </a:pPr>
              <a:t>10/14/2022</a:t>
            </a:fld>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fld id="{F724CCE8-C301-4A6B-A214-4DF367192A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pPr>
              <a:defRPr/>
            </a:pPr>
            <a:fld id="{E9B6019C-A248-4FE9-8C4B-B4C2E2FECE0D}" type="datetimeFigureOut">
              <a:rPr lang="en-US" smtClean="0"/>
              <a:pPr>
                <a:defRPr/>
              </a:pPr>
              <a:t>10/14/2022</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fld id="{49979D07-EF9C-40F4-8EC7-565FA8BC21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5C603079-5EBE-4DBB-823B-3D0A6A49258C}" type="datetimeFigureOut">
              <a:rPr lang="en-US" smtClean="0"/>
              <a:pPr>
                <a:defRPr/>
              </a:pPr>
              <a:t>10/14/2022</a:t>
            </a:fld>
            <a:endParaRPr lang="en-US"/>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01A97C3-6B26-4CDE-9CE8-7FE445AE9924}" type="slidenum">
              <a:rPr lang="en-US" smtClean="0"/>
              <a:pPr/>
              <a:t>‹#›</a:t>
            </a:fld>
            <a:endParaRPr lang="en-US"/>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7CC35FC9-7BFE-46A8-B930-55F8E6619D52}" type="datetimeFigureOut">
              <a:rPr lang="en-US" smtClean="0"/>
              <a:pPr>
                <a:defRPr/>
              </a:pPr>
              <a:t>10/14/2022</a:t>
            </a:fld>
            <a:endParaRPr lang="en-US"/>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9C122CC0-C4B0-40CF-A3E1-1EF62A606B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524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422400" y="947192"/>
            <a:ext cx="10160000" cy="76200"/>
          </a:xfrm>
          <a:prstGeom prst="rect">
            <a:avLst/>
          </a:prstGeom>
          <a:noFill/>
          <a:ln w="9525">
            <a:noFill/>
            <a:miter lim="800000"/>
            <a:headEnd/>
            <a:tailEnd/>
          </a:ln>
        </p:spPr>
      </p:pic>
      <p:sp>
        <p:nvSpPr>
          <p:cNvPr id="3076" name="Rectangle 5"/>
          <p:cNvSpPr>
            <a:spLocks noChangeArrowheads="1"/>
          </p:cNvSpPr>
          <p:nvPr/>
        </p:nvSpPr>
        <p:spPr bwMode="auto">
          <a:xfrm>
            <a:off x="1679509" y="116632"/>
            <a:ext cx="9366448" cy="792088"/>
          </a:xfrm>
          <a:prstGeom prst="rect">
            <a:avLst/>
          </a:prstGeom>
          <a:solidFill>
            <a:schemeClr val="bg2"/>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tx2">
                    <a:lumMod val="75000"/>
                  </a:schemeClr>
                </a:solidFill>
                <a:latin typeface="Verdana" pitchFamily="34" charset="0"/>
                <a:cs typeface="+mn-cs"/>
              </a:rPr>
              <a:t>.Org</a:t>
            </a:r>
            <a:endParaRPr lang="en-US" sz="2800" b="1" dirty="0">
              <a:solidFill>
                <a:schemeClr val="tx2">
                  <a:lumMod val="75000"/>
                </a:schemeClr>
              </a:solidFill>
              <a:latin typeface="Tahoma" pitchFamily="34" charset="0"/>
              <a:cs typeface="+mn-cs"/>
            </a:endParaRPr>
          </a:p>
        </p:txBody>
      </p:sp>
      <p:sp>
        <p:nvSpPr>
          <p:cNvPr id="16389" name="Text Box 9"/>
          <p:cNvSpPr txBox="1">
            <a:spLocks noChangeArrowheads="1"/>
          </p:cNvSpPr>
          <p:nvPr/>
        </p:nvSpPr>
        <p:spPr bwMode="auto">
          <a:xfrm>
            <a:off x="2154278" y="5594688"/>
            <a:ext cx="10849205" cy="707886"/>
          </a:xfrm>
          <a:prstGeom prst="rect">
            <a:avLst/>
          </a:prstGeom>
          <a:noFill/>
          <a:ln w="9525">
            <a:noFill/>
            <a:miter lim="800000"/>
            <a:headEnd/>
            <a:tailEnd/>
          </a:ln>
        </p:spPr>
        <p:txBody>
          <a:bodyPr wrap="square">
            <a:spAutoFit/>
          </a:bodyPr>
          <a:lstStyle/>
          <a:p>
            <a:pPr eaLnBrk="0" hangingPunct="0">
              <a:spcBef>
                <a:spcPct val="50000"/>
              </a:spcBef>
            </a:pPr>
            <a:r>
              <a:rPr lang="en-US" sz="2000" b="1" dirty="0">
                <a:solidFill>
                  <a:schemeClr val="bg1"/>
                </a:solidFill>
                <a:latin typeface="Times New Roman" pitchFamily="18" charset="0"/>
                <a:cs typeface="Times New Roman" pitchFamily="18" charset="0"/>
              </a:rPr>
              <a:t>Submitted To:	 </a:t>
            </a:r>
            <a:r>
              <a:rPr lang="en-US" sz="2000" b="1" dirty="0" smtClean="0">
                <a:solidFill>
                  <a:schemeClr val="bg1"/>
                </a:solidFill>
                <a:latin typeface="Times New Roman" pitchFamily="18" charset="0"/>
                <a:cs typeface="Times New Roman" pitchFamily="18" charset="0"/>
              </a:rPr>
              <a:t>             		                  Submitted </a:t>
            </a:r>
            <a:r>
              <a:rPr lang="en-US" sz="2000" b="1" dirty="0">
                <a:solidFill>
                  <a:schemeClr val="bg1"/>
                </a:solidFill>
                <a:latin typeface="Times New Roman" pitchFamily="18" charset="0"/>
                <a:cs typeface="Times New Roman" pitchFamily="18" charset="0"/>
              </a:rPr>
              <a:t>By:</a:t>
            </a:r>
          </a:p>
          <a:p>
            <a:pPr eaLnBrk="0" hangingPunct="0"/>
            <a:r>
              <a:rPr lang="en-US" sz="2000" b="1" dirty="0">
                <a:solidFill>
                  <a:schemeClr val="bg1"/>
                </a:solidFill>
                <a:latin typeface="Times New Roman" pitchFamily="18" charset="0"/>
                <a:cs typeface="Times New Roman" pitchFamily="18" charset="0"/>
              </a:rPr>
              <a:t>S</a:t>
            </a:r>
            <a:r>
              <a:rPr lang="en-US" sz="2000" b="1" dirty="0" smtClean="0">
                <a:solidFill>
                  <a:schemeClr val="bg1"/>
                </a:solidFill>
                <a:latin typeface="Times New Roman" pitchFamily="18" charset="0"/>
                <a:cs typeface="Times New Roman" pitchFamily="18" charset="0"/>
              </a:rPr>
              <a:t>tudymafia.org                                                 Studymafia.org               </a:t>
            </a:r>
            <a:endParaRPr lang="en-US" sz="2000" b="1" dirty="0">
              <a:solidFill>
                <a:schemeClr val="bg1"/>
              </a:solidFill>
              <a:latin typeface="Times New Roman" pitchFamily="18" charset="0"/>
              <a:cs typeface="Times New Roman" pitchFamily="18" charset="0"/>
            </a:endParaRPr>
          </a:p>
        </p:txBody>
      </p:sp>
      <p:sp>
        <p:nvSpPr>
          <p:cNvPr id="8" name="Rectangle 7"/>
          <p:cNvSpPr/>
          <p:nvPr/>
        </p:nvSpPr>
        <p:spPr>
          <a:xfrm>
            <a:off x="4028107" y="1916832"/>
            <a:ext cx="3990195" cy="1569660"/>
          </a:xfrm>
          <a:prstGeom prst="rect">
            <a:avLst/>
          </a:prstGeom>
          <a:noFill/>
        </p:spPr>
        <p:txBody>
          <a:bodyPr wrap="none">
            <a:spAutoFit/>
          </a:bodyPr>
          <a:lstStyle/>
          <a:p>
            <a:pPr algn="ctr" fontAlgn="auto">
              <a:spcBef>
                <a:spcPts val="0"/>
              </a:spcBef>
              <a:spcAft>
                <a:spcPts val="0"/>
              </a:spcAft>
              <a:defRPr/>
            </a:pPr>
            <a:r>
              <a:rPr lang="en-US" sz="4800" dirty="0">
                <a:solidFill>
                  <a:schemeClr val="accent3">
                    <a:lumMod val="75000"/>
                  </a:schemeClr>
                </a:solidFill>
              </a:rPr>
              <a:t>Occupational </a:t>
            </a:r>
            <a:r>
              <a:rPr lang="en-US" sz="4800" dirty="0"/>
              <a:t/>
            </a:r>
            <a:br>
              <a:rPr lang="en-US" sz="4800" dirty="0"/>
            </a:br>
            <a:r>
              <a:rPr lang="en-US" sz="4800" dirty="0">
                <a:solidFill>
                  <a:schemeClr val="tx2"/>
                </a:solidFill>
              </a:rPr>
              <a:t>Hazards</a:t>
            </a:r>
            <a:endParaRPr lang="en-US" sz="4800" spc="300" dirty="0">
              <a:ln w="11430" cmpd="sng">
                <a:solidFill>
                  <a:schemeClr val="accent1">
                    <a:tint val="10000"/>
                  </a:schemeClr>
                </a:solidFill>
                <a:prstDash val="solid"/>
                <a:miter lim="800000"/>
              </a:ln>
              <a:solidFill>
                <a:schemeClr val="tx2"/>
              </a:solidFill>
              <a:effectLst>
                <a:glow rad="45500">
                  <a:schemeClr val="accent1">
                    <a:satMod val="220000"/>
                    <a:alpha val="35000"/>
                  </a:schemeClr>
                </a:glow>
              </a:effectLst>
            </a:endParaRPr>
          </a:p>
        </p:txBody>
      </p:sp>
    </p:spTree>
    <p:extLst>
      <p:ext uri="{BB962C8B-B14F-4D97-AF65-F5344CB8AC3E}">
        <p14:creationId xmlns:p14="http://schemas.microsoft.com/office/powerpoint/2010/main" val="17189057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extLst>
          </p:cNvPr>
          <p:cNvSpPr>
            <a:spLocks noGrp="1"/>
          </p:cNvSpPr>
          <p:nvPr>
            <p:ph idx="1"/>
          </p:nvPr>
        </p:nvSpPr>
        <p:spPr>
          <a:xfrm>
            <a:off x="896814" y="1633539"/>
            <a:ext cx="10039473" cy="4734800"/>
          </a:xfrm>
        </p:spPr>
        <p:txBody>
          <a:bodyPr rtlCol="0">
            <a:normAutofit fontScale="85000" lnSpcReduction="20000"/>
          </a:bodyPr>
          <a:lstStyle/>
          <a:p>
            <a:pPr eaLnBrk="1" fontAlgn="auto" hangingPunct="1">
              <a:spcAft>
                <a:spcPts val="0"/>
              </a:spcAft>
              <a:buFont typeface="Wingdings 3" charset="2"/>
              <a:buChar char=""/>
              <a:defRPr/>
            </a:pPr>
            <a:r>
              <a:rPr lang="en-HK" dirty="0">
                <a:solidFill>
                  <a:schemeClr val="bg2">
                    <a:lumMod val="10000"/>
                  </a:schemeClr>
                </a:solidFill>
              </a:rPr>
              <a:t>Crystalline silica (SiO</a:t>
            </a:r>
            <a:r>
              <a:rPr lang="en-HK" baseline="-25000" dirty="0">
                <a:solidFill>
                  <a:schemeClr val="bg2">
                    <a:lumMod val="10000"/>
                  </a:schemeClr>
                </a:solidFill>
              </a:rPr>
              <a:t>2</a:t>
            </a:r>
            <a:r>
              <a:rPr lang="en-HK" dirty="0">
                <a:solidFill>
                  <a:schemeClr val="bg2">
                    <a:lumMod val="10000"/>
                  </a:schemeClr>
                </a:solidFill>
              </a:rPr>
              <a:t>)</a:t>
            </a:r>
          </a:p>
          <a:p>
            <a:pPr eaLnBrk="1" fontAlgn="auto" hangingPunct="1">
              <a:spcAft>
                <a:spcPts val="0"/>
              </a:spcAft>
              <a:buFont typeface="Wingdings 3" charset="2"/>
              <a:buChar char=""/>
              <a:defRPr/>
            </a:pPr>
            <a:r>
              <a:rPr lang="en-HK" b="1" dirty="0">
                <a:solidFill>
                  <a:schemeClr val="bg2">
                    <a:lumMod val="10000"/>
                  </a:schemeClr>
                </a:solidFill>
              </a:rPr>
              <a:t>Occupations: </a:t>
            </a:r>
          </a:p>
          <a:p>
            <a:pPr lvl="1" eaLnBrk="1" fontAlgn="auto" hangingPunct="1">
              <a:spcAft>
                <a:spcPts val="0"/>
              </a:spcAft>
              <a:buFont typeface="Wingdings 3" charset="2"/>
              <a:buChar char=""/>
              <a:defRPr/>
            </a:pPr>
            <a:r>
              <a:rPr lang="en-HK" dirty="0">
                <a:solidFill>
                  <a:schemeClr val="bg2">
                    <a:lumMod val="10000"/>
                  </a:schemeClr>
                </a:solidFill>
              </a:rPr>
              <a:t>mining (coal, mica, gold, silver, lead, </a:t>
            </a:r>
            <a:r>
              <a:rPr lang="en-HK" dirty="0" err="1">
                <a:solidFill>
                  <a:schemeClr val="bg2">
                    <a:lumMod val="10000"/>
                  </a:schemeClr>
                </a:solidFill>
              </a:rPr>
              <a:t>zn</a:t>
            </a:r>
            <a:r>
              <a:rPr lang="en-HK" dirty="0">
                <a:solidFill>
                  <a:schemeClr val="bg2">
                    <a:lumMod val="10000"/>
                  </a:schemeClr>
                </a:solidFill>
              </a:rPr>
              <a:t>)</a:t>
            </a:r>
          </a:p>
          <a:p>
            <a:pPr lvl="1" eaLnBrk="1" fontAlgn="auto" hangingPunct="1">
              <a:spcAft>
                <a:spcPts val="0"/>
              </a:spcAft>
              <a:buFont typeface="Wingdings 3" charset="2"/>
              <a:buChar char=""/>
              <a:defRPr/>
            </a:pPr>
            <a:r>
              <a:rPr lang="en-HK" dirty="0">
                <a:solidFill>
                  <a:schemeClr val="bg2">
                    <a:lumMod val="10000"/>
                  </a:schemeClr>
                </a:solidFill>
              </a:rPr>
              <a:t>stone cutting and shaping, sandblasting (building and construction)</a:t>
            </a:r>
          </a:p>
          <a:p>
            <a:pPr lvl="1" eaLnBrk="1" fontAlgn="auto" hangingPunct="1">
              <a:spcAft>
                <a:spcPts val="0"/>
              </a:spcAft>
              <a:buFont typeface="Wingdings 3" charset="2"/>
              <a:buChar char=""/>
              <a:defRPr/>
            </a:pPr>
            <a:r>
              <a:rPr lang="en-HK" dirty="0">
                <a:solidFill>
                  <a:schemeClr val="bg2">
                    <a:lumMod val="10000"/>
                  </a:schemeClr>
                </a:solidFill>
              </a:rPr>
              <a:t>glass and ceramics manufacture</a:t>
            </a:r>
          </a:p>
          <a:p>
            <a:pPr lvl="1" eaLnBrk="1" fontAlgn="auto" hangingPunct="1">
              <a:spcAft>
                <a:spcPts val="0"/>
              </a:spcAft>
              <a:buFont typeface="Wingdings 3" charset="2"/>
              <a:buChar char=""/>
              <a:defRPr/>
            </a:pPr>
            <a:r>
              <a:rPr lang="en-HK" dirty="0">
                <a:solidFill>
                  <a:schemeClr val="bg2">
                    <a:lumMod val="10000"/>
                  </a:schemeClr>
                </a:solidFill>
              </a:rPr>
              <a:t>Iron and steel industry </a:t>
            </a:r>
          </a:p>
          <a:p>
            <a:pPr lvl="1" eaLnBrk="1" fontAlgn="auto" hangingPunct="1">
              <a:spcAft>
                <a:spcPts val="0"/>
              </a:spcAft>
              <a:buFont typeface="Wingdings 3" charset="2"/>
              <a:buChar char=""/>
              <a:defRPr/>
            </a:pPr>
            <a:endParaRPr lang="en-HK" dirty="0">
              <a:solidFill>
                <a:schemeClr val="bg2">
                  <a:lumMod val="10000"/>
                </a:schemeClr>
              </a:solidFill>
            </a:endParaRPr>
          </a:p>
          <a:p>
            <a:pPr marL="457200" lvl="1" indent="0" eaLnBrk="1" fontAlgn="auto" hangingPunct="1">
              <a:spcAft>
                <a:spcPts val="0"/>
              </a:spcAft>
              <a:buFont typeface="Wingdings 3" charset="2"/>
              <a:buNone/>
              <a:defRPr/>
            </a:pPr>
            <a:r>
              <a:rPr lang="en-HK" b="1" dirty="0">
                <a:solidFill>
                  <a:schemeClr val="bg2">
                    <a:lumMod val="10000"/>
                  </a:schemeClr>
                </a:solidFill>
              </a:rPr>
              <a:t>Time to develop: </a:t>
            </a:r>
            <a:r>
              <a:rPr lang="en-HK" dirty="0">
                <a:solidFill>
                  <a:schemeClr val="bg2">
                    <a:lumMod val="10000"/>
                  </a:schemeClr>
                </a:solidFill>
              </a:rPr>
              <a:t>7–10 years, sometimes less. Prolonged exposure to higher concentrations of dust</a:t>
            </a:r>
          </a:p>
          <a:p>
            <a:pPr marL="457200" lvl="1" indent="0" eaLnBrk="1" fontAlgn="auto" hangingPunct="1">
              <a:spcAft>
                <a:spcPts val="0"/>
              </a:spcAft>
              <a:buFont typeface="Wingdings 3" charset="2"/>
              <a:buNone/>
              <a:defRPr/>
            </a:pPr>
            <a:r>
              <a:rPr lang="en-HK" b="1" dirty="0">
                <a:solidFill>
                  <a:schemeClr val="bg2">
                    <a:lumMod val="10000"/>
                  </a:schemeClr>
                </a:solidFill>
              </a:rPr>
              <a:t>Presentation: </a:t>
            </a:r>
            <a:r>
              <a:rPr lang="en-HK" dirty="0">
                <a:solidFill>
                  <a:schemeClr val="bg2">
                    <a:lumMod val="10000"/>
                  </a:schemeClr>
                </a:solidFill>
              </a:rPr>
              <a:t>dyspnoea on exertion , pulmonary tuberculosis and cardiac or respiratory failure , impaired TLC (total lung capacity)</a:t>
            </a:r>
          </a:p>
          <a:p>
            <a:pPr marL="457200" lvl="1" indent="0" eaLnBrk="1" fontAlgn="auto" hangingPunct="1">
              <a:spcAft>
                <a:spcPts val="0"/>
              </a:spcAft>
              <a:buFont typeface="Wingdings 3" charset="2"/>
              <a:buNone/>
              <a:defRPr/>
            </a:pPr>
            <a:r>
              <a:rPr lang="en-HK" b="1" dirty="0">
                <a:solidFill>
                  <a:schemeClr val="bg2">
                    <a:lumMod val="10000"/>
                  </a:schemeClr>
                </a:solidFill>
              </a:rPr>
              <a:t>Diagnosis: </a:t>
            </a:r>
            <a:r>
              <a:rPr lang="en-HK" dirty="0">
                <a:solidFill>
                  <a:schemeClr val="bg2">
                    <a:lumMod val="10000"/>
                  </a:schemeClr>
                </a:solidFill>
              </a:rPr>
              <a:t>x-ray ….snow storm appearance</a:t>
            </a:r>
          </a:p>
          <a:p>
            <a:pPr marL="457200" lvl="1" indent="0" eaLnBrk="1" fontAlgn="auto" hangingPunct="1">
              <a:spcAft>
                <a:spcPts val="0"/>
              </a:spcAft>
              <a:buFont typeface="Wingdings 3" charset="2"/>
              <a:buNone/>
              <a:defRPr/>
            </a:pPr>
            <a:r>
              <a:rPr lang="en-HK" b="1" dirty="0">
                <a:solidFill>
                  <a:schemeClr val="bg2">
                    <a:lumMod val="10000"/>
                  </a:schemeClr>
                </a:solidFill>
              </a:rPr>
              <a:t>Progressive disease and converts to TB</a:t>
            </a:r>
          </a:p>
          <a:p>
            <a:pPr marL="457200" lvl="1" indent="0" eaLnBrk="1" fontAlgn="auto" hangingPunct="1">
              <a:spcAft>
                <a:spcPts val="0"/>
              </a:spcAft>
              <a:buFont typeface="Wingdings 3" charset="2"/>
              <a:buNone/>
              <a:defRPr/>
            </a:pPr>
            <a:endParaRPr lang="en-HK" b="1" dirty="0">
              <a:solidFill>
                <a:schemeClr val="bg2">
                  <a:lumMod val="10000"/>
                </a:schemeClr>
              </a:solidFill>
            </a:endParaRPr>
          </a:p>
          <a:p>
            <a:pPr marL="457200" lvl="1" indent="0" eaLnBrk="1" fontAlgn="auto" hangingPunct="1">
              <a:spcAft>
                <a:spcPts val="0"/>
              </a:spcAft>
              <a:buFont typeface="Wingdings 3" charset="2"/>
              <a:buNone/>
              <a:defRPr/>
            </a:pPr>
            <a:r>
              <a:rPr lang="en-HK" b="1" dirty="0">
                <a:solidFill>
                  <a:schemeClr val="bg2">
                    <a:lumMod val="10000"/>
                  </a:schemeClr>
                </a:solidFill>
              </a:rPr>
              <a:t>“prevention and regular physical examinations </a:t>
            </a:r>
            <a:r>
              <a:rPr lang="en-HK" b="1" dirty="0" smtClean="0">
                <a:solidFill>
                  <a:schemeClr val="bg2">
                    <a:lumMod val="10000"/>
                  </a:schemeClr>
                </a:solidFill>
              </a:rPr>
              <a:t>”</a:t>
            </a:r>
          </a:p>
          <a:p>
            <a:pPr marL="457200" lvl="1" indent="0" algn="r">
              <a:buNone/>
              <a:defRPr/>
            </a:pPr>
            <a:r>
              <a:rPr lang="en-HK" dirty="0" smtClean="0">
                <a:solidFill>
                  <a:schemeClr val="bg2">
                    <a:lumMod val="10000"/>
                  </a:schemeClr>
                </a:solidFill>
                <a:latin typeface="Times New Roman"/>
                <a:cs typeface="Times New Roman"/>
              </a:rPr>
              <a:t>●●●</a:t>
            </a:r>
            <a:endParaRPr lang="en-US" b="1" dirty="0">
              <a:solidFill>
                <a:schemeClr val="bg2">
                  <a:lumMod val="10000"/>
                </a:schemeClr>
              </a:solidFill>
            </a:endParaRPr>
          </a:p>
        </p:txBody>
      </p:sp>
      <p:sp>
        <p:nvSpPr>
          <p:cNvPr id="13314" name="Title 1"/>
          <p:cNvSpPr>
            <a:spLocks noGrp="1" noChangeArrowheads="1"/>
          </p:cNvSpPr>
          <p:nvPr>
            <p:ph type="title"/>
          </p:nvPr>
        </p:nvSpPr>
        <p:spPr/>
        <p:txBody>
          <a:bodyPr>
            <a:normAutofit fontScale="90000"/>
          </a:bodyPr>
          <a:lstStyle/>
          <a:p>
            <a:r>
              <a:rPr lang="en-US" dirty="0" smtClean="0"/>
              <a:t>Diseases Caused by </a:t>
            </a:r>
            <a:r>
              <a:rPr lang="en-HK" dirty="0" smtClean="0"/>
              <a:t>Occupational Hazards</a:t>
            </a:r>
            <a:br>
              <a:rPr lang="en-HK" dirty="0" smtClean="0"/>
            </a:br>
            <a:r>
              <a:rPr lang="en-HK" dirty="0" smtClean="0"/>
              <a:t>-Silicosis</a:t>
            </a: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extLst>
          </p:cNvPr>
          <p:cNvSpPr>
            <a:spLocks noGrp="1"/>
          </p:cNvSpPr>
          <p:nvPr>
            <p:ph idx="1"/>
          </p:nvPr>
        </p:nvSpPr>
        <p:spPr>
          <a:xfrm>
            <a:off x="659474" y="1715244"/>
            <a:ext cx="8485676" cy="4615235"/>
          </a:xfrm>
        </p:spPr>
        <p:txBody>
          <a:bodyPr rtlCol="0">
            <a:normAutofit fontScale="77500" lnSpcReduction="20000"/>
          </a:bodyPr>
          <a:lstStyle/>
          <a:p>
            <a:pPr eaLnBrk="1" fontAlgn="auto" hangingPunct="1">
              <a:spcAft>
                <a:spcPts val="0"/>
              </a:spcAft>
              <a:buFont typeface="Wingdings 3" charset="2"/>
              <a:buChar char=""/>
              <a:defRPr/>
            </a:pPr>
            <a:r>
              <a:rPr lang="en-HK" dirty="0">
                <a:solidFill>
                  <a:schemeClr val="bg2">
                    <a:lumMod val="10000"/>
                  </a:schemeClr>
                </a:solidFill>
              </a:rPr>
              <a:t>Inhalation of asbestos fibres </a:t>
            </a:r>
          </a:p>
          <a:p>
            <a:pPr eaLnBrk="1" fontAlgn="auto" hangingPunct="1">
              <a:spcAft>
                <a:spcPts val="0"/>
              </a:spcAft>
              <a:buFont typeface="Wingdings 3" charset="2"/>
              <a:buChar char=""/>
              <a:defRPr/>
            </a:pPr>
            <a:r>
              <a:rPr lang="en-HK" dirty="0">
                <a:solidFill>
                  <a:schemeClr val="bg2">
                    <a:lumMod val="10000"/>
                  </a:schemeClr>
                </a:solidFill>
              </a:rPr>
              <a:t>Occupations: </a:t>
            </a:r>
          </a:p>
          <a:p>
            <a:pPr lvl="1" eaLnBrk="1" fontAlgn="auto" hangingPunct="1">
              <a:spcAft>
                <a:spcPts val="0"/>
              </a:spcAft>
              <a:buFont typeface="Wingdings 3" charset="2"/>
              <a:buChar char=""/>
              <a:defRPr/>
            </a:pPr>
            <a:r>
              <a:rPr lang="en-HK" dirty="0">
                <a:solidFill>
                  <a:schemeClr val="bg2">
                    <a:lumMod val="10000"/>
                  </a:schemeClr>
                </a:solidFill>
              </a:rPr>
              <a:t>mining and extraction</a:t>
            </a:r>
          </a:p>
          <a:p>
            <a:pPr lvl="1" eaLnBrk="1" fontAlgn="auto" hangingPunct="1">
              <a:spcAft>
                <a:spcPts val="0"/>
              </a:spcAft>
              <a:buFont typeface="Wingdings 3" charset="2"/>
              <a:buChar char=""/>
              <a:defRPr/>
            </a:pPr>
            <a:r>
              <a:rPr lang="en-HK" dirty="0">
                <a:solidFill>
                  <a:schemeClr val="bg2">
                    <a:lumMod val="10000"/>
                  </a:schemeClr>
                </a:solidFill>
              </a:rPr>
              <a:t>exposure to asbestos … insulation</a:t>
            </a:r>
          </a:p>
          <a:p>
            <a:pPr lvl="1" eaLnBrk="1" fontAlgn="auto" hangingPunct="1">
              <a:spcAft>
                <a:spcPts val="0"/>
              </a:spcAft>
              <a:buFont typeface="Wingdings 3" charset="2"/>
              <a:buChar char=""/>
              <a:defRPr/>
            </a:pPr>
            <a:r>
              <a:rPr lang="en-HK" dirty="0">
                <a:solidFill>
                  <a:schemeClr val="bg2">
                    <a:lumMod val="10000"/>
                  </a:schemeClr>
                </a:solidFill>
              </a:rPr>
              <a:t>making of asbestos cloth</a:t>
            </a:r>
          </a:p>
          <a:p>
            <a:pPr lvl="1" eaLnBrk="1" fontAlgn="auto" hangingPunct="1">
              <a:spcAft>
                <a:spcPts val="0"/>
              </a:spcAft>
              <a:buFont typeface="Wingdings 3" charset="2"/>
              <a:buChar char=""/>
              <a:defRPr/>
            </a:pPr>
            <a:r>
              <a:rPr lang="en-HK" dirty="0">
                <a:solidFill>
                  <a:schemeClr val="bg2">
                    <a:lumMod val="10000"/>
                  </a:schemeClr>
                </a:solidFill>
              </a:rPr>
              <a:t>manufacture of asbestos cement pipes and other products, vinyl floor tiles and in brake and cloth lining</a:t>
            </a:r>
          </a:p>
          <a:p>
            <a:pPr marL="457200" lvl="1" indent="0" eaLnBrk="1" fontAlgn="auto" hangingPunct="1">
              <a:spcAft>
                <a:spcPts val="0"/>
              </a:spcAft>
              <a:buFont typeface="Wingdings 3" charset="2"/>
              <a:buNone/>
              <a:defRPr/>
            </a:pPr>
            <a:r>
              <a:rPr lang="en-HK" b="1" dirty="0">
                <a:solidFill>
                  <a:schemeClr val="bg2">
                    <a:lumMod val="10000"/>
                  </a:schemeClr>
                </a:solidFill>
              </a:rPr>
              <a:t>Sign &amp; symptoms: </a:t>
            </a:r>
            <a:r>
              <a:rPr lang="en-HK" dirty="0">
                <a:solidFill>
                  <a:schemeClr val="bg2">
                    <a:lumMod val="10000"/>
                  </a:schemeClr>
                </a:solidFill>
              </a:rPr>
              <a:t>interstitial fibrosis of the lungs, pleural thickening, calcification. </a:t>
            </a:r>
          </a:p>
          <a:p>
            <a:pPr lvl="2" eaLnBrk="1" fontAlgn="auto" hangingPunct="1">
              <a:spcAft>
                <a:spcPts val="0"/>
              </a:spcAft>
              <a:buFont typeface="Wingdings 3" charset="2"/>
              <a:buChar char=""/>
              <a:defRPr/>
            </a:pPr>
            <a:r>
              <a:rPr lang="en-HK" dirty="0">
                <a:solidFill>
                  <a:schemeClr val="bg2">
                    <a:lumMod val="10000"/>
                  </a:schemeClr>
                </a:solidFill>
              </a:rPr>
              <a:t>Bronchogenic carcinoma, pleural and peritoneal mesothelioma </a:t>
            </a:r>
          </a:p>
          <a:p>
            <a:pPr lvl="2" eaLnBrk="1" fontAlgn="auto" hangingPunct="1">
              <a:spcAft>
                <a:spcPts val="0"/>
              </a:spcAft>
              <a:buFont typeface="Wingdings 3" charset="2"/>
              <a:buChar char=""/>
              <a:defRPr/>
            </a:pPr>
            <a:r>
              <a:rPr lang="en-HK" dirty="0">
                <a:solidFill>
                  <a:schemeClr val="bg2">
                    <a:lumMod val="10000"/>
                  </a:schemeClr>
                </a:solidFill>
              </a:rPr>
              <a:t>progressive dyspnoea on exertion, cough, expectoration, chest pain, cyanosis and clubbing of the fingers</a:t>
            </a:r>
          </a:p>
          <a:p>
            <a:pPr marL="457200" lvl="1" indent="0" eaLnBrk="1" fontAlgn="auto" hangingPunct="1">
              <a:spcAft>
                <a:spcPts val="0"/>
              </a:spcAft>
              <a:buFont typeface="Wingdings 3" charset="2"/>
              <a:buNone/>
              <a:defRPr/>
            </a:pPr>
            <a:r>
              <a:rPr lang="en-HK" b="1" dirty="0">
                <a:solidFill>
                  <a:schemeClr val="bg2">
                    <a:lumMod val="10000"/>
                  </a:schemeClr>
                </a:solidFill>
              </a:rPr>
              <a:t>Diagnosis: </a:t>
            </a:r>
            <a:r>
              <a:rPr lang="en-HK" dirty="0">
                <a:solidFill>
                  <a:schemeClr val="bg2">
                    <a:lumMod val="10000"/>
                  </a:schemeClr>
                </a:solidFill>
              </a:rPr>
              <a:t>asbestos bodies in sputum (asbestos fibres coated with fibrin),  X-ray findings , ground- glass appearance in lower 2/3 </a:t>
            </a:r>
            <a:r>
              <a:rPr lang="en-HK" dirty="0" err="1">
                <a:solidFill>
                  <a:schemeClr val="bg2">
                    <a:lumMod val="10000"/>
                  </a:schemeClr>
                </a:solidFill>
              </a:rPr>
              <a:t>rd</a:t>
            </a:r>
            <a:r>
              <a:rPr lang="en-HK" dirty="0">
                <a:solidFill>
                  <a:schemeClr val="bg2">
                    <a:lumMod val="10000"/>
                  </a:schemeClr>
                </a:solidFill>
              </a:rPr>
              <a:t> lung</a:t>
            </a:r>
          </a:p>
          <a:p>
            <a:pPr marL="457200" lvl="1" indent="0" eaLnBrk="1" fontAlgn="auto" hangingPunct="1">
              <a:spcAft>
                <a:spcPts val="0"/>
              </a:spcAft>
              <a:buFont typeface="Wingdings 3" charset="2"/>
              <a:buNone/>
              <a:defRPr/>
            </a:pPr>
            <a:r>
              <a:rPr lang="en-HK" b="1" dirty="0">
                <a:solidFill>
                  <a:schemeClr val="bg2">
                    <a:lumMod val="10000"/>
                  </a:schemeClr>
                </a:solidFill>
              </a:rPr>
              <a:t>Progressive diseases </a:t>
            </a:r>
          </a:p>
          <a:p>
            <a:pPr marL="457200" lvl="1" indent="0" eaLnBrk="1" fontAlgn="auto" hangingPunct="1">
              <a:spcAft>
                <a:spcPts val="0"/>
              </a:spcAft>
              <a:buFont typeface="Wingdings 3" charset="2"/>
              <a:buNone/>
              <a:defRPr/>
            </a:pPr>
            <a:r>
              <a:rPr lang="en-HK" dirty="0">
                <a:solidFill>
                  <a:schemeClr val="bg2">
                    <a:lumMod val="10000"/>
                  </a:schemeClr>
                </a:solidFill>
              </a:rPr>
              <a:t>“ </a:t>
            </a:r>
            <a:r>
              <a:rPr lang="en-HK" b="1" dirty="0">
                <a:solidFill>
                  <a:schemeClr val="bg2">
                    <a:lumMod val="10000"/>
                  </a:schemeClr>
                </a:solidFill>
              </a:rPr>
              <a:t>prevention and periodic examinations” </a:t>
            </a:r>
            <a:endParaRPr lang="en-HK" b="1" dirty="0" smtClean="0">
              <a:solidFill>
                <a:schemeClr val="bg2">
                  <a:lumMod val="10000"/>
                </a:schemeClr>
              </a:solidFill>
            </a:endParaRPr>
          </a:p>
          <a:p>
            <a:pPr marL="457200" lvl="1" indent="0" algn="r">
              <a:buNone/>
              <a:defRPr/>
            </a:pPr>
            <a:r>
              <a:rPr lang="en-HK" dirty="0" smtClean="0">
                <a:solidFill>
                  <a:schemeClr val="bg2">
                    <a:lumMod val="10000"/>
                  </a:schemeClr>
                </a:solidFill>
                <a:latin typeface="Times New Roman"/>
                <a:cs typeface="Times New Roman"/>
              </a:rPr>
              <a:t>●●●</a:t>
            </a:r>
            <a:endParaRPr lang="en-US" b="1" dirty="0">
              <a:solidFill>
                <a:schemeClr val="bg2">
                  <a:lumMod val="10000"/>
                </a:schemeClr>
              </a:solidFill>
            </a:endParaRPr>
          </a:p>
        </p:txBody>
      </p:sp>
      <p:sp>
        <p:nvSpPr>
          <p:cNvPr id="14338" name="Title 1"/>
          <p:cNvSpPr>
            <a:spLocks noGrp="1" noChangeArrowheads="1"/>
          </p:cNvSpPr>
          <p:nvPr>
            <p:ph type="title"/>
          </p:nvPr>
        </p:nvSpPr>
        <p:spPr/>
        <p:txBody>
          <a:bodyPr>
            <a:normAutofit fontScale="90000"/>
          </a:bodyPr>
          <a:lstStyle/>
          <a:p>
            <a:r>
              <a:rPr lang="en-US" dirty="0" smtClean="0"/>
              <a:t>Diseases Caused by </a:t>
            </a:r>
            <a:r>
              <a:rPr lang="en-HK" dirty="0" smtClean="0"/>
              <a:t>Occupational Hazards-</a:t>
            </a:r>
            <a:br>
              <a:rPr lang="en-HK" dirty="0" smtClean="0"/>
            </a:br>
            <a:r>
              <a:rPr lang="en-HK" dirty="0" smtClean="0"/>
              <a:t>Asbestosis</a:t>
            </a:r>
            <a:endParaRPr lang="en-US" dirty="0" smtClean="0"/>
          </a:p>
        </p:txBody>
      </p:sp>
      <p:pic>
        <p:nvPicPr>
          <p:cNvPr id="14340" name="Picture 3"/>
          <p:cNvPicPr>
            <a:picLocks noChangeAspect="1" noChangeArrowheads="1"/>
          </p:cNvPicPr>
          <p:nvPr/>
        </p:nvPicPr>
        <p:blipFill>
          <a:blip r:embed="rId2"/>
          <a:srcRect/>
          <a:stretch>
            <a:fillRect/>
          </a:stretch>
        </p:blipFill>
        <p:spPr bwMode="auto">
          <a:xfrm>
            <a:off x="8732838" y="1181023"/>
            <a:ext cx="2620962" cy="174307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extLst>
          </p:cNvPr>
          <p:cNvSpPr>
            <a:spLocks noGrp="1"/>
          </p:cNvSpPr>
          <p:nvPr>
            <p:ph idx="1"/>
          </p:nvPr>
        </p:nvSpPr>
        <p:spPr>
          <a:xfrm>
            <a:off x="1081453" y="1668463"/>
            <a:ext cx="9396671" cy="4829699"/>
          </a:xfrm>
        </p:spPr>
        <p:txBody>
          <a:bodyPr rtlCol="0">
            <a:normAutofit lnSpcReduction="10000"/>
          </a:bodyPr>
          <a:lstStyle/>
          <a:p>
            <a:pPr eaLnBrk="1" fontAlgn="auto" hangingPunct="1">
              <a:spcAft>
                <a:spcPts val="0"/>
              </a:spcAft>
              <a:buFont typeface="Wingdings 3" charset="2"/>
              <a:buChar char=""/>
              <a:defRPr/>
            </a:pPr>
            <a:r>
              <a:rPr lang="en-US" sz="2200" dirty="0">
                <a:solidFill>
                  <a:schemeClr val="bg2">
                    <a:lumMod val="10000"/>
                  </a:schemeClr>
                </a:solidFill>
              </a:rPr>
              <a:t>Lab diagnosis: </a:t>
            </a:r>
          </a:p>
          <a:p>
            <a:pPr lvl="1" eaLnBrk="1" fontAlgn="auto" hangingPunct="1">
              <a:spcAft>
                <a:spcPts val="0"/>
              </a:spcAft>
              <a:buFont typeface="Wingdings 3" charset="2"/>
              <a:buChar char=""/>
              <a:defRPr/>
            </a:pPr>
            <a:r>
              <a:rPr lang="en-US" sz="2200" dirty="0">
                <a:solidFill>
                  <a:schemeClr val="bg2">
                    <a:lumMod val="10000"/>
                  </a:schemeClr>
                </a:solidFill>
              </a:rPr>
              <a:t>Coproporphyrin in urine  (screening test)</a:t>
            </a:r>
          </a:p>
          <a:p>
            <a:pPr lvl="1" eaLnBrk="1" fontAlgn="auto" hangingPunct="1">
              <a:spcAft>
                <a:spcPts val="0"/>
              </a:spcAft>
              <a:buFont typeface="Wingdings 3" charset="2"/>
              <a:buChar char=""/>
              <a:defRPr/>
            </a:pPr>
            <a:r>
              <a:rPr lang="en-US" sz="2200" dirty="0">
                <a:solidFill>
                  <a:schemeClr val="bg2">
                    <a:lumMod val="10000"/>
                  </a:schemeClr>
                </a:solidFill>
              </a:rPr>
              <a:t>Amino </a:t>
            </a:r>
            <a:r>
              <a:rPr lang="en-US" sz="2200" dirty="0" err="1">
                <a:solidFill>
                  <a:schemeClr val="bg2">
                    <a:lumMod val="10000"/>
                  </a:schemeClr>
                </a:solidFill>
              </a:rPr>
              <a:t>levulinic</a:t>
            </a:r>
            <a:r>
              <a:rPr lang="en-US" sz="2200" dirty="0">
                <a:solidFill>
                  <a:schemeClr val="bg2">
                    <a:lumMod val="10000"/>
                  </a:schemeClr>
                </a:solidFill>
              </a:rPr>
              <a:t> acid in urine </a:t>
            </a:r>
          </a:p>
          <a:p>
            <a:pPr lvl="1" eaLnBrk="1" fontAlgn="auto" hangingPunct="1">
              <a:spcAft>
                <a:spcPts val="0"/>
              </a:spcAft>
              <a:buFont typeface="Wingdings 3" charset="2"/>
              <a:buChar char=""/>
              <a:defRPr/>
            </a:pPr>
            <a:r>
              <a:rPr lang="en-US" sz="2200" dirty="0">
                <a:solidFill>
                  <a:schemeClr val="bg2">
                    <a:lumMod val="10000"/>
                  </a:schemeClr>
                </a:solidFill>
              </a:rPr>
              <a:t>Lead levels in blood and urine </a:t>
            </a:r>
          </a:p>
          <a:p>
            <a:pPr lvl="1" eaLnBrk="1" fontAlgn="auto" hangingPunct="1">
              <a:spcAft>
                <a:spcPts val="0"/>
              </a:spcAft>
              <a:buFont typeface="Wingdings 3" charset="2"/>
              <a:buChar char=""/>
              <a:defRPr/>
            </a:pPr>
            <a:endParaRPr lang="en-US" sz="2200" dirty="0">
              <a:solidFill>
                <a:schemeClr val="bg2">
                  <a:lumMod val="10000"/>
                </a:schemeClr>
              </a:solidFill>
            </a:endParaRPr>
          </a:p>
          <a:p>
            <a:pPr eaLnBrk="1" fontAlgn="auto" hangingPunct="1">
              <a:spcAft>
                <a:spcPts val="0"/>
              </a:spcAft>
              <a:buFont typeface="Wingdings 3" charset="2"/>
              <a:buChar char=""/>
              <a:defRPr/>
            </a:pPr>
            <a:r>
              <a:rPr lang="en-US" sz="2200" dirty="0">
                <a:solidFill>
                  <a:schemeClr val="bg2">
                    <a:lumMod val="10000"/>
                  </a:schemeClr>
                </a:solidFill>
              </a:rPr>
              <a:t>Prevention: </a:t>
            </a:r>
          </a:p>
          <a:p>
            <a:pPr lvl="1" eaLnBrk="1" fontAlgn="auto" hangingPunct="1">
              <a:spcAft>
                <a:spcPts val="0"/>
              </a:spcAft>
              <a:buFont typeface="Wingdings 3" charset="2"/>
              <a:buChar char=""/>
              <a:defRPr/>
            </a:pPr>
            <a:r>
              <a:rPr lang="en-US" sz="2200" dirty="0">
                <a:solidFill>
                  <a:schemeClr val="bg2">
                    <a:lumMod val="10000"/>
                  </a:schemeClr>
                </a:solidFill>
              </a:rPr>
              <a:t>Substitution</a:t>
            </a:r>
          </a:p>
          <a:p>
            <a:pPr lvl="1" eaLnBrk="1" fontAlgn="auto" hangingPunct="1">
              <a:spcAft>
                <a:spcPts val="0"/>
              </a:spcAft>
              <a:buFont typeface="Wingdings 3" charset="2"/>
              <a:buChar char=""/>
              <a:defRPr/>
            </a:pPr>
            <a:r>
              <a:rPr lang="en-US" sz="2200" dirty="0">
                <a:solidFill>
                  <a:schemeClr val="bg2">
                    <a:lumMod val="10000"/>
                  </a:schemeClr>
                </a:solidFill>
              </a:rPr>
              <a:t>Isolation</a:t>
            </a:r>
          </a:p>
          <a:p>
            <a:pPr lvl="1" eaLnBrk="1" fontAlgn="auto" hangingPunct="1">
              <a:spcAft>
                <a:spcPts val="0"/>
              </a:spcAft>
              <a:buFont typeface="Wingdings 3" charset="2"/>
              <a:buChar char=""/>
              <a:defRPr/>
            </a:pPr>
            <a:r>
              <a:rPr lang="en-US" sz="2200" dirty="0">
                <a:solidFill>
                  <a:schemeClr val="bg2">
                    <a:lumMod val="10000"/>
                  </a:schemeClr>
                </a:solidFill>
              </a:rPr>
              <a:t>Local exhaust ventilation</a:t>
            </a:r>
          </a:p>
          <a:p>
            <a:pPr lvl="1" eaLnBrk="1" fontAlgn="auto" hangingPunct="1">
              <a:spcAft>
                <a:spcPts val="0"/>
              </a:spcAft>
              <a:buFont typeface="Wingdings 3" charset="2"/>
              <a:buChar char=""/>
              <a:defRPr/>
            </a:pPr>
            <a:r>
              <a:rPr lang="en-US" sz="2200" dirty="0">
                <a:solidFill>
                  <a:schemeClr val="bg2">
                    <a:lumMod val="10000"/>
                  </a:schemeClr>
                </a:solidFill>
              </a:rPr>
              <a:t>Personal protection</a:t>
            </a:r>
          </a:p>
          <a:p>
            <a:pPr lvl="1" eaLnBrk="1" fontAlgn="auto" hangingPunct="1">
              <a:spcAft>
                <a:spcPts val="0"/>
              </a:spcAft>
              <a:buFont typeface="Wingdings 3" charset="2"/>
              <a:buChar char=""/>
              <a:defRPr/>
            </a:pPr>
            <a:r>
              <a:rPr lang="en-US" sz="2200" dirty="0">
                <a:solidFill>
                  <a:schemeClr val="bg2">
                    <a:lumMod val="10000"/>
                  </a:schemeClr>
                </a:solidFill>
              </a:rPr>
              <a:t>Periodic examinations personal hygiene; handwashing</a:t>
            </a:r>
          </a:p>
          <a:p>
            <a:pPr lvl="1" eaLnBrk="1" fontAlgn="auto" hangingPunct="1">
              <a:spcAft>
                <a:spcPts val="0"/>
              </a:spcAft>
              <a:buFont typeface="Wingdings 3" charset="2"/>
              <a:buChar char=""/>
              <a:defRPr/>
            </a:pPr>
            <a:r>
              <a:rPr lang="en-US" sz="2200" dirty="0">
                <a:solidFill>
                  <a:schemeClr val="bg2">
                    <a:lumMod val="10000"/>
                  </a:schemeClr>
                </a:solidFill>
              </a:rPr>
              <a:t>Health education </a:t>
            </a:r>
            <a:endParaRPr lang="en-US" sz="2200" dirty="0" smtClean="0">
              <a:solidFill>
                <a:schemeClr val="bg2">
                  <a:lumMod val="10000"/>
                </a:schemeClr>
              </a:solidFill>
            </a:endParaRPr>
          </a:p>
          <a:p>
            <a:pPr lvl="1" algn="r">
              <a:buNone/>
              <a:defRPr/>
            </a:pPr>
            <a:r>
              <a:rPr lang="en-HK" sz="2000" dirty="0" smtClean="0">
                <a:solidFill>
                  <a:schemeClr val="bg2">
                    <a:lumMod val="10000"/>
                  </a:schemeClr>
                </a:solidFill>
                <a:latin typeface="Times New Roman"/>
                <a:cs typeface="Times New Roman"/>
              </a:rPr>
              <a:t>●●●</a:t>
            </a:r>
            <a:endParaRPr lang="en-US" sz="2200" dirty="0">
              <a:solidFill>
                <a:schemeClr val="bg2">
                  <a:lumMod val="10000"/>
                </a:schemeClr>
              </a:solidFill>
            </a:endParaRPr>
          </a:p>
          <a:p>
            <a:pPr eaLnBrk="1" fontAlgn="auto" hangingPunct="1">
              <a:spcAft>
                <a:spcPts val="0"/>
              </a:spcAft>
              <a:buFont typeface="Wingdings 3" charset="2"/>
              <a:buChar char=""/>
              <a:defRPr/>
            </a:pPr>
            <a:endParaRPr lang="en-US" dirty="0">
              <a:solidFill>
                <a:schemeClr val="bg2">
                  <a:lumMod val="10000"/>
                </a:schemeClr>
              </a:solidFill>
            </a:endParaRPr>
          </a:p>
        </p:txBody>
      </p:sp>
      <p:sp>
        <p:nvSpPr>
          <p:cNvPr id="19458" name="Title 1"/>
          <p:cNvSpPr>
            <a:spLocks noGrp="1" noChangeArrowheads="1"/>
          </p:cNvSpPr>
          <p:nvPr>
            <p:ph type="title"/>
          </p:nvPr>
        </p:nvSpPr>
        <p:spPr/>
        <p:txBody>
          <a:bodyPr>
            <a:normAutofit fontScale="90000"/>
          </a:bodyPr>
          <a:lstStyle/>
          <a:p>
            <a:r>
              <a:rPr lang="en-US" dirty="0" smtClean="0"/>
              <a:t>Diseases Caused by </a:t>
            </a:r>
            <a:r>
              <a:rPr lang="en-HK" dirty="0" smtClean="0"/>
              <a:t>Occupational Hazards</a:t>
            </a:r>
            <a:br>
              <a:rPr lang="en-HK" dirty="0" smtClean="0"/>
            </a:br>
            <a:r>
              <a:rPr lang="en-HK" dirty="0" smtClean="0"/>
              <a:t>-</a:t>
            </a:r>
            <a:r>
              <a:rPr lang="en-US" dirty="0" smtClean="0"/>
              <a:t>Lead poisoning</a:t>
            </a:r>
            <a:endParaRPr lang="en-US" sz="16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extLst>
          </p:cNvPr>
          <p:cNvSpPr>
            <a:spLocks noGrp="1"/>
          </p:cNvSpPr>
          <p:nvPr>
            <p:ph idx="1"/>
          </p:nvPr>
        </p:nvSpPr>
        <p:spPr>
          <a:xfrm>
            <a:off x="1454045" y="1678898"/>
            <a:ext cx="9708630" cy="4408435"/>
          </a:xfrm>
        </p:spPr>
        <p:txBody>
          <a:bodyPr rtlCol="0">
            <a:normAutofit fontScale="70000" lnSpcReduction="20000"/>
          </a:bodyPr>
          <a:lstStyle/>
          <a:p>
            <a:pPr eaLnBrk="1" fontAlgn="auto" hangingPunct="1">
              <a:spcAft>
                <a:spcPts val="0"/>
              </a:spcAft>
              <a:buFont typeface="Wingdings 3" charset="2"/>
              <a:buChar char=""/>
              <a:defRPr/>
            </a:pPr>
            <a:r>
              <a:rPr lang="en-HK" b="1" u="sng" dirty="0">
                <a:solidFill>
                  <a:schemeClr val="tx1">
                    <a:lumMod val="75000"/>
                    <a:lumOff val="25000"/>
                  </a:schemeClr>
                </a:solidFill>
              </a:rPr>
              <a:t>Carcinogenic agent</a:t>
            </a:r>
            <a:r>
              <a:rPr lang="en-HK" dirty="0">
                <a:solidFill>
                  <a:schemeClr val="tx1">
                    <a:lumMod val="75000"/>
                    <a:lumOff val="25000"/>
                  </a:schemeClr>
                </a:solidFill>
              </a:rPr>
              <a:t>	                                             </a:t>
            </a:r>
            <a:r>
              <a:rPr lang="en-HK" b="1" u="sng" dirty="0">
                <a:solidFill>
                  <a:schemeClr val="tx1">
                    <a:lumMod val="75000"/>
                    <a:lumOff val="25000"/>
                  </a:schemeClr>
                </a:solidFill>
              </a:rPr>
              <a:t>Organ affected</a:t>
            </a:r>
          </a:p>
          <a:p>
            <a:pPr eaLnBrk="1" fontAlgn="auto" hangingPunct="1">
              <a:spcAft>
                <a:spcPts val="0"/>
              </a:spcAft>
              <a:buFont typeface="Wingdings 3" charset="2"/>
              <a:buChar char=""/>
              <a:defRPr/>
            </a:pPr>
            <a:r>
              <a:rPr lang="en-HK" dirty="0">
                <a:solidFill>
                  <a:schemeClr val="tx1">
                    <a:lumMod val="75000"/>
                    <a:lumOff val="25000"/>
                  </a:schemeClr>
                </a:solidFill>
              </a:rPr>
              <a:t>  Arsenic	                                                             Skin and lung</a:t>
            </a:r>
          </a:p>
          <a:p>
            <a:pPr eaLnBrk="1" fontAlgn="auto" hangingPunct="1">
              <a:spcAft>
                <a:spcPts val="0"/>
              </a:spcAft>
              <a:buFont typeface="Wingdings 3" charset="2"/>
              <a:buChar char=""/>
              <a:defRPr/>
            </a:pPr>
            <a:r>
              <a:rPr lang="en-HK" dirty="0">
                <a:solidFill>
                  <a:schemeClr val="tx1">
                    <a:lumMod val="75000"/>
                    <a:lumOff val="25000"/>
                  </a:schemeClr>
                </a:solidFill>
              </a:rPr>
              <a:t> Chromium compounds, </a:t>
            </a:r>
            <a:r>
              <a:rPr lang="en-HK" dirty="0" err="1">
                <a:solidFill>
                  <a:schemeClr val="tx1">
                    <a:lumMod val="75000"/>
                    <a:lumOff val="25000"/>
                  </a:schemeClr>
                </a:solidFill>
              </a:rPr>
              <a:t>hexavalents</a:t>
            </a:r>
            <a:r>
              <a:rPr lang="en-HK" dirty="0">
                <a:solidFill>
                  <a:schemeClr val="tx1">
                    <a:lumMod val="75000"/>
                    <a:lumOff val="25000"/>
                  </a:schemeClr>
                </a:solidFill>
              </a:rPr>
              <a:t>	                     Lung</a:t>
            </a:r>
          </a:p>
          <a:p>
            <a:pPr eaLnBrk="1" fontAlgn="auto" hangingPunct="1">
              <a:spcAft>
                <a:spcPts val="0"/>
              </a:spcAft>
              <a:buFont typeface="Wingdings 3" charset="2"/>
              <a:buChar char=""/>
              <a:defRPr/>
            </a:pPr>
            <a:r>
              <a:rPr lang="en-HK" dirty="0">
                <a:solidFill>
                  <a:schemeClr val="tx1">
                    <a:lumMod val="75000"/>
                    <a:lumOff val="25000"/>
                  </a:schemeClr>
                </a:solidFill>
              </a:rPr>
              <a:t>  Nickel	                                                            Lung and nasal sinus</a:t>
            </a:r>
          </a:p>
          <a:p>
            <a:pPr eaLnBrk="1" fontAlgn="auto" hangingPunct="1">
              <a:spcAft>
                <a:spcPts val="0"/>
              </a:spcAft>
              <a:buFont typeface="Wingdings 3" charset="2"/>
              <a:buChar char=""/>
              <a:defRPr/>
            </a:pPr>
            <a:r>
              <a:rPr lang="en-HK" dirty="0">
                <a:solidFill>
                  <a:schemeClr val="tx1">
                    <a:lumMod val="75000"/>
                    <a:lumOff val="25000"/>
                  </a:schemeClr>
                </a:solidFill>
              </a:rPr>
              <a:t>Polycyclic aromatic hydrocarbons	                    Skin</a:t>
            </a:r>
          </a:p>
          <a:p>
            <a:pPr eaLnBrk="1" fontAlgn="auto" hangingPunct="1">
              <a:spcAft>
                <a:spcPts val="0"/>
              </a:spcAft>
              <a:buFont typeface="Wingdings 3" charset="2"/>
              <a:buChar char=""/>
              <a:defRPr/>
            </a:pPr>
            <a:r>
              <a:rPr lang="en-HK" dirty="0">
                <a:solidFill>
                  <a:schemeClr val="tx1">
                    <a:lumMod val="75000"/>
                    <a:lumOff val="25000"/>
                  </a:schemeClr>
                </a:solidFill>
              </a:rPr>
              <a:t> Coal tars	                                                            Skin, scrotum, lung, </a:t>
            </a:r>
          </a:p>
          <a:p>
            <a:pPr marL="0" indent="0" eaLnBrk="1" fontAlgn="auto" hangingPunct="1">
              <a:spcAft>
                <a:spcPts val="0"/>
              </a:spcAft>
              <a:buFont typeface="Wingdings 3" charset="2"/>
              <a:buNone/>
              <a:defRPr/>
            </a:pPr>
            <a:r>
              <a:rPr lang="en-HK" dirty="0">
                <a:solidFill>
                  <a:schemeClr val="tx1">
                    <a:lumMod val="75000"/>
                    <a:lumOff val="25000"/>
                  </a:schemeClr>
                </a:solidFill>
              </a:rPr>
              <a:t>                                                                                          bladder</a:t>
            </a:r>
          </a:p>
          <a:p>
            <a:pPr eaLnBrk="1" fontAlgn="auto" hangingPunct="1">
              <a:spcAft>
                <a:spcPts val="0"/>
              </a:spcAft>
              <a:buFont typeface="Wingdings 3" charset="2"/>
              <a:buChar char=""/>
              <a:defRPr/>
            </a:pPr>
            <a:r>
              <a:rPr lang="en-HK" dirty="0">
                <a:solidFill>
                  <a:schemeClr val="tx1">
                    <a:lumMod val="75000"/>
                    <a:lumOff val="25000"/>
                  </a:schemeClr>
                </a:solidFill>
              </a:rPr>
              <a:t>Benzol	                                                           Blood (leukaemia)</a:t>
            </a:r>
          </a:p>
          <a:p>
            <a:pPr eaLnBrk="1" fontAlgn="auto" hangingPunct="1">
              <a:spcAft>
                <a:spcPts val="0"/>
              </a:spcAft>
              <a:buFont typeface="Wingdings 3" charset="2"/>
              <a:buChar char=""/>
              <a:defRPr/>
            </a:pPr>
            <a:r>
              <a:rPr lang="en-HK" dirty="0">
                <a:solidFill>
                  <a:schemeClr val="tx1">
                    <a:lumMod val="75000"/>
                    <a:lumOff val="25000"/>
                  </a:schemeClr>
                </a:solidFill>
              </a:rPr>
              <a:t> B-</a:t>
            </a:r>
            <a:r>
              <a:rPr lang="en-HK" dirty="0" err="1">
                <a:solidFill>
                  <a:schemeClr val="tx1">
                    <a:lumMod val="75000"/>
                    <a:lumOff val="25000"/>
                  </a:schemeClr>
                </a:solidFill>
              </a:rPr>
              <a:t>naphthalamine</a:t>
            </a:r>
            <a:r>
              <a:rPr lang="en-HK" dirty="0">
                <a:solidFill>
                  <a:schemeClr val="tx1">
                    <a:lumMod val="75000"/>
                    <a:lumOff val="25000"/>
                  </a:schemeClr>
                </a:solidFill>
              </a:rPr>
              <a:t>	                                              Bladder</a:t>
            </a:r>
          </a:p>
          <a:p>
            <a:pPr eaLnBrk="1" fontAlgn="auto" hangingPunct="1">
              <a:spcAft>
                <a:spcPts val="0"/>
              </a:spcAft>
              <a:buFont typeface="Wingdings 3" charset="2"/>
              <a:buChar char=""/>
              <a:defRPr/>
            </a:pPr>
            <a:r>
              <a:rPr lang="en-HK" dirty="0">
                <a:solidFill>
                  <a:schemeClr val="tx1">
                    <a:lumMod val="75000"/>
                    <a:lumOff val="25000"/>
                  </a:schemeClr>
                </a:solidFill>
              </a:rPr>
              <a:t>Ionizing radiation	                                              Skin, bone, lung, </a:t>
            </a:r>
          </a:p>
          <a:p>
            <a:pPr marL="0" indent="0" eaLnBrk="1" fontAlgn="auto" hangingPunct="1">
              <a:spcAft>
                <a:spcPts val="0"/>
              </a:spcAft>
              <a:buFont typeface="Wingdings 3" charset="2"/>
              <a:buNone/>
              <a:defRPr/>
            </a:pPr>
            <a:r>
              <a:rPr lang="en-HK" dirty="0">
                <a:solidFill>
                  <a:schemeClr val="tx1">
                    <a:lumMod val="75000"/>
                    <a:lumOff val="25000"/>
                  </a:schemeClr>
                </a:solidFill>
              </a:rPr>
              <a:t>                                                                                           blood (leukaemia) </a:t>
            </a:r>
          </a:p>
          <a:p>
            <a:pPr eaLnBrk="1" fontAlgn="auto" hangingPunct="1">
              <a:spcAft>
                <a:spcPts val="0"/>
              </a:spcAft>
              <a:buFont typeface="Wingdings 3" charset="2"/>
              <a:buChar char=""/>
              <a:defRPr/>
            </a:pPr>
            <a:r>
              <a:rPr lang="en-HK" dirty="0">
                <a:solidFill>
                  <a:schemeClr val="tx1">
                    <a:lumMod val="75000"/>
                    <a:lumOff val="25000"/>
                  </a:schemeClr>
                </a:solidFill>
              </a:rPr>
              <a:t>Asbestos	        </a:t>
            </a:r>
            <a:r>
              <a:rPr lang="en-HK" dirty="0" smtClean="0">
                <a:solidFill>
                  <a:schemeClr val="tx1">
                    <a:lumMod val="75000"/>
                    <a:lumOff val="25000"/>
                  </a:schemeClr>
                </a:solidFill>
              </a:rPr>
              <a:t>                                                   </a:t>
            </a:r>
            <a:r>
              <a:rPr lang="en-HK" dirty="0">
                <a:solidFill>
                  <a:schemeClr val="tx1">
                    <a:lumMod val="75000"/>
                    <a:lumOff val="25000"/>
                  </a:schemeClr>
                </a:solidFill>
              </a:rPr>
              <a:t>Lung, pleura, </a:t>
            </a:r>
            <a:r>
              <a:rPr lang="en-HK" dirty="0" smtClean="0">
                <a:solidFill>
                  <a:schemeClr val="tx1">
                    <a:lumMod val="75000"/>
                    <a:lumOff val="25000"/>
                  </a:schemeClr>
                </a:solidFill>
              </a:rPr>
              <a:t>peritoneum</a:t>
            </a:r>
          </a:p>
          <a:p>
            <a:pPr eaLnBrk="1" fontAlgn="auto" hangingPunct="1">
              <a:spcAft>
                <a:spcPts val="0"/>
              </a:spcAft>
              <a:buFont typeface="Wingdings 3" charset="2"/>
              <a:buChar char=""/>
              <a:defRPr/>
            </a:pPr>
            <a:endParaRPr lang="en-HK" dirty="0" smtClean="0">
              <a:solidFill>
                <a:schemeClr val="tx1">
                  <a:lumMod val="75000"/>
                  <a:lumOff val="25000"/>
                </a:schemeClr>
              </a:solidFill>
            </a:endParaRPr>
          </a:p>
          <a:p>
            <a:pPr eaLnBrk="1" fontAlgn="auto" hangingPunct="1">
              <a:spcAft>
                <a:spcPts val="0"/>
              </a:spcAft>
              <a:buFont typeface="Wingdings 3" charset="2"/>
              <a:buChar char=""/>
              <a:defRPr/>
            </a:pPr>
            <a:endParaRPr lang="en-HK" dirty="0" smtClean="0">
              <a:solidFill>
                <a:schemeClr val="tx1">
                  <a:lumMod val="75000"/>
                  <a:lumOff val="25000"/>
                </a:schemeClr>
              </a:solidFill>
            </a:endParaRPr>
          </a:p>
          <a:p>
            <a:pPr algn="r">
              <a:buNone/>
              <a:defRPr/>
            </a:pPr>
            <a:r>
              <a:rPr lang="en-HK" dirty="0" smtClean="0">
                <a:solidFill>
                  <a:schemeClr val="tx1">
                    <a:lumMod val="75000"/>
                    <a:lumOff val="25000"/>
                  </a:schemeClr>
                </a:solidFill>
                <a:latin typeface="Times New Roman"/>
                <a:cs typeface="Times New Roman"/>
              </a:rPr>
              <a:t>●●●</a:t>
            </a:r>
            <a:endParaRPr lang="en-HK" dirty="0">
              <a:solidFill>
                <a:schemeClr val="tx1">
                  <a:lumMod val="75000"/>
                  <a:lumOff val="25000"/>
                </a:schemeClr>
              </a:solidFill>
            </a:endParaRPr>
          </a:p>
          <a:p>
            <a:pPr eaLnBrk="1" fontAlgn="auto" hangingPunct="1">
              <a:spcAft>
                <a:spcPts val="0"/>
              </a:spcAft>
              <a:buFont typeface="Wingdings 3" charset="2"/>
              <a:buChar char=""/>
              <a:defRPr/>
            </a:pPr>
            <a:endParaRPr lang="en-HK" dirty="0">
              <a:solidFill>
                <a:schemeClr val="tx1">
                  <a:lumMod val="75000"/>
                  <a:lumOff val="25000"/>
                </a:schemeClr>
              </a:solidFill>
            </a:endParaRPr>
          </a:p>
          <a:p>
            <a:pPr eaLnBrk="1" fontAlgn="auto" hangingPunct="1">
              <a:spcAft>
                <a:spcPts val="0"/>
              </a:spcAft>
              <a:buFont typeface="Wingdings 3" charset="2"/>
              <a:buChar char=""/>
              <a:defRPr/>
            </a:pPr>
            <a:endParaRPr lang="en-HK" dirty="0">
              <a:solidFill>
                <a:schemeClr val="tx1">
                  <a:lumMod val="75000"/>
                  <a:lumOff val="25000"/>
                </a:schemeClr>
              </a:solidFill>
            </a:endParaRPr>
          </a:p>
          <a:p>
            <a:pPr eaLnBrk="1" fontAlgn="auto" hangingPunct="1">
              <a:spcAft>
                <a:spcPts val="0"/>
              </a:spcAft>
              <a:buFont typeface="Wingdings 3" charset="2"/>
              <a:buChar char=""/>
              <a:defRPr/>
            </a:pPr>
            <a:endParaRPr lang="en-HK" dirty="0">
              <a:solidFill>
                <a:schemeClr val="tx1">
                  <a:lumMod val="75000"/>
                  <a:lumOff val="25000"/>
                </a:schemeClr>
              </a:solidFill>
            </a:endParaRPr>
          </a:p>
          <a:p>
            <a:pPr eaLnBrk="1" fontAlgn="auto" hangingPunct="1">
              <a:spcAft>
                <a:spcPts val="0"/>
              </a:spcAft>
              <a:buFont typeface="Wingdings 3" charset="2"/>
              <a:buChar char=""/>
              <a:defRPr/>
            </a:pPr>
            <a:endParaRPr lang="en-HK" dirty="0">
              <a:solidFill>
                <a:schemeClr val="tx1">
                  <a:lumMod val="75000"/>
                  <a:lumOff val="25000"/>
                </a:schemeClr>
              </a:solidFill>
            </a:endParaRPr>
          </a:p>
          <a:p>
            <a:pPr eaLnBrk="1" fontAlgn="auto" hangingPunct="1">
              <a:spcAft>
                <a:spcPts val="0"/>
              </a:spcAft>
              <a:buFont typeface="Wingdings 3" charset="2"/>
              <a:buChar char=""/>
              <a:defRPr/>
            </a:pPr>
            <a:endParaRPr lang="en-HK" dirty="0">
              <a:solidFill>
                <a:schemeClr val="tx1">
                  <a:lumMod val="75000"/>
                  <a:lumOff val="25000"/>
                </a:schemeClr>
              </a:solidFill>
            </a:endParaRPr>
          </a:p>
          <a:p>
            <a:pPr eaLnBrk="1" fontAlgn="auto" hangingPunct="1">
              <a:spcAft>
                <a:spcPts val="0"/>
              </a:spcAft>
              <a:buFont typeface="Wingdings 3" charset="2"/>
              <a:buChar char=""/>
              <a:defRPr/>
            </a:pPr>
            <a:endParaRPr lang="en-HK" dirty="0">
              <a:solidFill>
                <a:schemeClr val="tx1">
                  <a:lumMod val="75000"/>
                  <a:lumOff val="25000"/>
                </a:schemeClr>
              </a:solidFill>
            </a:endParaRPr>
          </a:p>
          <a:p>
            <a:pPr eaLnBrk="1" fontAlgn="auto" hangingPunct="1">
              <a:spcAft>
                <a:spcPts val="0"/>
              </a:spcAft>
              <a:buFont typeface="Wingdings 3" charset="2"/>
              <a:buChar char=""/>
              <a:defRPr/>
            </a:pPr>
            <a:endParaRPr lang="en-HK" dirty="0">
              <a:solidFill>
                <a:schemeClr val="tx1">
                  <a:lumMod val="75000"/>
                  <a:lumOff val="25000"/>
                </a:schemeClr>
              </a:solidFill>
            </a:endParaRPr>
          </a:p>
          <a:p>
            <a:pPr eaLnBrk="1" fontAlgn="auto" hangingPunct="1">
              <a:spcAft>
                <a:spcPts val="0"/>
              </a:spcAft>
              <a:buFont typeface="Wingdings 3" charset="2"/>
              <a:buChar char=""/>
              <a:defRPr/>
            </a:pPr>
            <a:endParaRPr lang="en-US" dirty="0">
              <a:solidFill>
                <a:schemeClr val="tx1">
                  <a:lumMod val="75000"/>
                  <a:lumOff val="25000"/>
                </a:schemeClr>
              </a:solidFill>
            </a:endParaRPr>
          </a:p>
        </p:txBody>
      </p:sp>
      <p:sp>
        <p:nvSpPr>
          <p:cNvPr id="20482" name="Title 1"/>
          <p:cNvSpPr>
            <a:spLocks noGrp="1" noChangeArrowheads="1"/>
          </p:cNvSpPr>
          <p:nvPr>
            <p:ph type="title"/>
          </p:nvPr>
        </p:nvSpPr>
        <p:spPr>
          <a:xfrm>
            <a:off x="609600" y="535898"/>
            <a:ext cx="10972800" cy="1143000"/>
          </a:xfrm>
        </p:spPr>
        <p:txBody>
          <a:bodyPr>
            <a:normAutofit fontScale="90000"/>
          </a:bodyPr>
          <a:lstStyle/>
          <a:p>
            <a:r>
              <a:rPr lang="en-US" dirty="0" smtClean="0"/>
              <a:t>Diseases Caused by </a:t>
            </a:r>
            <a:r>
              <a:rPr lang="en-HK" dirty="0" smtClean="0"/>
              <a:t>Occupational Hazards</a:t>
            </a:r>
            <a:br>
              <a:rPr lang="en-HK" dirty="0" smtClean="0"/>
            </a:br>
            <a:r>
              <a:rPr lang="en-HK" dirty="0" smtClean="0"/>
              <a:t>-Occupational cancers</a:t>
            </a:r>
            <a:br>
              <a:rPr lang="en-HK" dirty="0" smtClean="0"/>
            </a:b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noChangeArrowheads="1"/>
          </p:cNvSpPr>
          <p:nvPr>
            <p:ph idx="1"/>
          </p:nvPr>
        </p:nvSpPr>
        <p:spPr>
          <a:xfrm>
            <a:off x="561975" y="1690688"/>
            <a:ext cx="10491788" cy="4951412"/>
          </a:xfrm>
        </p:spPr>
        <p:txBody>
          <a:bodyPr/>
          <a:lstStyle/>
          <a:p>
            <a:pPr eaLnBrk="1" hangingPunct="1"/>
            <a:r>
              <a:rPr lang="en-US" sz="2000" b="1" dirty="0" smtClean="0"/>
              <a:t>Causes: </a:t>
            </a:r>
          </a:p>
          <a:p>
            <a:pPr lvl="1" eaLnBrk="1" hangingPunct="1"/>
            <a:r>
              <a:rPr lang="en-US" sz="2000" dirty="0" smtClean="0"/>
              <a:t>Heat, cold, moisture, friction, pressure, x-rays, acids, alkalis, solvents, grease, tar, pitch, bacteria, fungi, leaves, vegetables, fruits</a:t>
            </a:r>
          </a:p>
          <a:p>
            <a:pPr eaLnBrk="1" hangingPunct="1"/>
            <a:r>
              <a:rPr lang="en-US" sz="2000" b="1" dirty="0" smtClean="0"/>
              <a:t>Classification</a:t>
            </a:r>
            <a:r>
              <a:rPr lang="en-US" sz="2000" dirty="0" smtClean="0"/>
              <a:t> </a:t>
            </a:r>
          </a:p>
          <a:p>
            <a:pPr lvl="1" eaLnBrk="1" hangingPunct="1"/>
            <a:r>
              <a:rPr lang="en-US" sz="2000" dirty="0" smtClean="0"/>
              <a:t>Primary irritants</a:t>
            </a:r>
          </a:p>
          <a:p>
            <a:pPr lvl="1" eaLnBrk="1" hangingPunct="1"/>
            <a:r>
              <a:rPr lang="en-US" sz="2000" dirty="0" smtClean="0"/>
              <a:t>Sensitizing substances</a:t>
            </a:r>
          </a:p>
          <a:p>
            <a:pPr eaLnBrk="1" hangingPunct="1"/>
            <a:r>
              <a:rPr lang="en-US" sz="2000" b="1" dirty="0" smtClean="0"/>
              <a:t>Prevention:</a:t>
            </a:r>
          </a:p>
          <a:p>
            <a:pPr lvl="1" eaLnBrk="1" hangingPunct="1"/>
            <a:r>
              <a:rPr lang="en-US" sz="2000" dirty="0" smtClean="0"/>
              <a:t>Pre-selection</a:t>
            </a:r>
          </a:p>
          <a:p>
            <a:pPr lvl="1" eaLnBrk="1" hangingPunct="1"/>
            <a:r>
              <a:rPr lang="en-US" sz="2000" dirty="0" smtClean="0"/>
              <a:t>Protection</a:t>
            </a:r>
          </a:p>
          <a:p>
            <a:pPr lvl="1" eaLnBrk="1" hangingPunct="1"/>
            <a:r>
              <a:rPr lang="en-US" sz="2000" dirty="0" smtClean="0"/>
              <a:t>Personal hygiene</a:t>
            </a:r>
          </a:p>
          <a:p>
            <a:pPr lvl="1" eaLnBrk="1" hangingPunct="1"/>
            <a:r>
              <a:rPr lang="en-US" sz="2000" dirty="0" smtClean="0"/>
              <a:t>Periodic assessments </a:t>
            </a:r>
          </a:p>
          <a:p>
            <a:pPr lvl="1" eaLnBrk="1" hangingPunct="1"/>
            <a:endParaRPr lang="en-US" sz="2000" dirty="0" smtClean="0"/>
          </a:p>
          <a:p>
            <a:pPr lvl="1" algn="r">
              <a:buNone/>
            </a:pPr>
            <a:r>
              <a:rPr lang="en-HK" sz="2000" dirty="0" smtClean="0">
                <a:solidFill>
                  <a:schemeClr val="tx1">
                    <a:lumMod val="75000"/>
                    <a:lumOff val="25000"/>
                  </a:schemeClr>
                </a:solidFill>
                <a:latin typeface="Times New Roman"/>
                <a:cs typeface="Times New Roman"/>
              </a:rPr>
              <a:t>●●●</a:t>
            </a:r>
            <a:endParaRPr lang="en-US" sz="2000" dirty="0" smtClean="0"/>
          </a:p>
          <a:p>
            <a:pPr lvl="1" eaLnBrk="1" hangingPunct="1"/>
            <a:endParaRPr lang="en-US" dirty="0" smtClean="0"/>
          </a:p>
          <a:p>
            <a:pPr lvl="1" eaLnBrk="1" hangingPunct="1"/>
            <a:endParaRPr lang="en-US" dirty="0" smtClean="0"/>
          </a:p>
        </p:txBody>
      </p:sp>
      <p:sp>
        <p:nvSpPr>
          <p:cNvPr id="21506" name="Title 1"/>
          <p:cNvSpPr>
            <a:spLocks noGrp="1" noChangeArrowheads="1"/>
          </p:cNvSpPr>
          <p:nvPr>
            <p:ph type="title"/>
          </p:nvPr>
        </p:nvSpPr>
        <p:spPr/>
        <p:txBody>
          <a:bodyPr>
            <a:normAutofit fontScale="90000"/>
          </a:bodyPr>
          <a:lstStyle/>
          <a:p>
            <a:r>
              <a:rPr lang="en-US" dirty="0" smtClean="0"/>
              <a:t>Diseases Caused by </a:t>
            </a:r>
            <a:r>
              <a:rPr lang="en-HK" dirty="0" smtClean="0"/>
              <a:t>Occupational Hazards</a:t>
            </a:r>
            <a:br>
              <a:rPr lang="en-HK" dirty="0" smtClean="0"/>
            </a:br>
            <a:r>
              <a:rPr lang="en-HK" dirty="0" smtClean="0"/>
              <a:t>-</a:t>
            </a:r>
            <a:r>
              <a:rPr lang="en-US" dirty="0" smtClean="0"/>
              <a:t>Occupational dermatitis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2"/>
          <p:cNvSpPr>
            <a:spLocks noGrp="1" noChangeArrowheads="1"/>
          </p:cNvSpPr>
          <p:nvPr>
            <p:ph idx="1"/>
          </p:nvPr>
        </p:nvSpPr>
        <p:spPr>
          <a:xfrm>
            <a:off x="304800" y="1690688"/>
            <a:ext cx="11049000" cy="5367337"/>
          </a:xfrm>
        </p:spPr>
        <p:txBody>
          <a:bodyPr/>
          <a:lstStyle/>
          <a:p>
            <a:pPr eaLnBrk="1" hangingPunct="1"/>
            <a:r>
              <a:rPr lang="en-US" sz="2000" b="1" smtClean="0"/>
              <a:t>Industrial exposures: </a:t>
            </a:r>
            <a:r>
              <a:rPr lang="en-US" sz="2000" smtClean="0"/>
              <a:t>manufacture of radioactive paints, painting of luminous dials for watches, mining of radioactive ores, sand workers, x-rays rooms</a:t>
            </a:r>
          </a:p>
          <a:p>
            <a:pPr eaLnBrk="1" hangingPunct="1"/>
            <a:r>
              <a:rPr lang="en-US" sz="2000" b="1" smtClean="0"/>
              <a:t>Effects of radiation: </a:t>
            </a:r>
            <a:r>
              <a:rPr lang="en-US" sz="2000" smtClean="0"/>
              <a:t>Acute burns, dermatitis, blood dyscrasis, malignancies, genetic effects.</a:t>
            </a:r>
          </a:p>
          <a:p>
            <a:pPr eaLnBrk="1" hangingPunct="1"/>
            <a:r>
              <a:rPr lang="en-US" sz="2000" b="1" smtClean="0"/>
              <a:t>Prevention :</a:t>
            </a:r>
          </a:p>
          <a:p>
            <a:pPr lvl="1" eaLnBrk="1" hangingPunct="1"/>
            <a:r>
              <a:rPr lang="en-US" sz="2000" smtClean="0"/>
              <a:t>Shielding in x-ray areas, monitoring 6 monthly, for their film badge or pocket electronic device, adequate workplace ventilation, replacement and periodic exams.</a:t>
            </a:r>
          </a:p>
          <a:p>
            <a:pPr lvl="1" eaLnBrk="1" hangingPunct="1"/>
            <a:r>
              <a:rPr lang="en-US" sz="2000" smtClean="0"/>
              <a:t>Pregnant ladies should not be allowed to work in the area</a:t>
            </a:r>
          </a:p>
        </p:txBody>
      </p:sp>
      <p:sp>
        <p:nvSpPr>
          <p:cNvPr id="22530" name="Title 1"/>
          <p:cNvSpPr>
            <a:spLocks noGrp="1" noChangeArrowheads="1"/>
          </p:cNvSpPr>
          <p:nvPr>
            <p:ph type="title"/>
          </p:nvPr>
        </p:nvSpPr>
        <p:spPr/>
        <p:txBody>
          <a:bodyPr>
            <a:normAutofit fontScale="90000"/>
          </a:bodyPr>
          <a:lstStyle/>
          <a:p>
            <a:r>
              <a:rPr lang="en-US" dirty="0" smtClean="0"/>
              <a:t>Diseases Caused by </a:t>
            </a:r>
            <a:r>
              <a:rPr lang="en-HK" dirty="0" smtClean="0"/>
              <a:t>Occupational Hazards</a:t>
            </a:r>
            <a:br>
              <a:rPr lang="en-HK" dirty="0" smtClean="0"/>
            </a:br>
            <a:r>
              <a:rPr lang="en-HK" dirty="0" smtClean="0"/>
              <a:t>-</a:t>
            </a:r>
            <a:r>
              <a:rPr lang="en-US" dirty="0" smtClean="0"/>
              <a:t>Radiation hazards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noChangeArrowheads="1"/>
          </p:cNvSpPr>
          <p:nvPr>
            <p:ph idx="1"/>
          </p:nvPr>
        </p:nvSpPr>
        <p:spPr>
          <a:xfrm>
            <a:off x="677863" y="2160588"/>
            <a:ext cx="8596312" cy="4432300"/>
          </a:xfrm>
        </p:spPr>
        <p:txBody>
          <a:bodyPr/>
          <a:lstStyle/>
          <a:p>
            <a:pPr eaLnBrk="1" hangingPunct="1"/>
            <a:r>
              <a:rPr lang="en-US" sz="2000" dirty="0" smtClean="0"/>
              <a:t>Pre-placement exams</a:t>
            </a:r>
          </a:p>
          <a:p>
            <a:pPr eaLnBrk="1" hangingPunct="1"/>
            <a:r>
              <a:rPr lang="en-US" sz="2000" dirty="0" smtClean="0"/>
              <a:t>Periodic examinations</a:t>
            </a:r>
          </a:p>
          <a:p>
            <a:pPr eaLnBrk="1" hangingPunct="1"/>
            <a:r>
              <a:rPr lang="en-US" sz="2000" dirty="0" smtClean="0"/>
              <a:t>Medical and health care services</a:t>
            </a:r>
          </a:p>
          <a:p>
            <a:pPr eaLnBrk="1" hangingPunct="1"/>
            <a:r>
              <a:rPr lang="en-US" sz="2000" dirty="0" smtClean="0"/>
              <a:t>Notifications</a:t>
            </a:r>
          </a:p>
          <a:p>
            <a:pPr eaLnBrk="1" hangingPunct="1"/>
            <a:r>
              <a:rPr lang="en-US" sz="2000" dirty="0" smtClean="0"/>
              <a:t>Supervision of working environment </a:t>
            </a:r>
          </a:p>
          <a:p>
            <a:pPr eaLnBrk="1" hangingPunct="1"/>
            <a:r>
              <a:rPr lang="en-US" sz="2000" dirty="0" smtClean="0"/>
              <a:t>Maintenance and analysis of records</a:t>
            </a:r>
          </a:p>
          <a:p>
            <a:pPr eaLnBrk="1" hangingPunct="1"/>
            <a:r>
              <a:rPr lang="en-US" sz="2000" dirty="0" smtClean="0"/>
              <a:t>Health education and counseling</a:t>
            </a:r>
          </a:p>
          <a:p>
            <a:pPr eaLnBrk="1" hangingPunct="1"/>
            <a:endParaRPr lang="en-US" sz="2000" dirty="0" smtClean="0"/>
          </a:p>
          <a:p>
            <a:pPr eaLnBrk="1" hangingPunct="1"/>
            <a:endParaRPr lang="en-US" sz="2000" dirty="0" smtClean="0"/>
          </a:p>
          <a:p>
            <a:pPr eaLnBrk="1" hangingPunct="1"/>
            <a:endParaRPr lang="en-US" sz="2000" dirty="0" smtClean="0"/>
          </a:p>
          <a:p>
            <a:pPr algn="r">
              <a:buNone/>
            </a:pPr>
            <a:r>
              <a:rPr lang="en-HK" sz="2000" smtClean="0">
                <a:solidFill>
                  <a:schemeClr val="tx1">
                    <a:lumMod val="75000"/>
                    <a:lumOff val="25000"/>
                  </a:schemeClr>
                </a:solidFill>
                <a:latin typeface="Times New Roman"/>
                <a:cs typeface="Times New Roman"/>
              </a:rPr>
              <a:t>●●●</a:t>
            </a:r>
            <a:endParaRPr lang="en-US" sz="2000" smtClean="0"/>
          </a:p>
          <a:p>
            <a:pPr eaLnBrk="1" hangingPunct="1"/>
            <a:endParaRPr lang="en-US" dirty="0" smtClean="0"/>
          </a:p>
        </p:txBody>
      </p:sp>
      <p:sp>
        <p:nvSpPr>
          <p:cNvPr id="24578" name="Title 1"/>
          <p:cNvSpPr>
            <a:spLocks noGrp="1" noChangeArrowheads="1"/>
          </p:cNvSpPr>
          <p:nvPr>
            <p:ph type="title"/>
          </p:nvPr>
        </p:nvSpPr>
        <p:spPr>
          <a:xfrm>
            <a:off x="677863" y="-296862"/>
            <a:ext cx="10972800" cy="11430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Prevention of occupational disease </a:t>
            </a:r>
            <a:br>
              <a:rPr lang="en-US" dirty="0" smtClean="0"/>
            </a:br>
            <a:r>
              <a:rPr lang="en-US" dirty="0" smtClean="0"/>
              <a:t>-Medical measures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extLst>
          </p:cNvPr>
          <p:cNvSpPr>
            <a:spLocks noGrp="1"/>
          </p:cNvSpPr>
          <p:nvPr>
            <p:ph idx="1"/>
          </p:nvPr>
        </p:nvSpPr>
        <p:spPr>
          <a:xfrm>
            <a:off x="2401732" y="1813810"/>
            <a:ext cx="8596312" cy="4697412"/>
          </a:xfrm>
        </p:spPr>
        <p:txBody>
          <a:bodyPr rtlCol="0">
            <a:normAutofit/>
          </a:bodyPr>
          <a:lstStyle/>
          <a:p>
            <a:pPr eaLnBrk="1" fontAlgn="auto" hangingPunct="1">
              <a:spcAft>
                <a:spcPts val="0"/>
              </a:spcAft>
              <a:buFont typeface="Wingdings 3" charset="2"/>
              <a:buChar char=""/>
              <a:defRPr/>
            </a:pPr>
            <a:r>
              <a:rPr lang="en-US" sz="2200" dirty="0">
                <a:solidFill>
                  <a:schemeClr val="tx1">
                    <a:lumMod val="75000"/>
                    <a:lumOff val="25000"/>
                  </a:schemeClr>
                </a:solidFill>
              </a:rPr>
              <a:t>Designing of the buildings</a:t>
            </a:r>
          </a:p>
          <a:p>
            <a:pPr eaLnBrk="1" fontAlgn="auto" hangingPunct="1">
              <a:spcAft>
                <a:spcPts val="0"/>
              </a:spcAft>
              <a:buFont typeface="Wingdings 3" charset="2"/>
              <a:buChar char=""/>
              <a:defRPr/>
            </a:pPr>
            <a:r>
              <a:rPr lang="en-US" sz="2200" dirty="0">
                <a:solidFill>
                  <a:schemeClr val="tx1">
                    <a:lumMod val="75000"/>
                    <a:lumOff val="25000"/>
                  </a:schemeClr>
                </a:solidFill>
              </a:rPr>
              <a:t>Good house keeping</a:t>
            </a:r>
          </a:p>
          <a:p>
            <a:pPr eaLnBrk="1" fontAlgn="auto" hangingPunct="1">
              <a:spcAft>
                <a:spcPts val="0"/>
              </a:spcAft>
              <a:buFont typeface="Wingdings 3" charset="2"/>
              <a:buChar char=""/>
              <a:defRPr/>
            </a:pPr>
            <a:r>
              <a:rPr lang="en-US" sz="2200" dirty="0">
                <a:solidFill>
                  <a:schemeClr val="tx1">
                    <a:lumMod val="75000"/>
                    <a:lumOff val="25000"/>
                  </a:schemeClr>
                </a:solidFill>
              </a:rPr>
              <a:t>General ventilation</a:t>
            </a:r>
          </a:p>
          <a:p>
            <a:pPr eaLnBrk="1" fontAlgn="auto" hangingPunct="1">
              <a:spcAft>
                <a:spcPts val="0"/>
              </a:spcAft>
              <a:buFont typeface="Wingdings 3" charset="2"/>
              <a:buChar char=""/>
              <a:defRPr/>
            </a:pPr>
            <a:r>
              <a:rPr lang="en-US" sz="2200" dirty="0">
                <a:solidFill>
                  <a:schemeClr val="tx1">
                    <a:lumMod val="75000"/>
                    <a:lumOff val="25000"/>
                  </a:schemeClr>
                </a:solidFill>
              </a:rPr>
              <a:t>Substitution </a:t>
            </a:r>
          </a:p>
          <a:p>
            <a:pPr eaLnBrk="1" fontAlgn="auto" hangingPunct="1">
              <a:spcAft>
                <a:spcPts val="0"/>
              </a:spcAft>
              <a:buFont typeface="Wingdings 3" charset="2"/>
              <a:buChar char=""/>
              <a:defRPr/>
            </a:pPr>
            <a:r>
              <a:rPr lang="en-US" sz="2200" dirty="0">
                <a:solidFill>
                  <a:schemeClr val="tx1">
                    <a:lumMod val="75000"/>
                    <a:lumOff val="25000"/>
                  </a:schemeClr>
                </a:solidFill>
              </a:rPr>
              <a:t>Dusts </a:t>
            </a:r>
          </a:p>
          <a:p>
            <a:pPr eaLnBrk="1" fontAlgn="auto" hangingPunct="1">
              <a:spcAft>
                <a:spcPts val="0"/>
              </a:spcAft>
              <a:buFont typeface="Wingdings 3" charset="2"/>
              <a:buChar char=""/>
              <a:defRPr/>
            </a:pPr>
            <a:r>
              <a:rPr lang="en-US" sz="2200" dirty="0">
                <a:solidFill>
                  <a:schemeClr val="tx1">
                    <a:lumMod val="75000"/>
                    <a:lumOff val="25000"/>
                  </a:schemeClr>
                </a:solidFill>
              </a:rPr>
              <a:t>Enclose </a:t>
            </a:r>
          </a:p>
          <a:p>
            <a:pPr eaLnBrk="1" fontAlgn="auto" hangingPunct="1">
              <a:spcAft>
                <a:spcPts val="0"/>
              </a:spcAft>
              <a:buFont typeface="Wingdings 3" charset="2"/>
              <a:buChar char=""/>
              <a:defRPr/>
            </a:pPr>
            <a:r>
              <a:rPr lang="en-US" sz="2200" dirty="0">
                <a:solidFill>
                  <a:schemeClr val="tx1">
                    <a:lumMod val="75000"/>
                    <a:lumOff val="25000"/>
                  </a:schemeClr>
                </a:solidFill>
              </a:rPr>
              <a:t>Isolate </a:t>
            </a:r>
          </a:p>
          <a:p>
            <a:pPr eaLnBrk="1" fontAlgn="auto" hangingPunct="1">
              <a:spcAft>
                <a:spcPts val="0"/>
              </a:spcAft>
              <a:buFont typeface="Wingdings 3" charset="2"/>
              <a:buChar char=""/>
              <a:defRPr/>
            </a:pPr>
            <a:r>
              <a:rPr lang="en-US" sz="2200" dirty="0">
                <a:solidFill>
                  <a:schemeClr val="tx1">
                    <a:lumMod val="75000"/>
                    <a:lumOff val="25000"/>
                  </a:schemeClr>
                </a:solidFill>
              </a:rPr>
              <a:t>Local exhausts ventilations</a:t>
            </a:r>
          </a:p>
          <a:p>
            <a:pPr eaLnBrk="1" fontAlgn="auto" hangingPunct="1">
              <a:spcAft>
                <a:spcPts val="0"/>
              </a:spcAft>
              <a:buFont typeface="Wingdings 3" charset="2"/>
              <a:buChar char=""/>
              <a:defRPr/>
            </a:pPr>
            <a:r>
              <a:rPr lang="en-US" sz="2200" dirty="0">
                <a:solidFill>
                  <a:schemeClr val="tx1">
                    <a:lumMod val="75000"/>
                    <a:lumOff val="25000"/>
                  </a:schemeClr>
                </a:solidFill>
              </a:rPr>
              <a:t>Protective devices </a:t>
            </a:r>
          </a:p>
          <a:p>
            <a:pPr eaLnBrk="1" fontAlgn="auto" hangingPunct="1">
              <a:spcAft>
                <a:spcPts val="0"/>
              </a:spcAft>
              <a:buFont typeface="Wingdings 3" charset="2"/>
              <a:buChar char=""/>
              <a:defRPr/>
            </a:pPr>
            <a:r>
              <a:rPr lang="en-US" sz="2200" dirty="0">
                <a:solidFill>
                  <a:schemeClr val="tx1">
                    <a:lumMod val="75000"/>
                    <a:lumOff val="25000"/>
                  </a:schemeClr>
                </a:solidFill>
              </a:rPr>
              <a:t>Environmental monitoring</a:t>
            </a:r>
          </a:p>
          <a:p>
            <a:pPr eaLnBrk="1" fontAlgn="auto" hangingPunct="1">
              <a:spcAft>
                <a:spcPts val="0"/>
              </a:spcAft>
              <a:buFont typeface="Wingdings 3" charset="2"/>
              <a:buChar char=""/>
              <a:defRPr/>
            </a:pPr>
            <a:r>
              <a:rPr lang="en-US" sz="2200" dirty="0">
                <a:solidFill>
                  <a:schemeClr val="tx1">
                    <a:lumMod val="75000"/>
                    <a:lumOff val="25000"/>
                  </a:schemeClr>
                </a:solidFill>
              </a:rPr>
              <a:t>Research </a:t>
            </a:r>
          </a:p>
          <a:p>
            <a:pPr eaLnBrk="1" fontAlgn="auto" hangingPunct="1">
              <a:spcAft>
                <a:spcPts val="0"/>
              </a:spcAft>
              <a:buFont typeface="Wingdings 3" charset="2"/>
              <a:buChar char=""/>
              <a:defRPr/>
            </a:pPr>
            <a:endParaRPr lang="en-US" dirty="0">
              <a:solidFill>
                <a:schemeClr val="tx1">
                  <a:lumMod val="75000"/>
                  <a:lumOff val="25000"/>
                </a:schemeClr>
              </a:solidFill>
            </a:endParaRPr>
          </a:p>
        </p:txBody>
      </p:sp>
      <p:sp>
        <p:nvSpPr>
          <p:cNvPr id="25602" name="Title 1"/>
          <p:cNvSpPr>
            <a:spLocks noGrp="1" noChangeArrowheads="1"/>
          </p:cNvSpPr>
          <p:nvPr>
            <p:ph type="title"/>
          </p:nvPr>
        </p:nvSpPr>
        <p:spPr>
          <a:xfrm>
            <a:off x="677863" y="-571500"/>
            <a:ext cx="10972800" cy="11430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Prevention of occupational disease </a:t>
            </a:r>
            <a:br>
              <a:rPr lang="en-US" dirty="0" smtClean="0"/>
            </a:br>
            <a:r>
              <a:rPr lang="en-US" dirty="0" smtClean="0"/>
              <a:t>-Engineering measures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extLst>
          </p:cNvPr>
          <p:cNvSpPr>
            <a:spLocks noGrp="1"/>
          </p:cNvSpPr>
          <p:nvPr>
            <p:ph idx="1"/>
          </p:nvPr>
        </p:nvSpPr>
        <p:spPr>
          <a:xfrm>
            <a:off x="677863" y="1439056"/>
            <a:ext cx="10055094" cy="4697412"/>
          </a:xfrm>
        </p:spPr>
        <p:txBody>
          <a:bodyPr rtlCol="0">
            <a:normAutofit/>
          </a:bodyPr>
          <a:lstStyle/>
          <a:p>
            <a:pPr>
              <a:buFont typeface="Wingdings 3" charset="2"/>
              <a:buChar char=""/>
              <a:defRPr/>
            </a:pPr>
            <a:r>
              <a:rPr lang="en-US" sz="2400" dirty="0" smtClean="0"/>
              <a:t>Occupational safety and health should not be sidelined as a service delivery issue. </a:t>
            </a:r>
          </a:p>
          <a:p>
            <a:pPr>
              <a:buFont typeface="Wingdings 3" charset="2"/>
              <a:buChar char=""/>
              <a:defRPr/>
            </a:pPr>
            <a:r>
              <a:rPr lang="en-US" sz="2400" dirty="0" smtClean="0"/>
              <a:t>Health worker health and well-being is an important aspect of workers’ motivation and job satisfaction, which influence productivity as well as retention. </a:t>
            </a:r>
            <a:endParaRPr lang="en-US" sz="2400" smtClean="0"/>
          </a:p>
          <a:p>
            <a:pPr>
              <a:buFont typeface="Wingdings 3" charset="2"/>
              <a:buChar char=""/>
              <a:defRPr/>
            </a:pPr>
            <a:r>
              <a:rPr lang="en-US" sz="2400" smtClean="0"/>
              <a:t>Health </a:t>
            </a:r>
            <a:r>
              <a:rPr lang="en-US" sz="2400" dirty="0" smtClean="0"/>
              <a:t>worker safety also affects the quality of care; caring for the caregiver should be a priority area of concern for the health system’s performance. What is good for employee health is good for patient health. </a:t>
            </a:r>
            <a:endParaRPr lang="en-US" dirty="0">
              <a:solidFill>
                <a:schemeClr val="tx1">
                  <a:lumMod val="75000"/>
                  <a:lumOff val="25000"/>
                </a:schemeClr>
              </a:solidFill>
            </a:endParaRPr>
          </a:p>
        </p:txBody>
      </p:sp>
      <p:sp>
        <p:nvSpPr>
          <p:cNvPr id="25602" name="Title 1"/>
          <p:cNvSpPr>
            <a:spLocks noGrp="1" noChangeArrowheads="1"/>
          </p:cNvSpPr>
          <p:nvPr>
            <p:ph type="title"/>
          </p:nvPr>
        </p:nvSpPr>
        <p:spPr>
          <a:xfrm>
            <a:off x="677863" y="296056"/>
            <a:ext cx="10972800" cy="1143000"/>
          </a:xfrm>
        </p:spPr>
        <p:txBody>
          <a:bodyPr>
            <a:normAutofit/>
          </a:bodyPr>
          <a:lstStyle/>
          <a:p>
            <a:r>
              <a:rPr lang="en-US" dirty="0" smtClean="0"/>
              <a:t>Conclusion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sz="quarter" idx="1"/>
          </p:nvPr>
        </p:nvSpPr>
        <p:spPr/>
        <p:txBody>
          <a:bodyPr/>
          <a:lstStyle/>
          <a:p>
            <a:pPr lvl="1"/>
            <a:r>
              <a:rPr lang="en-US" dirty="0" smtClean="0">
                <a:solidFill>
                  <a:schemeClr val="accent1">
                    <a:lumMod val="10000"/>
                  </a:schemeClr>
                </a:solidFill>
              </a:rPr>
              <a:t>Google.com</a:t>
            </a:r>
          </a:p>
          <a:p>
            <a:pPr lvl="1"/>
            <a:r>
              <a:rPr lang="en-US" dirty="0" smtClean="0">
                <a:solidFill>
                  <a:schemeClr val="accent1">
                    <a:lumMod val="10000"/>
                  </a:schemeClr>
                </a:solidFill>
              </a:rPr>
              <a:t>Wikipedia.org</a:t>
            </a:r>
          </a:p>
          <a:p>
            <a:pPr lvl="1"/>
            <a:r>
              <a:rPr lang="en-US" dirty="0" smtClean="0">
                <a:solidFill>
                  <a:schemeClr val="accent1">
                    <a:lumMod val="10000"/>
                  </a:schemeClr>
                </a:solidFill>
              </a:rPr>
              <a:t>Studymafia.org</a:t>
            </a:r>
          </a:p>
          <a:p>
            <a:pPr lvl="1"/>
            <a:r>
              <a:rPr lang="en-US" smtClean="0">
                <a:solidFill>
                  <a:schemeClr val="accent1">
                    <a:lumMod val="10000"/>
                  </a:schemeClr>
                </a:solidFill>
              </a:rPr>
              <a:t>Slidespanda.com</a:t>
            </a:r>
            <a:endParaRPr lang="en-US" dirty="0" smtClean="0">
              <a:solidFill>
                <a:schemeClr val="accent1">
                  <a:lumMod val="10000"/>
                </a:schemeClr>
              </a:solidFill>
            </a:endParaRPr>
          </a:p>
        </p:txBody>
      </p:sp>
    </p:spTree>
    <p:extLst>
      <p:ext uri="{BB962C8B-B14F-4D97-AF65-F5344CB8AC3E}">
        <p14:creationId xmlns:p14="http://schemas.microsoft.com/office/powerpoint/2010/main" val="2713154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noChangeArrowheads="1"/>
          </p:cNvSpPr>
          <p:nvPr>
            <p:ph type="title"/>
          </p:nvPr>
        </p:nvSpPr>
        <p:spPr/>
        <p:txBody>
          <a:bodyPr>
            <a:normAutofit/>
          </a:bodyPr>
          <a:lstStyle/>
          <a:p>
            <a:pPr eaLnBrk="1" hangingPunct="1"/>
            <a:r>
              <a:rPr lang="en-US" dirty="0" smtClean="0"/>
              <a:t>Occupational Hazards</a:t>
            </a:r>
          </a:p>
        </p:txBody>
      </p:sp>
      <p:sp>
        <p:nvSpPr>
          <p:cNvPr id="5" name="Content Placeholder 4"/>
          <p:cNvSpPr>
            <a:spLocks noGrp="1"/>
          </p:cNvSpPr>
          <p:nvPr>
            <p:ph idx="1"/>
          </p:nvPr>
        </p:nvSpPr>
        <p:spPr/>
        <p:txBody>
          <a:bodyPr/>
          <a:lstStyle/>
          <a:p>
            <a:r>
              <a:rPr lang="en-US" dirty="0" smtClean="0"/>
              <a:t>Definition</a:t>
            </a:r>
          </a:p>
          <a:p>
            <a:r>
              <a:rPr lang="en-US" dirty="0" smtClean="0"/>
              <a:t>Factors causing </a:t>
            </a:r>
            <a:r>
              <a:rPr lang="en-HK" dirty="0" smtClean="0"/>
              <a:t>Occupational Hazards.</a:t>
            </a:r>
            <a:endParaRPr lang="en-US" dirty="0" smtClean="0"/>
          </a:p>
          <a:p>
            <a:r>
              <a:rPr lang="en-US" dirty="0" smtClean="0"/>
              <a:t>Characteristics of </a:t>
            </a:r>
            <a:r>
              <a:rPr lang="en-HK" dirty="0" smtClean="0"/>
              <a:t>Occupational Hazards.</a:t>
            </a:r>
            <a:endParaRPr lang="en-US" dirty="0" smtClean="0"/>
          </a:p>
          <a:p>
            <a:r>
              <a:rPr lang="en-US" dirty="0" smtClean="0"/>
              <a:t>Diseases Caused by </a:t>
            </a:r>
            <a:r>
              <a:rPr lang="en-HK" dirty="0" smtClean="0"/>
              <a:t>Occupational Hazards.</a:t>
            </a:r>
          </a:p>
          <a:p>
            <a:r>
              <a:rPr lang="en-US" dirty="0" smtClean="0"/>
              <a:t>Prevention of </a:t>
            </a:r>
            <a:r>
              <a:rPr lang="en-HK" dirty="0" smtClean="0"/>
              <a:t>Occupational Hazards.</a:t>
            </a:r>
            <a:endParaRPr lang="en-US" dirty="0" smtClean="0"/>
          </a:p>
          <a:p>
            <a:r>
              <a:rPr lang="en-US" dirty="0" smtClean="0"/>
              <a:t>Conclusion</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200" y="1143000"/>
            <a:ext cx="10871200" cy="3733800"/>
          </a:xfrm>
        </p:spPr>
        <p:txBody>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B0F0"/>
                </a:solidFill>
              </a:rPr>
              <a:t>StudyMafia.org</a:t>
            </a:r>
            <a:endParaRPr lang="en-US" sz="5400" b="1" dirty="0">
              <a:solidFill>
                <a:srgbClr val="00B0F0"/>
              </a:solidFill>
            </a:endParaRPr>
          </a:p>
        </p:txBody>
      </p:sp>
    </p:spTree>
    <p:extLst>
      <p:ext uri="{BB962C8B-B14F-4D97-AF65-F5344CB8AC3E}">
        <p14:creationId xmlns:p14="http://schemas.microsoft.com/office/powerpoint/2010/main" val="1650781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extLst>
          </p:cNvPr>
          <p:cNvSpPr>
            <a:spLocks noGrp="1"/>
          </p:cNvSpPr>
          <p:nvPr>
            <p:ph idx="1"/>
          </p:nvPr>
        </p:nvSpPr>
        <p:spPr>
          <a:xfrm>
            <a:off x="433388" y="1417638"/>
            <a:ext cx="10920412" cy="5678488"/>
          </a:xfrm>
        </p:spPr>
        <p:txBody>
          <a:bodyPr rtlCol="0">
            <a:noAutofit/>
          </a:bodyPr>
          <a:lstStyle/>
          <a:p>
            <a:pPr eaLnBrk="1" fontAlgn="auto" hangingPunct="1">
              <a:spcAft>
                <a:spcPts val="0"/>
              </a:spcAft>
              <a:buFont typeface="Wingdings 3" charset="2"/>
              <a:buChar char=""/>
              <a:defRPr/>
            </a:pPr>
            <a:r>
              <a:rPr lang="en-HK" sz="2800" dirty="0">
                <a:solidFill>
                  <a:schemeClr val="tx1">
                    <a:lumMod val="75000"/>
                    <a:lumOff val="25000"/>
                  </a:schemeClr>
                </a:solidFill>
                <a:latin typeface="Times New Roman" panose="02020603050405020304" pitchFamily="18" charset="0"/>
                <a:cs typeface="Times New Roman" panose="02020603050405020304" pitchFamily="18" charset="0"/>
              </a:rPr>
              <a:t>Occupational diseases are adverse health conditions in the human being, the occurrence or severity of which is related to exposure to factors on the job or in the work environment. </a:t>
            </a:r>
          </a:p>
          <a:p>
            <a:pPr eaLnBrk="1" fontAlgn="auto" hangingPunct="1">
              <a:spcAft>
                <a:spcPts val="0"/>
              </a:spcAft>
              <a:buFont typeface="Wingdings 3" charset="2"/>
              <a:buChar char=""/>
              <a:defRPr/>
            </a:pPr>
            <a:endParaRPr lang="en-HK" sz="28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endParaRPr lang="en-US" sz="2800" dirty="0">
              <a:solidFill>
                <a:schemeClr val="tx1">
                  <a:lumMod val="75000"/>
                  <a:lumOff val="25000"/>
                </a:schemeClr>
              </a:solidFill>
            </a:endParaRPr>
          </a:p>
        </p:txBody>
      </p:sp>
      <p:sp>
        <p:nvSpPr>
          <p:cNvPr id="8194" name="Title 1"/>
          <p:cNvSpPr>
            <a:spLocks noGrp="1" noChangeArrowheads="1"/>
          </p:cNvSpPr>
          <p:nvPr>
            <p:ph type="title"/>
          </p:nvPr>
        </p:nvSpPr>
        <p:spPr>
          <a:xfrm>
            <a:off x="609600" y="554636"/>
            <a:ext cx="10972800" cy="1143000"/>
          </a:xfrm>
        </p:spPr>
        <p:txBody>
          <a:bodyPr>
            <a:normAutofit fontScale="90000"/>
          </a:bodyPr>
          <a:lstStyle/>
          <a:p>
            <a:pPr eaLnBrk="1" hangingPunct="1"/>
            <a:r>
              <a:rPr lang="en-US" dirty="0" smtClean="0"/>
              <a:t>Definition</a:t>
            </a:r>
            <a:br>
              <a:rPr lang="en-US" dirty="0" smtClean="0"/>
            </a:br>
            <a:endParaRPr lang="en-US" dirty="0" smtClean="0"/>
          </a:p>
        </p:txBody>
      </p:sp>
      <p:pic>
        <p:nvPicPr>
          <p:cNvPr id="4" name="Content Placeholder 3"/>
          <p:cNvPicPr>
            <a:picLocks noChangeAspect="1" noChangeArrowheads="1"/>
          </p:cNvPicPr>
          <p:nvPr/>
        </p:nvPicPr>
        <p:blipFill>
          <a:blip r:embed="rId2"/>
          <a:stretch>
            <a:fillRect/>
          </a:stretch>
        </p:blipFill>
        <p:spPr>
          <a:xfrm>
            <a:off x="2698230" y="3372828"/>
            <a:ext cx="3671423" cy="2606414"/>
          </a:xfrm>
          <a:prstGeom prst="rect">
            <a:avLst/>
          </a:prstGeom>
        </p:spPr>
      </p:pic>
      <p:pic>
        <p:nvPicPr>
          <p:cNvPr id="5" name="Picture 4"/>
          <p:cNvPicPr>
            <a:picLocks noChangeAspect="1" noChangeArrowheads="1"/>
          </p:cNvPicPr>
          <p:nvPr/>
        </p:nvPicPr>
        <p:blipFill>
          <a:blip r:embed="rId3"/>
          <a:srcRect/>
          <a:stretch>
            <a:fillRect/>
          </a:stretch>
        </p:blipFill>
        <p:spPr bwMode="auto">
          <a:xfrm>
            <a:off x="7210268" y="3372827"/>
            <a:ext cx="2784631" cy="260641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extLst>
          </p:cNvPr>
          <p:cNvSpPr>
            <a:spLocks noGrp="1"/>
          </p:cNvSpPr>
          <p:nvPr>
            <p:ph idx="1"/>
          </p:nvPr>
        </p:nvSpPr>
        <p:spPr>
          <a:xfrm>
            <a:off x="433388" y="1797050"/>
            <a:ext cx="10920412" cy="5678488"/>
          </a:xfrm>
        </p:spPr>
        <p:txBody>
          <a:bodyPr rtlCol="0">
            <a:noAutofit/>
          </a:bodyPr>
          <a:lstStyle/>
          <a:p>
            <a:pPr marL="0" indent="0">
              <a:buNone/>
              <a:defRPr/>
            </a:pPr>
            <a:r>
              <a:rPr lang="en-HK" sz="2400" dirty="0" smtClean="0">
                <a:solidFill>
                  <a:schemeClr val="tx1">
                    <a:lumMod val="75000"/>
                    <a:lumOff val="25000"/>
                  </a:schemeClr>
                </a:solidFill>
                <a:latin typeface="Times New Roman" panose="02020603050405020304" pitchFamily="18" charset="0"/>
                <a:cs typeface="Times New Roman" panose="02020603050405020304" pitchFamily="18" charset="0"/>
              </a:rPr>
              <a:t> </a:t>
            </a:r>
          </a:p>
          <a:p>
            <a:pPr marL="400050" lvl="2">
              <a:buFont typeface="Wingdings 3" charset="2"/>
              <a:buChar char=""/>
              <a:defRPr/>
            </a:pPr>
            <a:r>
              <a:rPr lang="en-HK" sz="2400" dirty="0" smtClean="0">
                <a:solidFill>
                  <a:schemeClr val="tx1">
                    <a:lumMod val="75000"/>
                    <a:lumOff val="25000"/>
                  </a:schemeClr>
                </a:solidFill>
                <a:latin typeface="Times New Roman" panose="02020603050405020304" pitchFamily="18" charset="0"/>
                <a:cs typeface="Times New Roman" panose="02020603050405020304" pitchFamily="18" charset="0"/>
              </a:rPr>
              <a:t>Physical: e.g. heat, noise, radiation</a:t>
            </a:r>
          </a:p>
          <a:p>
            <a:pPr marL="400050" lvl="2">
              <a:buFont typeface="Wingdings 3" charset="2"/>
              <a:buChar char=""/>
              <a:defRPr/>
            </a:pPr>
            <a:r>
              <a:rPr lang="en-HK" sz="2400" dirty="0" smtClean="0">
                <a:solidFill>
                  <a:schemeClr val="tx1">
                    <a:lumMod val="75000"/>
                    <a:lumOff val="25000"/>
                  </a:schemeClr>
                </a:solidFill>
                <a:latin typeface="Times New Roman" panose="02020603050405020304" pitchFamily="18" charset="0"/>
                <a:cs typeface="Times New Roman" panose="02020603050405020304" pitchFamily="18" charset="0"/>
              </a:rPr>
              <a:t>Chemical: e.g. solvents, pesticides, heavy metals, dust</a:t>
            </a:r>
          </a:p>
          <a:p>
            <a:pPr marL="400050" lvl="2">
              <a:buFont typeface="Wingdings 3" charset="2"/>
              <a:buChar char=""/>
              <a:defRPr/>
            </a:pPr>
            <a:r>
              <a:rPr lang="en-HK" sz="2400" dirty="0" smtClean="0">
                <a:solidFill>
                  <a:schemeClr val="tx1">
                    <a:lumMod val="75000"/>
                    <a:lumOff val="25000"/>
                  </a:schemeClr>
                </a:solidFill>
                <a:latin typeface="Times New Roman" panose="02020603050405020304" pitchFamily="18" charset="0"/>
                <a:cs typeface="Times New Roman" panose="02020603050405020304" pitchFamily="18" charset="0"/>
              </a:rPr>
              <a:t>Biological: e.g. tuberculosis, hepatitis B virus, HIV</a:t>
            </a:r>
          </a:p>
          <a:p>
            <a:pPr marL="400050" lvl="2">
              <a:buFont typeface="Wingdings 3" charset="2"/>
              <a:buChar char=""/>
              <a:defRPr/>
            </a:pPr>
            <a:r>
              <a:rPr lang="en-HK" sz="2400" dirty="0" smtClean="0">
                <a:solidFill>
                  <a:schemeClr val="tx1">
                    <a:lumMod val="75000"/>
                    <a:lumOff val="25000"/>
                  </a:schemeClr>
                </a:solidFill>
                <a:latin typeface="Times New Roman" panose="02020603050405020304" pitchFamily="18" charset="0"/>
                <a:cs typeface="Times New Roman" panose="02020603050405020304" pitchFamily="18" charset="0"/>
              </a:rPr>
              <a:t>Ergonomic: e.g. improperly designed tools or work areas, repetitive motions</a:t>
            </a:r>
          </a:p>
          <a:p>
            <a:pPr marL="400050" lvl="2">
              <a:buFont typeface="Wingdings 3" charset="2"/>
              <a:buChar char=""/>
              <a:defRPr/>
            </a:pPr>
            <a:r>
              <a:rPr lang="en-HK" sz="2400" dirty="0" smtClean="0">
                <a:solidFill>
                  <a:schemeClr val="tx1">
                    <a:lumMod val="75000"/>
                    <a:lumOff val="25000"/>
                  </a:schemeClr>
                </a:solidFill>
                <a:latin typeface="Times New Roman" panose="02020603050405020304" pitchFamily="18" charset="0"/>
                <a:cs typeface="Times New Roman" panose="02020603050405020304" pitchFamily="18" charset="0"/>
              </a:rPr>
              <a:t>Psychosocial stressors: e.g. lack of control over work, inadequate personal support</a:t>
            </a:r>
          </a:p>
          <a:p>
            <a:pPr marL="400050" lvl="2">
              <a:buFont typeface="Wingdings 3" charset="2"/>
              <a:buChar char=""/>
              <a:defRPr/>
            </a:pPr>
            <a:r>
              <a:rPr lang="en-HK" sz="2400" dirty="0" smtClean="0">
                <a:solidFill>
                  <a:schemeClr val="tx1">
                    <a:lumMod val="75000"/>
                    <a:lumOff val="25000"/>
                  </a:schemeClr>
                </a:solidFill>
                <a:latin typeface="Times New Roman" panose="02020603050405020304" pitchFamily="18" charset="0"/>
                <a:cs typeface="Times New Roman" panose="02020603050405020304" pitchFamily="18" charset="0"/>
              </a:rPr>
              <a:t>Mechanical: these mainly cause work accidents and injuries rather than occupational diseases.</a:t>
            </a:r>
            <a:endParaRPr lang="en-HK" sz="24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8194" name="Title 1"/>
          <p:cNvSpPr>
            <a:spLocks noGrp="1" noChangeArrowheads="1"/>
          </p:cNvSpPr>
          <p:nvPr>
            <p:ph type="title"/>
          </p:nvPr>
        </p:nvSpPr>
        <p:spPr>
          <a:xfrm>
            <a:off x="609600" y="654050"/>
            <a:ext cx="10972800" cy="1143000"/>
          </a:xfrm>
        </p:spPr>
        <p:txBody>
          <a:bodyPr>
            <a:normAutofit/>
          </a:bodyPr>
          <a:lstStyle/>
          <a:p>
            <a:r>
              <a:rPr lang="en-US" dirty="0" smtClean="0"/>
              <a:t>Factors causing </a:t>
            </a:r>
            <a:r>
              <a:rPr lang="en-HK" dirty="0" smtClean="0"/>
              <a:t>Occupational Hazards</a:t>
            </a: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extLst>
          </p:cNvPr>
          <p:cNvSpPr>
            <a:spLocks noGrp="1"/>
          </p:cNvSpPr>
          <p:nvPr>
            <p:ph idx="1"/>
          </p:nvPr>
        </p:nvSpPr>
        <p:spPr>
          <a:xfrm>
            <a:off x="677863" y="2160588"/>
            <a:ext cx="9845675" cy="4432300"/>
          </a:xfrm>
        </p:spPr>
        <p:txBody>
          <a:bodyPr rtlCol="0">
            <a:normAutofit fontScale="92500" lnSpcReduction="10000"/>
          </a:bodyPr>
          <a:lstStyle/>
          <a:p>
            <a:pPr eaLnBrk="1" fontAlgn="auto" hangingPunct="1">
              <a:spcAft>
                <a:spcPts val="0"/>
              </a:spcAft>
              <a:buFont typeface="Wingdings 3" charset="2"/>
              <a:buChar char=""/>
              <a:defRPr/>
            </a:pPr>
            <a:r>
              <a:rPr lang="en-HK" dirty="0">
                <a:solidFill>
                  <a:schemeClr val="tx1">
                    <a:lumMod val="75000"/>
                    <a:lumOff val="25000"/>
                  </a:schemeClr>
                </a:solidFill>
              </a:rPr>
              <a:t>The </a:t>
            </a:r>
            <a:r>
              <a:rPr lang="en-HK" dirty="0">
                <a:solidFill>
                  <a:srgbClr val="FF0000"/>
                </a:solidFill>
              </a:rPr>
              <a:t>clinical and pathological presentation </a:t>
            </a:r>
            <a:r>
              <a:rPr lang="en-HK" dirty="0">
                <a:solidFill>
                  <a:schemeClr val="tx1">
                    <a:lumMod val="75000"/>
                    <a:lumOff val="25000"/>
                  </a:schemeClr>
                </a:solidFill>
              </a:rPr>
              <a:t>are </a:t>
            </a:r>
            <a:r>
              <a:rPr lang="en-HK" dirty="0">
                <a:solidFill>
                  <a:srgbClr val="FF0000"/>
                </a:solidFill>
              </a:rPr>
              <a:t>identical </a:t>
            </a:r>
            <a:r>
              <a:rPr lang="en-HK" dirty="0">
                <a:solidFill>
                  <a:schemeClr val="tx1">
                    <a:lumMod val="75000"/>
                    <a:lumOff val="25000"/>
                  </a:schemeClr>
                </a:solidFill>
              </a:rPr>
              <a:t>to that of non-occupational diseases; e.g. asthma</a:t>
            </a:r>
          </a:p>
          <a:p>
            <a:pPr marL="0" indent="0" eaLnBrk="1" fontAlgn="auto" hangingPunct="1">
              <a:spcAft>
                <a:spcPts val="0"/>
              </a:spcAft>
              <a:buFont typeface="Wingdings 3" charset="2"/>
              <a:buNone/>
              <a:defRPr/>
            </a:pPr>
            <a:r>
              <a:rPr lang="en-HK" dirty="0">
                <a:solidFill>
                  <a:schemeClr val="tx1">
                    <a:lumMod val="75000"/>
                    <a:lumOff val="25000"/>
                  </a:schemeClr>
                </a:solidFill>
              </a:rPr>
              <a:t> </a:t>
            </a:r>
          </a:p>
          <a:p>
            <a:pPr eaLnBrk="1" fontAlgn="auto" hangingPunct="1">
              <a:spcAft>
                <a:spcPts val="0"/>
              </a:spcAft>
              <a:buFont typeface="Wingdings 3" charset="2"/>
              <a:buChar char=""/>
              <a:defRPr/>
            </a:pPr>
            <a:r>
              <a:rPr lang="en-HK" dirty="0">
                <a:solidFill>
                  <a:schemeClr val="tx1">
                    <a:lumMod val="75000"/>
                    <a:lumOff val="25000"/>
                  </a:schemeClr>
                </a:solidFill>
              </a:rPr>
              <a:t>Occupational disease may </a:t>
            </a:r>
            <a:r>
              <a:rPr lang="en-HK" dirty="0">
                <a:solidFill>
                  <a:srgbClr val="FF0000"/>
                </a:solidFill>
              </a:rPr>
              <a:t>occur after the termination of exposure</a:t>
            </a:r>
            <a:r>
              <a:rPr lang="en-HK" dirty="0">
                <a:solidFill>
                  <a:schemeClr val="tx1">
                    <a:lumMod val="75000"/>
                    <a:lumOff val="25000"/>
                  </a:schemeClr>
                </a:solidFill>
              </a:rPr>
              <a:t>. </a:t>
            </a:r>
            <a:r>
              <a:rPr lang="en-HK" dirty="0" err="1">
                <a:solidFill>
                  <a:schemeClr val="tx1">
                    <a:lumMod val="75000"/>
                    <a:lumOff val="25000"/>
                  </a:schemeClr>
                </a:solidFill>
              </a:rPr>
              <a:t>Eg</a:t>
            </a:r>
            <a:r>
              <a:rPr lang="en-HK" dirty="0">
                <a:solidFill>
                  <a:schemeClr val="tx1">
                    <a:lumMod val="75000"/>
                    <a:lumOff val="25000"/>
                  </a:schemeClr>
                </a:solidFill>
              </a:rPr>
              <a:t>: asbestos-related mesothelioma (a cancer affecting the lung and abdomen) which can occur 30 or 40 years after the exposure</a:t>
            </a:r>
            <a:r>
              <a:rPr lang="en-HK" dirty="0" smtClean="0">
                <a:solidFill>
                  <a:schemeClr val="tx1">
                    <a:lumMod val="75000"/>
                    <a:lumOff val="25000"/>
                  </a:schemeClr>
                </a:solidFill>
              </a:rPr>
              <a:t>.</a:t>
            </a:r>
          </a:p>
          <a:p>
            <a:pPr eaLnBrk="1" fontAlgn="auto" hangingPunct="1">
              <a:spcAft>
                <a:spcPts val="0"/>
              </a:spcAft>
              <a:buFont typeface="Wingdings 3" charset="2"/>
              <a:buChar char=""/>
              <a:defRPr/>
            </a:pPr>
            <a:endParaRPr lang="en-HK" dirty="0" smtClean="0">
              <a:solidFill>
                <a:schemeClr val="tx1">
                  <a:lumMod val="75000"/>
                  <a:lumOff val="25000"/>
                </a:schemeClr>
              </a:solidFill>
            </a:endParaRPr>
          </a:p>
          <a:p>
            <a:pPr eaLnBrk="1" fontAlgn="auto" hangingPunct="1">
              <a:spcAft>
                <a:spcPts val="0"/>
              </a:spcAft>
              <a:buFont typeface="Wingdings 3" charset="2"/>
              <a:buChar char=""/>
              <a:defRPr/>
            </a:pPr>
            <a:endParaRPr lang="en-HK" dirty="0" smtClean="0">
              <a:solidFill>
                <a:schemeClr val="tx1">
                  <a:lumMod val="75000"/>
                  <a:lumOff val="25000"/>
                </a:schemeClr>
              </a:solidFill>
            </a:endParaRPr>
          </a:p>
          <a:p>
            <a:pPr algn="r" eaLnBrk="1" fontAlgn="auto" hangingPunct="1">
              <a:spcAft>
                <a:spcPts val="0"/>
              </a:spcAft>
              <a:buNone/>
              <a:defRPr/>
            </a:pPr>
            <a:r>
              <a:rPr lang="en-HK" dirty="0" smtClean="0">
                <a:solidFill>
                  <a:schemeClr val="tx1">
                    <a:lumMod val="75000"/>
                    <a:lumOff val="25000"/>
                  </a:schemeClr>
                </a:solidFill>
                <a:latin typeface="Times New Roman"/>
                <a:cs typeface="Times New Roman"/>
              </a:rPr>
              <a:t>●●●</a:t>
            </a:r>
            <a:endParaRPr lang="en-HK" dirty="0">
              <a:solidFill>
                <a:schemeClr val="tx1">
                  <a:lumMod val="75000"/>
                  <a:lumOff val="25000"/>
                </a:schemeClr>
              </a:solidFill>
            </a:endParaRPr>
          </a:p>
          <a:p>
            <a:pPr marL="0" indent="0" eaLnBrk="1" fontAlgn="auto" hangingPunct="1">
              <a:spcAft>
                <a:spcPts val="0"/>
              </a:spcAft>
              <a:buFont typeface="Wingdings 3" charset="2"/>
              <a:buNone/>
              <a:defRPr/>
            </a:pPr>
            <a:r>
              <a:rPr lang="en-HK" dirty="0">
                <a:solidFill>
                  <a:schemeClr val="tx1">
                    <a:lumMod val="75000"/>
                    <a:lumOff val="25000"/>
                  </a:schemeClr>
                </a:solidFill>
              </a:rPr>
              <a:t> </a:t>
            </a:r>
          </a:p>
        </p:txBody>
      </p:sp>
      <p:sp>
        <p:nvSpPr>
          <p:cNvPr id="9218" name="Title 1"/>
          <p:cNvSpPr>
            <a:spLocks noGrp="1" noChangeArrowheads="1"/>
          </p:cNvSpPr>
          <p:nvPr>
            <p:ph type="title"/>
          </p:nvPr>
        </p:nvSpPr>
        <p:spPr>
          <a:xfrm>
            <a:off x="609600" y="539646"/>
            <a:ext cx="10972800" cy="1143000"/>
          </a:xfrm>
        </p:spPr>
        <p:txBody>
          <a:bodyPr/>
          <a:lstStyle/>
          <a:p>
            <a:pPr eaLnBrk="1" hangingPunct="1"/>
            <a:r>
              <a:rPr lang="en-HK" dirty="0" smtClean="0"/>
              <a:t>Characteristics of occupational diseases </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extLst>
          </p:cNvPr>
          <p:cNvSpPr>
            <a:spLocks noGrp="1"/>
          </p:cNvSpPr>
          <p:nvPr>
            <p:ph idx="1"/>
          </p:nvPr>
        </p:nvSpPr>
        <p:spPr>
          <a:xfrm>
            <a:off x="677863" y="1828800"/>
            <a:ext cx="9845675" cy="4432300"/>
          </a:xfrm>
        </p:spPr>
        <p:txBody>
          <a:bodyPr rtlCol="0">
            <a:normAutofit fontScale="92500" lnSpcReduction="20000"/>
          </a:bodyPr>
          <a:lstStyle/>
          <a:p>
            <a:pPr>
              <a:buFont typeface="Wingdings 3" charset="2"/>
              <a:buChar char=""/>
              <a:defRPr/>
            </a:pPr>
            <a:r>
              <a:rPr lang="en-HK" dirty="0" smtClean="0">
                <a:solidFill>
                  <a:schemeClr val="tx1">
                    <a:lumMod val="75000"/>
                    <a:lumOff val="25000"/>
                  </a:schemeClr>
                </a:solidFill>
              </a:rPr>
              <a:t>The clinical manifestations of occupational disease are related to the </a:t>
            </a:r>
            <a:r>
              <a:rPr lang="en-HK" dirty="0" smtClean="0">
                <a:solidFill>
                  <a:srgbClr val="FF0000"/>
                </a:solidFill>
              </a:rPr>
              <a:t>dose and timing of exposure;</a:t>
            </a:r>
            <a:r>
              <a:rPr lang="en-HK" dirty="0" smtClean="0">
                <a:solidFill>
                  <a:schemeClr val="tx1">
                    <a:lumMod val="75000"/>
                    <a:lumOff val="25000"/>
                  </a:schemeClr>
                </a:solidFill>
              </a:rPr>
              <a:t> e.g. at very high airborne concentrations, elemental mercury is acutely toxic to the lungs and can cause pulmonary failure, while at lower levels of exposure, elemental mercury has no pathologic effect on the lungs but can have chronic adverse effects on the central and peripheral nervous systems.</a:t>
            </a:r>
          </a:p>
          <a:p>
            <a:pPr marL="0" indent="0">
              <a:buNone/>
              <a:defRPr/>
            </a:pPr>
            <a:endParaRPr lang="en-HK" dirty="0" smtClean="0">
              <a:solidFill>
                <a:schemeClr val="tx1">
                  <a:lumMod val="75000"/>
                  <a:lumOff val="25000"/>
                </a:schemeClr>
              </a:solidFill>
            </a:endParaRPr>
          </a:p>
          <a:p>
            <a:pPr>
              <a:buFont typeface="Wingdings 3" charset="2"/>
              <a:buChar char=""/>
              <a:defRPr/>
            </a:pPr>
            <a:r>
              <a:rPr lang="en-HK" dirty="0" smtClean="0">
                <a:solidFill>
                  <a:schemeClr val="tx1">
                    <a:lumMod val="75000"/>
                    <a:lumOff val="25000"/>
                  </a:schemeClr>
                </a:solidFill>
              </a:rPr>
              <a:t>Occupational factors can </a:t>
            </a:r>
            <a:r>
              <a:rPr lang="en-HK" dirty="0" smtClean="0">
                <a:solidFill>
                  <a:srgbClr val="FF0000"/>
                </a:solidFill>
              </a:rPr>
              <a:t>act in combination </a:t>
            </a:r>
            <a:r>
              <a:rPr lang="en-HK" dirty="0" smtClean="0">
                <a:solidFill>
                  <a:schemeClr val="tx1">
                    <a:lumMod val="75000"/>
                    <a:lumOff val="25000"/>
                  </a:schemeClr>
                </a:solidFill>
              </a:rPr>
              <a:t>with non-occupational factors to produce disease; e.g. exposure to asbestos (five-fold increase in lung cancer ); and the long-term smoking of cigarettes (increases the risk by 50 and 70 fold. </a:t>
            </a:r>
            <a:endParaRPr lang="en-US" dirty="0">
              <a:solidFill>
                <a:schemeClr val="tx1">
                  <a:lumMod val="75000"/>
                  <a:lumOff val="25000"/>
                </a:schemeClr>
              </a:solidFill>
            </a:endParaRPr>
          </a:p>
        </p:txBody>
      </p:sp>
      <p:sp>
        <p:nvSpPr>
          <p:cNvPr id="9218" name="Title 1"/>
          <p:cNvSpPr>
            <a:spLocks noGrp="1" noChangeArrowheads="1"/>
          </p:cNvSpPr>
          <p:nvPr>
            <p:ph type="title"/>
          </p:nvPr>
        </p:nvSpPr>
        <p:spPr/>
        <p:txBody>
          <a:bodyPr/>
          <a:lstStyle/>
          <a:p>
            <a:pPr eaLnBrk="1" hangingPunct="1"/>
            <a:r>
              <a:rPr lang="en-HK" dirty="0" smtClean="0"/>
              <a:t>Characteristics of Occupational Hazards</a:t>
            </a: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extLst>
          </p:cNvPr>
          <p:cNvGraphicFramePr>
            <a:graphicFrameLocks noGrp="1"/>
          </p:cNvGraphicFramePr>
          <p:nvPr>
            <p:ph idx="1"/>
            <p:extLst>
              <p:ext uri="{D42A27DB-BD31-4B8C-83A1-F6EECF244321}">
                <p14:modId xmlns:p14="http://schemas.microsoft.com/office/powerpoint/2010/main" val="1940652938"/>
              </p:ext>
            </p:extLst>
          </p:nvPr>
        </p:nvGraphicFramePr>
        <p:xfrm>
          <a:off x="368300" y="1395413"/>
          <a:ext cx="10588625" cy="4876798"/>
        </p:xfrm>
        <a:graphic>
          <a:graphicData uri="http://schemas.openxmlformats.org/drawingml/2006/table">
            <a:tbl>
              <a:tblPr firstRow="1" bandRow="1">
                <a:tableStyleId>{5C22544A-7EE6-4342-B048-85BDC9FD1C3A}</a:tableStyleId>
              </a:tblPr>
              <a:tblGrid>
                <a:gridCol w="4551251">
                  <a:extLst>
                    <a:ext uri="{9D8B030D-6E8A-4147-A177-3AD203B41FA5}"/>
                  </a:extLst>
                </a:gridCol>
                <a:gridCol w="6037374">
                  <a:extLst>
                    <a:ext uri="{9D8B030D-6E8A-4147-A177-3AD203B41FA5}"/>
                  </a:extLst>
                </a:gridCol>
              </a:tblGrid>
              <a:tr h="501417">
                <a:tc>
                  <a:txBody>
                    <a:bodyPr/>
                    <a:lstStyle/>
                    <a:p>
                      <a:r>
                        <a:rPr lang="en-US" sz="1800" dirty="0" smtClean="0">
                          <a:solidFill>
                            <a:schemeClr val="bg2">
                              <a:lumMod val="10000"/>
                            </a:schemeClr>
                          </a:solidFill>
                        </a:rPr>
                        <a:t>PHYSICAL AGENTS</a:t>
                      </a:r>
                      <a:endParaRPr lang="en-US" sz="1800" dirty="0">
                        <a:solidFill>
                          <a:schemeClr val="bg2">
                            <a:lumMod val="10000"/>
                          </a:schemeClr>
                        </a:solidFill>
                      </a:endParaRPr>
                    </a:p>
                  </a:txBody>
                  <a:tcPr marL="91447" marR="91447"/>
                </a:tc>
                <a:tc>
                  <a:txBody>
                    <a:bodyPr/>
                    <a:lstStyle/>
                    <a:p>
                      <a:endParaRPr lang="en-US" sz="1800" dirty="0">
                        <a:solidFill>
                          <a:schemeClr val="bg2">
                            <a:lumMod val="10000"/>
                          </a:schemeClr>
                        </a:solidFill>
                      </a:endParaRPr>
                    </a:p>
                  </a:txBody>
                  <a:tcPr marL="91447" marR="91447"/>
                </a:tc>
                <a:extLst>
                  <a:ext uri="{0D108BD9-81ED-4DB2-BD59-A6C34878D82A}"/>
                </a:extLst>
              </a:tr>
              <a:tr h="865462">
                <a:tc>
                  <a:txBody>
                    <a:bodyPr/>
                    <a:lstStyle/>
                    <a:p>
                      <a:r>
                        <a:rPr lang="en-US" sz="1800" dirty="0">
                          <a:solidFill>
                            <a:schemeClr val="bg2">
                              <a:lumMod val="10000"/>
                            </a:schemeClr>
                          </a:solidFill>
                        </a:rPr>
                        <a:t>Heat </a:t>
                      </a:r>
                    </a:p>
                  </a:txBody>
                  <a:tcPr marL="91447" marR="91447"/>
                </a:tc>
                <a:tc>
                  <a:txBody>
                    <a:bodyPr/>
                    <a:lstStyle/>
                    <a:p>
                      <a:r>
                        <a:rPr lang="en-US" sz="1800" dirty="0">
                          <a:solidFill>
                            <a:schemeClr val="bg2">
                              <a:lumMod val="10000"/>
                            </a:schemeClr>
                          </a:solidFill>
                        </a:rPr>
                        <a:t>Heat hyperpyrexia, exhaustion, syncope, cramps, burns</a:t>
                      </a:r>
                    </a:p>
                  </a:txBody>
                  <a:tcPr marL="91447" marR="91447"/>
                </a:tc>
                <a:extLst>
                  <a:ext uri="{0D108BD9-81ED-4DB2-BD59-A6C34878D82A}"/>
                </a:extLst>
              </a:tr>
              <a:tr h="501417">
                <a:tc>
                  <a:txBody>
                    <a:bodyPr/>
                    <a:lstStyle/>
                    <a:p>
                      <a:r>
                        <a:rPr lang="en-US" sz="1800" dirty="0">
                          <a:solidFill>
                            <a:schemeClr val="bg2">
                              <a:lumMod val="10000"/>
                            </a:schemeClr>
                          </a:solidFill>
                        </a:rPr>
                        <a:t>Cold </a:t>
                      </a:r>
                    </a:p>
                  </a:txBody>
                  <a:tcPr marL="91447" marR="91447"/>
                </a:tc>
                <a:tc>
                  <a:txBody>
                    <a:bodyPr/>
                    <a:lstStyle/>
                    <a:p>
                      <a:r>
                        <a:rPr lang="en-US" sz="1800" dirty="0">
                          <a:solidFill>
                            <a:schemeClr val="bg2">
                              <a:lumMod val="10000"/>
                            </a:schemeClr>
                          </a:solidFill>
                        </a:rPr>
                        <a:t>Trench foot, frost bite</a:t>
                      </a:r>
                    </a:p>
                  </a:txBody>
                  <a:tcPr marL="91447" marR="91447"/>
                </a:tc>
                <a:extLst>
                  <a:ext uri="{0D108BD9-81ED-4DB2-BD59-A6C34878D82A}"/>
                </a:extLst>
              </a:tr>
              <a:tr h="501417">
                <a:tc>
                  <a:txBody>
                    <a:bodyPr/>
                    <a:lstStyle/>
                    <a:p>
                      <a:r>
                        <a:rPr lang="en-US" sz="1800" dirty="0">
                          <a:solidFill>
                            <a:schemeClr val="bg2">
                              <a:lumMod val="10000"/>
                            </a:schemeClr>
                          </a:solidFill>
                        </a:rPr>
                        <a:t>Light </a:t>
                      </a:r>
                    </a:p>
                  </a:txBody>
                  <a:tcPr marL="91447" marR="91447"/>
                </a:tc>
                <a:tc>
                  <a:txBody>
                    <a:bodyPr/>
                    <a:lstStyle/>
                    <a:p>
                      <a:r>
                        <a:rPr lang="en-US" sz="1800" dirty="0">
                          <a:solidFill>
                            <a:schemeClr val="bg2">
                              <a:lumMod val="10000"/>
                            </a:schemeClr>
                          </a:solidFill>
                        </a:rPr>
                        <a:t>Occupational cataracts, miner’s nystagmus</a:t>
                      </a:r>
                    </a:p>
                  </a:txBody>
                  <a:tcPr marL="91447" marR="91447"/>
                </a:tc>
                <a:extLst>
                  <a:ext uri="{0D108BD9-81ED-4DB2-BD59-A6C34878D82A}"/>
                </a:extLst>
              </a:tr>
              <a:tr h="501417">
                <a:tc>
                  <a:txBody>
                    <a:bodyPr/>
                    <a:lstStyle/>
                    <a:p>
                      <a:r>
                        <a:rPr lang="en-US" sz="1800" dirty="0">
                          <a:solidFill>
                            <a:schemeClr val="bg2">
                              <a:lumMod val="10000"/>
                            </a:schemeClr>
                          </a:solidFill>
                        </a:rPr>
                        <a:t>Pressure </a:t>
                      </a:r>
                    </a:p>
                  </a:txBody>
                  <a:tcPr marL="91447" marR="91447"/>
                </a:tc>
                <a:tc>
                  <a:txBody>
                    <a:bodyPr/>
                    <a:lstStyle/>
                    <a:p>
                      <a:r>
                        <a:rPr lang="en-US" sz="1800" dirty="0">
                          <a:solidFill>
                            <a:schemeClr val="bg2">
                              <a:lumMod val="10000"/>
                            </a:schemeClr>
                          </a:solidFill>
                        </a:rPr>
                        <a:t>Caisson disease, air embolism, blast (explosion)</a:t>
                      </a:r>
                    </a:p>
                  </a:txBody>
                  <a:tcPr marL="91447" marR="91447"/>
                </a:tc>
                <a:extLst>
                  <a:ext uri="{0D108BD9-81ED-4DB2-BD59-A6C34878D82A}"/>
                </a:extLst>
              </a:tr>
              <a:tr h="501417">
                <a:tc>
                  <a:txBody>
                    <a:bodyPr/>
                    <a:lstStyle/>
                    <a:p>
                      <a:r>
                        <a:rPr lang="en-US" sz="1800" dirty="0">
                          <a:solidFill>
                            <a:schemeClr val="bg2">
                              <a:lumMod val="10000"/>
                            </a:schemeClr>
                          </a:solidFill>
                        </a:rPr>
                        <a:t>Noise </a:t>
                      </a:r>
                    </a:p>
                  </a:txBody>
                  <a:tcPr marL="91447" marR="91447"/>
                </a:tc>
                <a:tc>
                  <a:txBody>
                    <a:bodyPr/>
                    <a:lstStyle/>
                    <a:p>
                      <a:r>
                        <a:rPr lang="en-US" sz="1800" dirty="0">
                          <a:solidFill>
                            <a:schemeClr val="bg2">
                              <a:lumMod val="10000"/>
                            </a:schemeClr>
                          </a:solidFill>
                        </a:rPr>
                        <a:t>Occupational deafness </a:t>
                      </a:r>
                    </a:p>
                  </a:txBody>
                  <a:tcPr marL="91447" marR="91447"/>
                </a:tc>
                <a:extLst>
                  <a:ext uri="{0D108BD9-81ED-4DB2-BD59-A6C34878D82A}"/>
                </a:extLst>
              </a:tr>
              <a:tr h="501417">
                <a:tc>
                  <a:txBody>
                    <a:bodyPr/>
                    <a:lstStyle/>
                    <a:p>
                      <a:r>
                        <a:rPr lang="en-US" sz="1800" dirty="0">
                          <a:solidFill>
                            <a:schemeClr val="bg2">
                              <a:lumMod val="10000"/>
                            </a:schemeClr>
                          </a:solidFill>
                        </a:rPr>
                        <a:t>Radiation </a:t>
                      </a:r>
                    </a:p>
                  </a:txBody>
                  <a:tcPr marL="91447" marR="91447"/>
                </a:tc>
                <a:tc>
                  <a:txBody>
                    <a:bodyPr/>
                    <a:lstStyle/>
                    <a:p>
                      <a:r>
                        <a:rPr lang="en-US" sz="1800" dirty="0">
                          <a:solidFill>
                            <a:schemeClr val="bg2">
                              <a:lumMod val="10000"/>
                            </a:schemeClr>
                          </a:solidFill>
                        </a:rPr>
                        <a:t>Cancers, leukemias, aplastic anemia, pancytopenia</a:t>
                      </a:r>
                    </a:p>
                  </a:txBody>
                  <a:tcPr marL="91447" marR="91447"/>
                </a:tc>
                <a:extLst>
                  <a:ext uri="{0D108BD9-81ED-4DB2-BD59-A6C34878D82A}"/>
                </a:extLst>
              </a:tr>
              <a:tr h="501417">
                <a:tc>
                  <a:txBody>
                    <a:bodyPr/>
                    <a:lstStyle/>
                    <a:p>
                      <a:r>
                        <a:rPr lang="en-US" sz="1800" dirty="0">
                          <a:solidFill>
                            <a:schemeClr val="bg2">
                              <a:lumMod val="10000"/>
                            </a:schemeClr>
                          </a:solidFill>
                        </a:rPr>
                        <a:t>Mechanical factors</a:t>
                      </a:r>
                    </a:p>
                  </a:txBody>
                  <a:tcPr marL="91447" marR="91447"/>
                </a:tc>
                <a:tc>
                  <a:txBody>
                    <a:bodyPr/>
                    <a:lstStyle/>
                    <a:p>
                      <a:r>
                        <a:rPr lang="en-US" sz="1800" dirty="0">
                          <a:solidFill>
                            <a:schemeClr val="bg2">
                              <a:lumMod val="10000"/>
                            </a:schemeClr>
                          </a:solidFill>
                        </a:rPr>
                        <a:t>Injuries, accidents </a:t>
                      </a:r>
                    </a:p>
                  </a:txBody>
                  <a:tcPr marL="91447" marR="91447"/>
                </a:tc>
                <a:extLst>
                  <a:ext uri="{0D108BD9-81ED-4DB2-BD59-A6C34878D82A}"/>
                </a:extLst>
              </a:tr>
              <a:tr h="501417">
                <a:tc>
                  <a:txBody>
                    <a:bodyPr/>
                    <a:lstStyle/>
                    <a:p>
                      <a:r>
                        <a:rPr lang="en-US" sz="1800" dirty="0">
                          <a:solidFill>
                            <a:schemeClr val="bg2">
                              <a:lumMod val="10000"/>
                            </a:schemeClr>
                          </a:solidFill>
                        </a:rPr>
                        <a:t>Electricity</a:t>
                      </a:r>
                    </a:p>
                  </a:txBody>
                  <a:tcPr marL="91447" marR="91447"/>
                </a:tc>
                <a:tc>
                  <a:txBody>
                    <a:bodyPr/>
                    <a:lstStyle/>
                    <a:p>
                      <a:r>
                        <a:rPr lang="en-US" sz="1800" dirty="0">
                          <a:solidFill>
                            <a:schemeClr val="bg2">
                              <a:lumMod val="10000"/>
                            </a:schemeClr>
                          </a:solidFill>
                        </a:rPr>
                        <a:t>Burns </a:t>
                      </a:r>
                    </a:p>
                  </a:txBody>
                  <a:tcPr marL="91447" marR="91447"/>
                </a:tc>
                <a:extLst>
                  <a:ext uri="{0D108BD9-81ED-4DB2-BD59-A6C34878D82A}"/>
                </a:extLst>
              </a:tr>
            </a:tbl>
          </a:graphicData>
        </a:graphic>
      </p:graphicFrame>
      <p:sp>
        <p:nvSpPr>
          <p:cNvPr id="10242" name="Title 1"/>
          <p:cNvSpPr>
            <a:spLocks noGrp="1" noChangeArrowheads="1"/>
          </p:cNvSpPr>
          <p:nvPr>
            <p:ph type="title"/>
          </p:nvPr>
        </p:nvSpPr>
        <p:spPr/>
        <p:txBody>
          <a:bodyPr/>
          <a:lstStyle/>
          <a:p>
            <a:r>
              <a:rPr lang="en-US" dirty="0" smtClean="0"/>
              <a:t>Diseases Caused by </a:t>
            </a:r>
            <a:r>
              <a:rPr lang="en-HK" dirty="0" smtClean="0"/>
              <a:t>Occupational Hazards</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extLst>
          </p:cNvPr>
          <p:cNvGraphicFramePr>
            <a:graphicFrameLocks noGrp="1"/>
          </p:cNvGraphicFramePr>
          <p:nvPr>
            <p:ph idx="1"/>
            <p:extLst>
              <p:ext uri="{D42A27DB-BD31-4B8C-83A1-F6EECF244321}">
                <p14:modId xmlns:p14="http://schemas.microsoft.com/office/powerpoint/2010/main" val="379761371"/>
              </p:ext>
            </p:extLst>
          </p:nvPr>
        </p:nvGraphicFramePr>
        <p:xfrm>
          <a:off x="160338" y="1363663"/>
          <a:ext cx="10796588" cy="5264151"/>
        </p:xfrm>
        <a:graphic>
          <a:graphicData uri="http://schemas.openxmlformats.org/drawingml/2006/table">
            <a:tbl>
              <a:tblPr firstRow="1" bandRow="1">
                <a:tableStyleId>{5C22544A-7EE6-4342-B048-85BDC9FD1C3A}</a:tableStyleId>
              </a:tblPr>
              <a:tblGrid>
                <a:gridCol w="5398294">
                  <a:extLst>
                    <a:ext uri="{9D8B030D-6E8A-4147-A177-3AD203B41FA5}"/>
                  </a:extLst>
                </a:gridCol>
                <a:gridCol w="5398294">
                  <a:extLst>
                    <a:ext uri="{9D8B030D-6E8A-4147-A177-3AD203B41FA5}"/>
                  </a:extLst>
                </a:gridCol>
              </a:tblGrid>
              <a:tr h="389937">
                <a:tc>
                  <a:txBody>
                    <a:bodyPr/>
                    <a:lstStyle/>
                    <a:p>
                      <a:r>
                        <a:rPr lang="en-US" sz="1800" dirty="0" smtClean="0">
                          <a:solidFill>
                            <a:schemeClr val="bg2">
                              <a:lumMod val="10000"/>
                            </a:schemeClr>
                          </a:solidFill>
                        </a:rPr>
                        <a:t>CHEMICAL</a:t>
                      </a:r>
                      <a:r>
                        <a:rPr lang="en-US" sz="1800" baseline="0" dirty="0" smtClean="0">
                          <a:solidFill>
                            <a:schemeClr val="bg2">
                              <a:lumMod val="10000"/>
                            </a:schemeClr>
                          </a:solidFill>
                        </a:rPr>
                        <a:t> AGENTS</a:t>
                      </a:r>
                      <a:endParaRPr lang="en-US" sz="1800" dirty="0">
                        <a:solidFill>
                          <a:schemeClr val="bg2">
                            <a:lumMod val="10000"/>
                          </a:schemeClr>
                        </a:solidFill>
                      </a:endParaRPr>
                    </a:p>
                  </a:txBody>
                  <a:tcPr marL="91442" marR="91442" marT="45714" marB="45714"/>
                </a:tc>
                <a:tc>
                  <a:txBody>
                    <a:bodyPr/>
                    <a:lstStyle/>
                    <a:p>
                      <a:endParaRPr lang="en-US" sz="1800">
                        <a:solidFill>
                          <a:schemeClr val="bg2">
                            <a:lumMod val="10000"/>
                          </a:schemeClr>
                        </a:solidFill>
                      </a:endParaRPr>
                    </a:p>
                  </a:txBody>
                  <a:tcPr marL="91442" marR="91442" marT="45714" marB="45714"/>
                </a:tc>
                <a:extLst>
                  <a:ext uri="{0D108BD9-81ED-4DB2-BD59-A6C34878D82A}"/>
                </a:extLst>
              </a:tr>
              <a:tr h="389937">
                <a:tc>
                  <a:txBody>
                    <a:bodyPr/>
                    <a:lstStyle/>
                    <a:p>
                      <a:r>
                        <a:rPr lang="en-US" sz="1800" dirty="0">
                          <a:solidFill>
                            <a:schemeClr val="bg2">
                              <a:lumMod val="10000"/>
                            </a:schemeClr>
                          </a:solidFill>
                        </a:rPr>
                        <a:t>Gases</a:t>
                      </a:r>
                    </a:p>
                  </a:txBody>
                  <a:tcPr marL="91442" marR="91442" marT="45714" marB="45714"/>
                </a:tc>
                <a:tc>
                  <a:txBody>
                    <a:bodyPr/>
                    <a:lstStyle/>
                    <a:p>
                      <a:r>
                        <a:rPr lang="en-US" sz="1800" dirty="0">
                          <a:solidFill>
                            <a:schemeClr val="bg2">
                              <a:lumMod val="10000"/>
                            </a:schemeClr>
                          </a:solidFill>
                        </a:rPr>
                        <a:t>CO2, CO, HCN, N2,NH3,HCL</a:t>
                      </a:r>
                    </a:p>
                  </a:txBody>
                  <a:tcPr marL="91442" marR="91442" marT="45714" marB="45714"/>
                </a:tc>
                <a:extLst>
                  <a:ext uri="{0D108BD9-81ED-4DB2-BD59-A6C34878D82A}"/>
                </a:extLst>
              </a:tr>
              <a:tr h="1559749">
                <a:tc>
                  <a:txBody>
                    <a:bodyPr/>
                    <a:lstStyle/>
                    <a:p>
                      <a:r>
                        <a:rPr lang="en-US" sz="1800" dirty="0">
                          <a:solidFill>
                            <a:schemeClr val="bg2">
                              <a:lumMod val="10000"/>
                            </a:schemeClr>
                          </a:solidFill>
                        </a:rPr>
                        <a:t>Dusts (pneumoconiosis) </a:t>
                      </a:r>
                    </a:p>
                  </a:txBody>
                  <a:tcPr marL="91442" marR="91442" marT="45714" marB="45714"/>
                </a:tc>
                <a:tc>
                  <a:txBody>
                    <a:bodyPr/>
                    <a:lstStyle/>
                    <a:p>
                      <a:r>
                        <a:rPr lang="en-US" sz="1800" dirty="0">
                          <a:solidFill>
                            <a:schemeClr val="bg2">
                              <a:lumMod val="10000"/>
                            </a:schemeClr>
                          </a:solidFill>
                        </a:rPr>
                        <a:t>Coal dust (</a:t>
                      </a:r>
                      <a:r>
                        <a:rPr lang="en-US" sz="1800" dirty="0" err="1">
                          <a:solidFill>
                            <a:schemeClr val="bg2">
                              <a:lumMod val="10000"/>
                            </a:schemeClr>
                          </a:solidFill>
                        </a:rPr>
                        <a:t>anthracosis</a:t>
                      </a:r>
                      <a:r>
                        <a:rPr lang="en-US" sz="1800" dirty="0">
                          <a:solidFill>
                            <a:schemeClr val="bg2">
                              <a:lumMod val="10000"/>
                            </a:schemeClr>
                          </a:solidFill>
                        </a:rPr>
                        <a:t>), silica (silicosis), asbestos (asbestosis, Ca lung), iron (</a:t>
                      </a:r>
                      <a:r>
                        <a:rPr lang="en-US" sz="1800" dirty="0" err="1">
                          <a:solidFill>
                            <a:schemeClr val="bg2">
                              <a:lumMod val="10000"/>
                            </a:schemeClr>
                          </a:solidFill>
                        </a:rPr>
                        <a:t>siderosis</a:t>
                      </a:r>
                      <a:r>
                        <a:rPr lang="en-US" sz="1800" dirty="0">
                          <a:solidFill>
                            <a:schemeClr val="bg2">
                              <a:lumMod val="10000"/>
                            </a:schemeClr>
                          </a:solidFill>
                        </a:rPr>
                        <a:t>)</a:t>
                      </a:r>
                    </a:p>
                    <a:p>
                      <a:r>
                        <a:rPr lang="en-US" sz="1800" dirty="0">
                          <a:solidFill>
                            <a:schemeClr val="bg2">
                              <a:lumMod val="10000"/>
                            </a:schemeClr>
                          </a:solidFill>
                        </a:rPr>
                        <a:t>Cane fiber (</a:t>
                      </a:r>
                      <a:r>
                        <a:rPr lang="en-US" sz="1800" dirty="0" err="1">
                          <a:solidFill>
                            <a:schemeClr val="bg2">
                              <a:lumMod val="10000"/>
                            </a:schemeClr>
                          </a:solidFill>
                        </a:rPr>
                        <a:t>bagassosis</a:t>
                      </a:r>
                      <a:r>
                        <a:rPr lang="en-US" sz="1800" dirty="0">
                          <a:solidFill>
                            <a:schemeClr val="bg2">
                              <a:lumMod val="10000"/>
                            </a:schemeClr>
                          </a:solidFill>
                        </a:rPr>
                        <a:t>), cotton dust (byssinosis), tobacco (</a:t>
                      </a:r>
                      <a:r>
                        <a:rPr lang="en-US" sz="1800" dirty="0" err="1">
                          <a:solidFill>
                            <a:schemeClr val="bg2">
                              <a:lumMod val="10000"/>
                            </a:schemeClr>
                          </a:solidFill>
                        </a:rPr>
                        <a:t>tobacossosis</a:t>
                      </a:r>
                      <a:r>
                        <a:rPr lang="en-US" sz="1800" dirty="0">
                          <a:solidFill>
                            <a:schemeClr val="bg2">
                              <a:lumMod val="10000"/>
                            </a:schemeClr>
                          </a:solidFill>
                        </a:rPr>
                        <a:t>), hay or grain dust (farmers lung)</a:t>
                      </a:r>
                    </a:p>
                  </a:txBody>
                  <a:tcPr marL="91442" marR="91442" marT="45714" marB="45714"/>
                </a:tc>
                <a:extLst>
                  <a:ext uri="{0D108BD9-81ED-4DB2-BD59-A6C34878D82A}"/>
                </a:extLst>
              </a:tr>
              <a:tr h="682390">
                <a:tc>
                  <a:txBody>
                    <a:bodyPr/>
                    <a:lstStyle/>
                    <a:p>
                      <a:r>
                        <a:rPr lang="en-US" sz="1800" dirty="0">
                          <a:solidFill>
                            <a:schemeClr val="bg2">
                              <a:lumMod val="10000"/>
                            </a:schemeClr>
                          </a:solidFill>
                        </a:rPr>
                        <a:t>Metals and their compounds</a:t>
                      </a:r>
                    </a:p>
                  </a:txBody>
                  <a:tcPr marL="91442" marR="91442" marT="45714" marB="45714"/>
                </a:tc>
                <a:tc>
                  <a:txBody>
                    <a:bodyPr/>
                    <a:lstStyle/>
                    <a:p>
                      <a:r>
                        <a:rPr lang="en-US" sz="1800" dirty="0">
                          <a:solidFill>
                            <a:schemeClr val="bg2">
                              <a:lumMod val="10000"/>
                            </a:schemeClr>
                          </a:solidFill>
                        </a:rPr>
                        <a:t>Toxicity from Lead, mercury, cadmium, mercury, arsenic</a:t>
                      </a:r>
                    </a:p>
                  </a:txBody>
                  <a:tcPr marL="91442" marR="91442" marT="45714" marB="45714"/>
                </a:tc>
                <a:extLst>
                  <a:ext uri="{0D108BD9-81ED-4DB2-BD59-A6C34878D82A}"/>
                </a:extLst>
              </a:tr>
              <a:tr h="389937">
                <a:tc>
                  <a:txBody>
                    <a:bodyPr/>
                    <a:lstStyle/>
                    <a:p>
                      <a:r>
                        <a:rPr lang="en-US" sz="1800" dirty="0">
                          <a:solidFill>
                            <a:schemeClr val="bg2">
                              <a:lumMod val="10000"/>
                            </a:schemeClr>
                          </a:solidFill>
                        </a:rPr>
                        <a:t>Chemicals </a:t>
                      </a:r>
                    </a:p>
                  </a:txBody>
                  <a:tcPr marL="91442" marR="91442" marT="45714" marB="45714"/>
                </a:tc>
                <a:tc>
                  <a:txBody>
                    <a:bodyPr/>
                    <a:lstStyle/>
                    <a:p>
                      <a:r>
                        <a:rPr lang="en-US" sz="1800" dirty="0">
                          <a:solidFill>
                            <a:schemeClr val="bg2">
                              <a:lumMod val="10000"/>
                            </a:schemeClr>
                          </a:solidFill>
                        </a:rPr>
                        <a:t>Acids, alkalis, pesticides </a:t>
                      </a:r>
                    </a:p>
                  </a:txBody>
                  <a:tcPr marL="91442" marR="91442" marT="45714" marB="45714"/>
                </a:tc>
                <a:extLst>
                  <a:ext uri="{0D108BD9-81ED-4DB2-BD59-A6C34878D82A}"/>
                </a:extLst>
              </a:tr>
              <a:tr h="682390">
                <a:tc>
                  <a:txBody>
                    <a:bodyPr/>
                    <a:lstStyle/>
                    <a:p>
                      <a:r>
                        <a:rPr lang="en-US" sz="1800" dirty="0">
                          <a:solidFill>
                            <a:schemeClr val="bg2">
                              <a:lumMod val="10000"/>
                            </a:schemeClr>
                          </a:solidFill>
                        </a:rPr>
                        <a:t>Biological agents </a:t>
                      </a:r>
                    </a:p>
                  </a:txBody>
                  <a:tcPr marL="91442" marR="91442" marT="45714" marB="45714"/>
                </a:tc>
                <a:tc>
                  <a:txBody>
                    <a:bodyPr/>
                    <a:lstStyle/>
                    <a:p>
                      <a:r>
                        <a:rPr lang="en-US" sz="1800" dirty="0">
                          <a:solidFill>
                            <a:schemeClr val="bg2">
                              <a:lumMod val="10000"/>
                            </a:schemeClr>
                          </a:solidFill>
                        </a:rPr>
                        <a:t>Brucellosis, leptospirosis, anthrax, tetanus, encephalitis, fungal infections </a:t>
                      </a:r>
                    </a:p>
                  </a:txBody>
                  <a:tcPr marL="91442" marR="91442" marT="45714" marB="45714"/>
                </a:tc>
                <a:extLst>
                  <a:ext uri="{0D108BD9-81ED-4DB2-BD59-A6C34878D82A}"/>
                </a:extLst>
              </a:tr>
              <a:tr h="389937">
                <a:tc>
                  <a:txBody>
                    <a:bodyPr/>
                    <a:lstStyle/>
                    <a:p>
                      <a:r>
                        <a:rPr lang="en-US" sz="1800" dirty="0">
                          <a:solidFill>
                            <a:schemeClr val="bg2">
                              <a:lumMod val="10000"/>
                            </a:schemeClr>
                          </a:solidFill>
                        </a:rPr>
                        <a:t>Occupational cancers </a:t>
                      </a:r>
                    </a:p>
                  </a:txBody>
                  <a:tcPr marL="91442" marR="91442" marT="45714" marB="45714"/>
                </a:tc>
                <a:tc>
                  <a:txBody>
                    <a:bodyPr/>
                    <a:lstStyle/>
                    <a:p>
                      <a:r>
                        <a:rPr lang="en-US" sz="1800" dirty="0">
                          <a:solidFill>
                            <a:schemeClr val="bg2">
                              <a:lumMod val="10000"/>
                            </a:schemeClr>
                          </a:solidFill>
                        </a:rPr>
                        <a:t>Skin, lung, bladder</a:t>
                      </a:r>
                    </a:p>
                  </a:txBody>
                  <a:tcPr marL="91442" marR="91442" marT="45714" marB="45714"/>
                </a:tc>
                <a:extLst>
                  <a:ext uri="{0D108BD9-81ED-4DB2-BD59-A6C34878D82A}"/>
                </a:extLst>
              </a:tr>
              <a:tr h="389937">
                <a:tc>
                  <a:txBody>
                    <a:bodyPr/>
                    <a:lstStyle/>
                    <a:p>
                      <a:r>
                        <a:rPr lang="en-US" sz="1800" dirty="0">
                          <a:solidFill>
                            <a:schemeClr val="bg2">
                              <a:lumMod val="10000"/>
                            </a:schemeClr>
                          </a:solidFill>
                        </a:rPr>
                        <a:t>Occupational dermatosis</a:t>
                      </a:r>
                    </a:p>
                  </a:txBody>
                  <a:tcPr marL="91442" marR="91442" marT="45714" marB="45714"/>
                </a:tc>
                <a:tc>
                  <a:txBody>
                    <a:bodyPr/>
                    <a:lstStyle/>
                    <a:p>
                      <a:r>
                        <a:rPr lang="en-US" sz="1800" dirty="0">
                          <a:solidFill>
                            <a:schemeClr val="bg2">
                              <a:lumMod val="10000"/>
                            </a:schemeClr>
                          </a:solidFill>
                        </a:rPr>
                        <a:t>Dermatitis and eczema</a:t>
                      </a:r>
                    </a:p>
                  </a:txBody>
                  <a:tcPr marL="91442" marR="91442" marT="45714" marB="45714"/>
                </a:tc>
                <a:extLst>
                  <a:ext uri="{0D108BD9-81ED-4DB2-BD59-A6C34878D82A}"/>
                </a:extLst>
              </a:tr>
              <a:tr h="389937">
                <a:tc>
                  <a:txBody>
                    <a:bodyPr/>
                    <a:lstStyle/>
                    <a:p>
                      <a:r>
                        <a:rPr lang="en-US" sz="1800" dirty="0">
                          <a:solidFill>
                            <a:schemeClr val="bg2">
                              <a:lumMod val="10000"/>
                            </a:schemeClr>
                          </a:solidFill>
                        </a:rPr>
                        <a:t>Psychological origin </a:t>
                      </a:r>
                    </a:p>
                  </a:txBody>
                  <a:tcPr marL="91442" marR="91442" marT="45714" marB="45714"/>
                </a:tc>
                <a:tc>
                  <a:txBody>
                    <a:bodyPr/>
                    <a:lstStyle/>
                    <a:p>
                      <a:r>
                        <a:rPr lang="en-US" sz="1800" dirty="0">
                          <a:solidFill>
                            <a:schemeClr val="bg2">
                              <a:lumMod val="10000"/>
                            </a:schemeClr>
                          </a:solidFill>
                        </a:rPr>
                        <a:t>Industrial neurosis, hypertension, peptic ulcer </a:t>
                      </a:r>
                    </a:p>
                  </a:txBody>
                  <a:tcPr marL="91442" marR="91442" marT="45714" marB="45714"/>
                </a:tc>
                <a:extLst>
                  <a:ext uri="{0D108BD9-81ED-4DB2-BD59-A6C34878D82A}"/>
                </a:extLst>
              </a:tr>
            </a:tbl>
          </a:graphicData>
        </a:graphic>
      </p:graphicFrame>
      <p:sp>
        <p:nvSpPr>
          <p:cNvPr id="11266" name="Title 1"/>
          <p:cNvSpPr>
            <a:spLocks noGrp="1" noChangeArrowheads="1"/>
          </p:cNvSpPr>
          <p:nvPr>
            <p:ph type="title"/>
          </p:nvPr>
        </p:nvSpPr>
        <p:spPr/>
        <p:txBody>
          <a:bodyPr>
            <a:normAutofit/>
          </a:bodyPr>
          <a:lstStyle/>
          <a:p>
            <a:r>
              <a:rPr lang="en-US" dirty="0" smtClean="0"/>
              <a:t>Diseases Caused by </a:t>
            </a:r>
            <a:r>
              <a:rPr lang="en-HK" dirty="0" smtClean="0"/>
              <a:t>Occupational Hazards</a:t>
            </a: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noChangeArrowheads="1"/>
          </p:cNvSpPr>
          <p:nvPr>
            <p:ph idx="1"/>
          </p:nvPr>
        </p:nvSpPr>
        <p:spPr>
          <a:xfrm>
            <a:off x="838200" y="1825625"/>
            <a:ext cx="8978900" cy="4351338"/>
          </a:xfrm>
        </p:spPr>
        <p:txBody>
          <a:bodyPr/>
          <a:lstStyle/>
          <a:p>
            <a:pPr eaLnBrk="1" hangingPunct="1"/>
            <a:r>
              <a:rPr lang="en-HK" dirty="0" smtClean="0">
                <a:solidFill>
                  <a:srgbClr val="FF0000"/>
                </a:solidFill>
              </a:rPr>
              <a:t>Pneumoconiosis</a:t>
            </a:r>
            <a:r>
              <a:rPr lang="en-HK" dirty="0" smtClean="0"/>
              <a:t> is disabling pulmonary fibrosis that results from the inhalation of various types of inorganic dust, such as silica, asbestos, coal, talc and china clay. </a:t>
            </a:r>
          </a:p>
          <a:p>
            <a:pPr lvl="1" eaLnBrk="1" hangingPunct="1"/>
            <a:endParaRPr lang="en-HK" dirty="0" smtClean="0"/>
          </a:p>
          <a:p>
            <a:pPr lvl="1" eaLnBrk="1" hangingPunct="1"/>
            <a:r>
              <a:rPr lang="en-HK" dirty="0" smtClean="0"/>
              <a:t>e.g. silicosis and asbestosis</a:t>
            </a:r>
          </a:p>
          <a:p>
            <a:pPr lvl="1" eaLnBrk="1" hangingPunct="1"/>
            <a:endParaRPr lang="en-HK" dirty="0" smtClean="0"/>
          </a:p>
          <a:p>
            <a:pPr lvl="1" eaLnBrk="1" hangingPunct="1"/>
            <a:endParaRPr lang="en-HK" dirty="0" smtClean="0"/>
          </a:p>
          <a:p>
            <a:pPr lvl="1" eaLnBrk="1" hangingPunct="1"/>
            <a:endParaRPr lang="en-HK" dirty="0" smtClean="0"/>
          </a:p>
          <a:p>
            <a:pPr lvl="1" algn="r">
              <a:buNone/>
            </a:pPr>
            <a:r>
              <a:rPr lang="en-HK" dirty="0" smtClean="0">
                <a:solidFill>
                  <a:schemeClr val="tx1">
                    <a:lumMod val="75000"/>
                    <a:lumOff val="25000"/>
                  </a:schemeClr>
                </a:solidFill>
                <a:latin typeface="Times New Roman"/>
                <a:cs typeface="Times New Roman"/>
              </a:rPr>
              <a:t>●●●</a:t>
            </a:r>
            <a:endParaRPr lang="en-HK" dirty="0" smtClean="0"/>
          </a:p>
          <a:p>
            <a:pPr eaLnBrk="1" hangingPunct="1"/>
            <a:endParaRPr lang="en-US" dirty="0" smtClean="0"/>
          </a:p>
        </p:txBody>
      </p:sp>
      <p:sp>
        <p:nvSpPr>
          <p:cNvPr id="12290" name="Title 1"/>
          <p:cNvSpPr>
            <a:spLocks noGrp="1" noChangeArrowheads="1"/>
          </p:cNvSpPr>
          <p:nvPr>
            <p:ph type="title"/>
          </p:nvPr>
        </p:nvSpPr>
        <p:spPr>
          <a:xfrm>
            <a:off x="838200" y="682625"/>
            <a:ext cx="10972800" cy="1143000"/>
          </a:xfrm>
        </p:spPr>
        <p:txBody>
          <a:bodyPr>
            <a:normAutofit fontScale="90000"/>
          </a:bodyPr>
          <a:lstStyle/>
          <a:p>
            <a:r>
              <a:rPr lang="en-US" dirty="0" smtClean="0"/>
              <a:t>Diseases Caused by </a:t>
            </a:r>
            <a:r>
              <a:rPr lang="en-HK" dirty="0" smtClean="0"/>
              <a:t>Occupational Hazards</a:t>
            </a:r>
            <a:br>
              <a:rPr lang="en-HK" dirty="0" smtClean="0"/>
            </a:br>
            <a:r>
              <a:rPr lang="en-HK" dirty="0" smtClean="0"/>
              <a:t>-Pulmonary dust diseases</a:t>
            </a:r>
            <a:br>
              <a:rPr lang="en-HK" dirty="0" smtClean="0"/>
            </a:br>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rgbClr val="FFFFFF"/>
      </a:dk1>
      <a:lt1>
        <a:srgbClr val="FFFFFF"/>
      </a:lt1>
      <a:dk2>
        <a:srgbClr val="D2533C"/>
      </a:dk2>
      <a:lt2>
        <a:srgbClr val="F3F2DC"/>
      </a:lt2>
      <a:accent1>
        <a:srgbClr val="93A299"/>
      </a:accent1>
      <a:accent2>
        <a:srgbClr val="AD8F67"/>
      </a:accent2>
      <a:accent3>
        <a:srgbClr val="726056"/>
      </a:accent3>
      <a:accent4>
        <a:srgbClr val="F2F2F2"/>
      </a:accent4>
      <a:accent5>
        <a:srgbClr val="808DA0"/>
      </a:accent5>
      <a:accent6>
        <a:srgbClr val="79463D"/>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1069</TotalTime>
  <Words>959</Words>
  <Application>Microsoft Office PowerPoint</Application>
  <PresentationFormat>Custom</PresentationFormat>
  <Paragraphs>197</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PowerPoint Presentation</vt:lpstr>
      <vt:lpstr>Occupational Hazards</vt:lpstr>
      <vt:lpstr>Definition </vt:lpstr>
      <vt:lpstr>Factors causing Occupational Hazards</vt:lpstr>
      <vt:lpstr>Characteristics of occupational diseases </vt:lpstr>
      <vt:lpstr>Characteristics of Occupational Hazards</vt:lpstr>
      <vt:lpstr>Diseases Caused by Occupational Hazards</vt:lpstr>
      <vt:lpstr>Diseases Caused by Occupational Hazards</vt:lpstr>
      <vt:lpstr>Diseases Caused by Occupational Hazards -Pulmonary dust diseases </vt:lpstr>
      <vt:lpstr>Diseases Caused by Occupational Hazards -Silicosis</vt:lpstr>
      <vt:lpstr>Diseases Caused by Occupational Hazards- Asbestosis</vt:lpstr>
      <vt:lpstr>Diseases Caused by Occupational Hazards -Lead poisoning</vt:lpstr>
      <vt:lpstr>Diseases Caused by Occupational Hazards -Occupational cancers </vt:lpstr>
      <vt:lpstr>Diseases Caused by Occupational Hazards -Occupational dermatitis </vt:lpstr>
      <vt:lpstr>Diseases Caused by Occupational Hazards -Radiation hazards</vt:lpstr>
      <vt:lpstr>    Prevention of occupational disease  -Medical measures </vt:lpstr>
      <vt:lpstr>    Prevention of occupational disease  -Engineering measures </vt:lpstr>
      <vt:lpstr>Conclusion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42</cp:revision>
  <dcterms:created xsi:type="dcterms:W3CDTF">2019-03-04T13:51:26Z</dcterms:created>
  <dcterms:modified xsi:type="dcterms:W3CDTF">2022-10-14T11:44:34Z</dcterms:modified>
</cp:coreProperties>
</file>