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159" r:id="rId2"/>
  </p:sldMasterIdLst>
  <p:notesMasterIdLst>
    <p:notesMasterId r:id="rId30"/>
  </p:notesMasterIdLst>
  <p:handoutMasterIdLst>
    <p:handoutMasterId r:id="rId31"/>
  </p:handoutMasterIdLst>
  <p:sldIdLst>
    <p:sldId id="398" r:id="rId3"/>
    <p:sldId id="322" r:id="rId4"/>
    <p:sldId id="324" r:id="rId5"/>
    <p:sldId id="362" r:id="rId6"/>
    <p:sldId id="380" r:id="rId7"/>
    <p:sldId id="367" r:id="rId8"/>
    <p:sldId id="381" r:id="rId9"/>
    <p:sldId id="382" r:id="rId10"/>
    <p:sldId id="383" r:id="rId11"/>
    <p:sldId id="384" r:id="rId12"/>
    <p:sldId id="385" r:id="rId13"/>
    <p:sldId id="325" r:id="rId14"/>
    <p:sldId id="386" r:id="rId15"/>
    <p:sldId id="387" r:id="rId16"/>
    <p:sldId id="372" r:id="rId17"/>
    <p:sldId id="388" r:id="rId18"/>
    <p:sldId id="389" r:id="rId19"/>
    <p:sldId id="390" r:id="rId20"/>
    <p:sldId id="391" r:id="rId21"/>
    <p:sldId id="392" r:id="rId22"/>
    <p:sldId id="373" r:id="rId23"/>
    <p:sldId id="393" r:id="rId24"/>
    <p:sldId id="366" r:id="rId25"/>
    <p:sldId id="394" r:id="rId26"/>
    <p:sldId id="351" r:id="rId27"/>
    <p:sldId id="395" r:id="rId28"/>
    <p:sldId id="399"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6C6"/>
    <a:srgbClr val="000099"/>
    <a:srgbClr val="0039A6"/>
    <a:srgbClr val="006600"/>
    <a:srgbClr val="028432"/>
    <a:srgbClr val="E7E7D8"/>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62" d="100"/>
          <a:sy n="62" d="100"/>
        </p:scale>
        <p:origin x="-1332" y="-22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9.xml"/><Relationship Id="rId13" Type="http://schemas.openxmlformats.org/officeDocument/2006/relationships/slide" Target="slides/slide24.xml"/><Relationship Id="rId3" Type="http://schemas.openxmlformats.org/officeDocument/2006/relationships/slide" Target="slides/slide14.xml"/><Relationship Id="rId7" Type="http://schemas.openxmlformats.org/officeDocument/2006/relationships/slide" Target="slides/slide18.xml"/><Relationship Id="rId12" Type="http://schemas.openxmlformats.org/officeDocument/2006/relationships/slide" Target="slides/slide23.xml"/><Relationship Id="rId2" Type="http://schemas.openxmlformats.org/officeDocument/2006/relationships/slide" Target="slides/slide13.xml"/><Relationship Id="rId1" Type="http://schemas.openxmlformats.org/officeDocument/2006/relationships/slide" Target="slides/slide12.xml"/><Relationship Id="rId6" Type="http://schemas.openxmlformats.org/officeDocument/2006/relationships/slide" Target="slides/slide17.xml"/><Relationship Id="rId11" Type="http://schemas.openxmlformats.org/officeDocument/2006/relationships/slide" Target="slides/slide22.xml"/><Relationship Id="rId5" Type="http://schemas.openxmlformats.org/officeDocument/2006/relationships/slide" Target="slides/slide16.xml"/><Relationship Id="rId10" Type="http://schemas.openxmlformats.org/officeDocument/2006/relationships/slide" Target="slides/slide21.xml"/><Relationship Id="rId4" Type="http://schemas.openxmlformats.org/officeDocument/2006/relationships/slide" Target="slides/slide15.xml"/><Relationship Id="rId9" Type="http://schemas.openxmlformats.org/officeDocument/2006/relationships/slide" Target="slides/slide20.xml"/><Relationship Id="rId14"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10</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11</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0450" name="Group 2"/>
          <p:cNvGrpSpPr>
            <a:grpSpLocks/>
          </p:cNvGrpSpPr>
          <p:nvPr/>
        </p:nvGrpSpPr>
        <p:grpSpPr bwMode="auto">
          <a:xfrm>
            <a:off x="-3222625" y="304800"/>
            <a:ext cx="11909425" cy="4724400"/>
            <a:chOff x="-2030" y="192"/>
            <a:chExt cx="7502" cy="2976"/>
          </a:xfrm>
        </p:grpSpPr>
        <p:sp>
          <p:nvSpPr>
            <p:cNvPr id="360451"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52"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400">
                <a:latin typeface="Times New Roman" pitchFamily="18" charset="0"/>
              </a:endParaRPr>
            </a:p>
          </p:txBody>
        </p:sp>
        <p:sp>
          <p:nvSpPr>
            <p:cNvPr id="360453"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a:latin typeface="Arial" pitchFamily="34" charset="0"/>
              </a:endParaRPr>
            </a:p>
          </p:txBody>
        </p:sp>
      </p:grpSp>
      <p:sp>
        <p:nvSpPr>
          <p:cNvPr id="360454"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endParaRPr lang="en-US" noProof="0" smtClean="0"/>
          </a:p>
        </p:txBody>
      </p:sp>
      <p:sp>
        <p:nvSpPr>
          <p:cNvPr id="36045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endParaRPr lang="en-US" noProof="0" smtClean="0"/>
          </a:p>
        </p:txBody>
      </p:sp>
      <p:sp>
        <p:nvSpPr>
          <p:cNvPr id="360456" name="Rectangle 8"/>
          <p:cNvSpPr>
            <a:spLocks noGrp="1" noChangeArrowheads="1"/>
          </p:cNvSpPr>
          <p:nvPr>
            <p:ph type="dt" sz="half" idx="2"/>
          </p:nvPr>
        </p:nvSpPr>
        <p:spPr/>
        <p:txBody>
          <a:bodyPr/>
          <a:lstStyle>
            <a:lvl1pPr>
              <a:defRPr/>
            </a:lvl1pPr>
          </a:lstStyle>
          <a:p>
            <a:pPr>
              <a:defRPr/>
            </a:pPr>
            <a:endParaRPr lang="en-GB" altLang="sk-SK"/>
          </a:p>
        </p:txBody>
      </p:sp>
      <p:sp>
        <p:nvSpPr>
          <p:cNvPr id="360457" name="Rectangle 9"/>
          <p:cNvSpPr>
            <a:spLocks noGrp="1" noChangeArrowheads="1"/>
          </p:cNvSpPr>
          <p:nvPr>
            <p:ph type="ftr" sz="quarter" idx="3"/>
          </p:nvPr>
        </p:nvSpPr>
        <p:spPr/>
        <p:txBody>
          <a:bodyPr/>
          <a:lstStyle>
            <a:lvl1pPr>
              <a:defRPr/>
            </a:lvl1pPr>
          </a:lstStyle>
          <a:p>
            <a:pPr>
              <a:defRPr/>
            </a:pPr>
            <a:endParaRPr lang="en-GB" altLang="sk-SK"/>
          </a:p>
        </p:txBody>
      </p:sp>
      <p:sp>
        <p:nvSpPr>
          <p:cNvPr id="360458" name="Rectangle 10"/>
          <p:cNvSpPr>
            <a:spLocks noGrp="1" noChangeArrowheads="1"/>
          </p:cNvSpPr>
          <p:nvPr>
            <p:ph type="sldNum" sz="quarter" idx="4"/>
          </p:nvPr>
        </p:nvSpPr>
        <p:spPr/>
        <p:txBody>
          <a:bodyPr/>
          <a:lstStyle>
            <a:lvl1pPr>
              <a:defRPr/>
            </a:lvl1pPr>
          </a:lstStyle>
          <a:p>
            <a:fld id="{93490BD6-1263-4466-B3E5-E524EDED6453}" type="slidenum">
              <a:rPr lang="en-GB" altLang="sk-SK" smtClean="0"/>
              <a:pPr/>
              <a:t>‹#›</a:t>
            </a:fld>
            <a:endParaRPr lang="en-GB" altLang="sk-SK"/>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ltLang="sk-SK"/>
          </a:p>
        </p:txBody>
      </p:sp>
      <p:sp>
        <p:nvSpPr>
          <p:cNvPr id="5" name="Footer Placeholder 4"/>
          <p:cNvSpPr>
            <a:spLocks noGrp="1"/>
          </p:cNvSpPr>
          <p:nvPr>
            <p:ph type="ftr" sz="quarter" idx="11"/>
          </p:nvPr>
        </p:nvSpPr>
        <p:spPr/>
        <p:txBody>
          <a:bodyPr/>
          <a:lstStyle>
            <a:lvl1pPr>
              <a:defRPr/>
            </a:lvl1pPr>
          </a:lstStyle>
          <a:p>
            <a:pPr>
              <a:defRPr/>
            </a:pPr>
            <a:endParaRPr lang="en-GB" altLang="sk-SK"/>
          </a:p>
        </p:txBody>
      </p:sp>
      <p:sp>
        <p:nvSpPr>
          <p:cNvPr id="6" name="Slide Number Placeholder 5"/>
          <p:cNvSpPr>
            <a:spLocks noGrp="1"/>
          </p:cNvSpPr>
          <p:nvPr>
            <p:ph type="sldNum" sz="quarter" idx="12"/>
          </p:nvPr>
        </p:nvSpPr>
        <p:spPr/>
        <p:txBody>
          <a:bodyPr/>
          <a:lstStyle>
            <a:lvl1pPr>
              <a:defRPr/>
            </a:lvl1pPr>
          </a:lstStyle>
          <a:p>
            <a:fld id="{93490BD6-1263-4466-B3E5-E524EDED6453}" type="slidenum">
              <a:rPr lang="en-GB" altLang="sk-SK" smtClean="0"/>
              <a:pPr/>
              <a:t>‹#›</a:t>
            </a:fld>
            <a:endParaRPr lang="en-GB" altLang="sk-SK"/>
          </a:p>
        </p:txBody>
      </p:sp>
    </p:spTree>
    <p:extLst>
      <p:ext uri="{BB962C8B-B14F-4D97-AF65-F5344CB8AC3E}">
        <p14:creationId xmlns:p14="http://schemas.microsoft.com/office/powerpoint/2010/main" val="2469947033"/>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11397">
              <a:spcBef>
                <a:spcPts val="94"/>
              </a:spcBef>
            </a:pPr>
            <a:r>
              <a:rPr lang="en-US" smtClean="0"/>
              <a:t>Biology: </a:t>
            </a:r>
            <a:r>
              <a:rPr lang="en-US" spc="-4" smtClean="0"/>
              <a:t>Cell Structure &amp;</a:t>
            </a:r>
            <a:r>
              <a:rPr lang="en-US" spc="-27" smtClean="0"/>
              <a:t> </a:t>
            </a:r>
            <a:r>
              <a:rPr lang="en-US" spc="-4" smtClean="0"/>
              <a:t>Function</a:t>
            </a:r>
            <a:endParaRPr lang="en-US" spc="-4" dirty="0"/>
          </a:p>
        </p:txBody>
      </p:sp>
      <p:sp>
        <p:nvSpPr>
          <p:cNvPr id="5" name="Footer Placeholder 4"/>
          <p:cNvSpPr>
            <a:spLocks noGrp="1"/>
          </p:cNvSpPr>
          <p:nvPr>
            <p:ph type="ftr" sz="quarter" idx="11"/>
          </p:nvPr>
        </p:nvSpPr>
        <p:spPr/>
        <p:txBody>
          <a:bodyPr/>
          <a:lstStyle>
            <a:lvl1pPr>
              <a:defRPr/>
            </a:lvl1pPr>
          </a:lstStyle>
          <a:p>
            <a:pPr marL="11397">
              <a:spcBef>
                <a:spcPts val="94"/>
              </a:spcBef>
            </a:pPr>
            <a:r>
              <a:rPr lang="en-US" smtClean="0"/>
              <a:t>1/26/17</a:t>
            </a:r>
            <a:endParaRPr lang="en-US" dirty="0"/>
          </a:p>
        </p:txBody>
      </p:sp>
      <p:sp>
        <p:nvSpPr>
          <p:cNvPr id="6" name="Slide Number Placeholder 5"/>
          <p:cNvSpPr>
            <a:spLocks noGrp="1"/>
          </p:cNvSpPr>
          <p:nvPr>
            <p:ph type="sldNum" sz="quarter" idx="12"/>
          </p:nvPr>
        </p:nvSpPr>
        <p:spPr/>
        <p:txBody>
          <a:bodyPr/>
          <a:lstStyle>
            <a:lvl1pPr>
              <a:defRPr/>
            </a:lvl1pPr>
          </a:lstStyle>
          <a:p>
            <a:pPr marL="34191">
              <a:spcBef>
                <a:spcPts val="94"/>
              </a:spcBef>
            </a:pPr>
            <a:fld id="{81D60167-4931-47E6-BA6A-407CBD079E47}" type="slidenum">
              <a:rPr lang="en-US" smtClean="0"/>
              <a:pPr marL="34191">
                <a:spcBef>
                  <a:spcPts val="94"/>
                </a:spcBef>
              </a:pPr>
              <a:t>‹#›</a:t>
            </a:fld>
            <a:endParaRPr lang="en-US" dirty="0"/>
          </a:p>
        </p:txBody>
      </p:sp>
    </p:spTree>
    <p:extLst>
      <p:ext uri="{BB962C8B-B14F-4D97-AF65-F5344CB8AC3E}">
        <p14:creationId xmlns:p14="http://schemas.microsoft.com/office/powerpoint/2010/main" val="2965966331"/>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ltLang="sk-SK"/>
          </a:p>
        </p:txBody>
      </p:sp>
      <p:sp>
        <p:nvSpPr>
          <p:cNvPr id="6" name="Footer Placeholder 5"/>
          <p:cNvSpPr>
            <a:spLocks noGrp="1"/>
          </p:cNvSpPr>
          <p:nvPr>
            <p:ph type="ftr" sz="quarter" idx="11"/>
          </p:nvPr>
        </p:nvSpPr>
        <p:spPr/>
        <p:txBody>
          <a:bodyPr/>
          <a:lstStyle>
            <a:lvl1pPr>
              <a:defRPr/>
            </a:lvl1pPr>
          </a:lstStyle>
          <a:p>
            <a:pPr>
              <a:defRPr/>
            </a:pPr>
            <a:endParaRPr lang="en-GB" altLang="sk-SK"/>
          </a:p>
        </p:txBody>
      </p:sp>
      <p:sp>
        <p:nvSpPr>
          <p:cNvPr id="7" name="Slide Number Placeholder 6"/>
          <p:cNvSpPr>
            <a:spLocks noGrp="1"/>
          </p:cNvSpPr>
          <p:nvPr>
            <p:ph type="sldNum" sz="quarter" idx="12"/>
          </p:nvPr>
        </p:nvSpPr>
        <p:spPr/>
        <p:txBody>
          <a:bodyPr/>
          <a:lstStyle>
            <a:lvl1pPr>
              <a:defRPr/>
            </a:lvl1pPr>
          </a:lstStyle>
          <a:p>
            <a:fld id="{93490BD6-1263-4466-B3E5-E524EDED6453}" type="slidenum">
              <a:rPr lang="en-GB" altLang="sk-SK" smtClean="0"/>
              <a:pPr/>
              <a:t>‹#›</a:t>
            </a:fld>
            <a:endParaRPr lang="en-GB" altLang="sk-SK"/>
          </a:p>
        </p:txBody>
      </p:sp>
    </p:spTree>
    <p:extLst>
      <p:ext uri="{BB962C8B-B14F-4D97-AF65-F5344CB8AC3E}">
        <p14:creationId xmlns:p14="http://schemas.microsoft.com/office/powerpoint/2010/main" val="447794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marL="11397">
              <a:spcBef>
                <a:spcPts val="94"/>
              </a:spcBef>
            </a:pPr>
            <a:r>
              <a:rPr lang="en-US" smtClean="0"/>
              <a:t>Biology: </a:t>
            </a:r>
            <a:r>
              <a:rPr lang="en-US" spc="-4" smtClean="0"/>
              <a:t>Cell Structure &amp;</a:t>
            </a:r>
            <a:r>
              <a:rPr lang="en-US" spc="-27" smtClean="0"/>
              <a:t> </a:t>
            </a:r>
            <a:r>
              <a:rPr lang="en-US" spc="-4" smtClean="0"/>
              <a:t>Function</a:t>
            </a:r>
            <a:endParaRPr lang="en-US" spc="-4" dirty="0"/>
          </a:p>
        </p:txBody>
      </p:sp>
      <p:sp>
        <p:nvSpPr>
          <p:cNvPr id="8" name="Footer Placeholder 7"/>
          <p:cNvSpPr>
            <a:spLocks noGrp="1"/>
          </p:cNvSpPr>
          <p:nvPr>
            <p:ph type="ftr" sz="quarter" idx="11"/>
          </p:nvPr>
        </p:nvSpPr>
        <p:spPr/>
        <p:txBody>
          <a:bodyPr/>
          <a:lstStyle>
            <a:lvl1pPr>
              <a:defRPr/>
            </a:lvl1pPr>
          </a:lstStyle>
          <a:p>
            <a:pPr marL="11397">
              <a:spcBef>
                <a:spcPts val="94"/>
              </a:spcBef>
            </a:pPr>
            <a:r>
              <a:rPr lang="en-US" smtClean="0"/>
              <a:t>1/26/17</a:t>
            </a:r>
            <a:endParaRPr lang="en-US" dirty="0"/>
          </a:p>
        </p:txBody>
      </p:sp>
      <p:sp>
        <p:nvSpPr>
          <p:cNvPr id="9" name="Slide Number Placeholder 8"/>
          <p:cNvSpPr>
            <a:spLocks noGrp="1"/>
          </p:cNvSpPr>
          <p:nvPr>
            <p:ph type="sldNum" sz="quarter" idx="12"/>
          </p:nvPr>
        </p:nvSpPr>
        <p:spPr/>
        <p:txBody>
          <a:bodyPr/>
          <a:lstStyle>
            <a:lvl1pPr>
              <a:defRPr/>
            </a:lvl1pPr>
          </a:lstStyle>
          <a:p>
            <a:pPr marL="34191">
              <a:spcBef>
                <a:spcPts val="94"/>
              </a:spcBef>
            </a:pPr>
            <a:fld id="{81D60167-4931-47E6-BA6A-407CBD079E47}" type="slidenum">
              <a:rPr lang="en-US" smtClean="0"/>
              <a:pPr marL="34191">
                <a:spcBef>
                  <a:spcPts val="94"/>
                </a:spcBef>
              </a:pPr>
              <a:t>‹#›</a:t>
            </a:fld>
            <a:endParaRPr lang="en-US" dirty="0"/>
          </a:p>
        </p:txBody>
      </p:sp>
    </p:spTree>
    <p:extLst>
      <p:ext uri="{BB962C8B-B14F-4D97-AF65-F5344CB8AC3E}">
        <p14:creationId xmlns:p14="http://schemas.microsoft.com/office/powerpoint/2010/main" val="3531043447"/>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GB" altLang="sk-SK"/>
          </a:p>
        </p:txBody>
      </p:sp>
      <p:sp>
        <p:nvSpPr>
          <p:cNvPr id="4" name="Footer Placeholder 3"/>
          <p:cNvSpPr>
            <a:spLocks noGrp="1"/>
          </p:cNvSpPr>
          <p:nvPr>
            <p:ph type="ftr" sz="quarter" idx="11"/>
          </p:nvPr>
        </p:nvSpPr>
        <p:spPr/>
        <p:txBody>
          <a:bodyPr/>
          <a:lstStyle>
            <a:lvl1pPr>
              <a:defRPr/>
            </a:lvl1pPr>
          </a:lstStyle>
          <a:p>
            <a:pPr>
              <a:defRPr/>
            </a:pPr>
            <a:endParaRPr lang="en-GB" altLang="sk-SK"/>
          </a:p>
        </p:txBody>
      </p:sp>
      <p:sp>
        <p:nvSpPr>
          <p:cNvPr id="5" name="Slide Number Placeholder 4"/>
          <p:cNvSpPr>
            <a:spLocks noGrp="1"/>
          </p:cNvSpPr>
          <p:nvPr>
            <p:ph type="sldNum" sz="quarter" idx="12"/>
          </p:nvPr>
        </p:nvSpPr>
        <p:spPr/>
        <p:txBody>
          <a:bodyPr/>
          <a:lstStyle>
            <a:lvl1pPr>
              <a:defRPr/>
            </a:lvl1pPr>
          </a:lstStyle>
          <a:p>
            <a:fld id="{93490BD6-1263-4466-B3E5-E524EDED6453}" type="slidenum">
              <a:rPr lang="en-GB" altLang="sk-SK" smtClean="0"/>
              <a:pPr/>
              <a:t>‹#›</a:t>
            </a:fld>
            <a:endParaRPr lang="en-GB" altLang="sk-SK"/>
          </a:p>
        </p:txBody>
      </p:sp>
    </p:spTree>
    <p:extLst>
      <p:ext uri="{BB962C8B-B14F-4D97-AF65-F5344CB8AC3E}">
        <p14:creationId xmlns:p14="http://schemas.microsoft.com/office/powerpoint/2010/main" val="2455595309"/>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ltLang="sk-SK"/>
          </a:p>
        </p:txBody>
      </p:sp>
      <p:sp>
        <p:nvSpPr>
          <p:cNvPr id="3" name="Footer Placeholder 2"/>
          <p:cNvSpPr>
            <a:spLocks noGrp="1"/>
          </p:cNvSpPr>
          <p:nvPr>
            <p:ph type="ftr" sz="quarter" idx="11"/>
          </p:nvPr>
        </p:nvSpPr>
        <p:spPr/>
        <p:txBody>
          <a:bodyPr/>
          <a:lstStyle>
            <a:lvl1pPr>
              <a:defRPr/>
            </a:lvl1pPr>
          </a:lstStyle>
          <a:p>
            <a:pPr>
              <a:defRPr/>
            </a:pPr>
            <a:endParaRPr lang="en-GB" altLang="sk-SK"/>
          </a:p>
        </p:txBody>
      </p:sp>
      <p:sp>
        <p:nvSpPr>
          <p:cNvPr id="4" name="Slide Number Placeholder 3"/>
          <p:cNvSpPr>
            <a:spLocks noGrp="1"/>
          </p:cNvSpPr>
          <p:nvPr>
            <p:ph type="sldNum" sz="quarter" idx="12"/>
          </p:nvPr>
        </p:nvSpPr>
        <p:spPr/>
        <p:txBody>
          <a:bodyPr/>
          <a:lstStyle>
            <a:lvl1pPr>
              <a:defRPr/>
            </a:lvl1pPr>
          </a:lstStyle>
          <a:p>
            <a:fld id="{93490BD6-1263-4466-B3E5-E524EDED6453}" type="slidenum">
              <a:rPr lang="en-GB" altLang="sk-SK" smtClean="0"/>
              <a:pPr/>
              <a:t>‹#›</a:t>
            </a:fld>
            <a:endParaRPr lang="en-GB" altLang="sk-SK"/>
          </a:p>
        </p:txBody>
      </p:sp>
    </p:spTree>
    <p:extLst>
      <p:ext uri="{BB962C8B-B14F-4D97-AF65-F5344CB8AC3E}">
        <p14:creationId xmlns:p14="http://schemas.microsoft.com/office/powerpoint/2010/main" val="2580040087"/>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marL="11397">
              <a:spcBef>
                <a:spcPts val="94"/>
              </a:spcBef>
            </a:pPr>
            <a:r>
              <a:rPr lang="en-US" smtClean="0"/>
              <a:t>Biology: </a:t>
            </a:r>
            <a:r>
              <a:rPr lang="en-US" spc="-4" smtClean="0"/>
              <a:t>Cell Structure &amp;</a:t>
            </a:r>
            <a:r>
              <a:rPr lang="en-US" spc="-27" smtClean="0"/>
              <a:t> </a:t>
            </a:r>
            <a:r>
              <a:rPr lang="en-US" spc="-4" smtClean="0"/>
              <a:t>Function</a:t>
            </a:r>
            <a:endParaRPr lang="en-US" spc="-4" dirty="0"/>
          </a:p>
        </p:txBody>
      </p:sp>
      <p:sp>
        <p:nvSpPr>
          <p:cNvPr id="6" name="Footer Placeholder 5"/>
          <p:cNvSpPr>
            <a:spLocks noGrp="1"/>
          </p:cNvSpPr>
          <p:nvPr>
            <p:ph type="ftr" sz="quarter" idx="11"/>
          </p:nvPr>
        </p:nvSpPr>
        <p:spPr/>
        <p:txBody>
          <a:bodyPr/>
          <a:lstStyle>
            <a:lvl1pPr>
              <a:defRPr/>
            </a:lvl1pPr>
          </a:lstStyle>
          <a:p>
            <a:pPr marL="11397">
              <a:spcBef>
                <a:spcPts val="94"/>
              </a:spcBef>
            </a:pPr>
            <a:r>
              <a:rPr lang="en-US" smtClean="0"/>
              <a:t>1/26/17</a:t>
            </a:r>
            <a:endParaRPr lang="en-US" dirty="0"/>
          </a:p>
        </p:txBody>
      </p:sp>
      <p:sp>
        <p:nvSpPr>
          <p:cNvPr id="7" name="Slide Number Placeholder 6"/>
          <p:cNvSpPr>
            <a:spLocks noGrp="1"/>
          </p:cNvSpPr>
          <p:nvPr>
            <p:ph type="sldNum" sz="quarter" idx="12"/>
          </p:nvPr>
        </p:nvSpPr>
        <p:spPr/>
        <p:txBody>
          <a:bodyPr/>
          <a:lstStyle>
            <a:lvl1pPr>
              <a:defRPr/>
            </a:lvl1pPr>
          </a:lstStyle>
          <a:p>
            <a:pPr marL="34191">
              <a:spcBef>
                <a:spcPts val="94"/>
              </a:spcBef>
            </a:pPr>
            <a:fld id="{81D60167-4931-47E6-BA6A-407CBD079E47}" type="slidenum">
              <a:rPr lang="en-US" smtClean="0"/>
              <a:pPr marL="34191">
                <a:spcBef>
                  <a:spcPts val="94"/>
                </a:spcBef>
              </a:pPr>
              <a:t>‹#›</a:t>
            </a:fld>
            <a:endParaRPr lang="en-US" dirty="0"/>
          </a:p>
        </p:txBody>
      </p:sp>
    </p:spTree>
    <p:extLst>
      <p:ext uri="{BB962C8B-B14F-4D97-AF65-F5344CB8AC3E}">
        <p14:creationId xmlns:p14="http://schemas.microsoft.com/office/powerpoint/2010/main" val="41263337"/>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marL="11397">
              <a:spcBef>
                <a:spcPts val="94"/>
              </a:spcBef>
            </a:pPr>
            <a:r>
              <a:rPr lang="en-US" smtClean="0"/>
              <a:t>Biology: </a:t>
            </a:r>
            <a:r>
              <a:rPr lang="en-US" spc="-4" smtClean="0"/>
              <a:t>Cell Structure &amp;</a:t>
            </a:r>
            <a:r>
              <a:rPr lang="en-US" spc="-27" smtClean="0"/>
              <a:t> </a:t>
            </a:r>
            <a:r>
              <a:rPr lang="en-US" spc="-4" smtClean="0"/>
              <a:t>Function</a:t>
            </a:r>
            <a:endParaRPr lang="en-US" spc="-4" dirty="0"/>
          </a:p>
        </p:txBody>
      </p:sp>
      <p:sp>
        <p:nvSpPr>
          <p:cNvPr id="6" name="Footer Placeholder 5"/>
          <p:cNvSpPr>
            <a:spLocks noGrp="1"/>
          </p:cNvSpPr>
          <p:nvPr>
            <p:ph type="ftr" sz="quarter" idx="11"/>
          </p:nvPr>
        </p:nvSpPr>
        <p:spPr/>
        <p:txBody>
          <a:bodyPr/>
          <a:lstStyle>
            <a:lvl1pPr>
              <a:defRPr/>
            </a:lvl1pPr>
          </a:lstStyle>
          <a:p>
            <a:pPr marL="11397">
              <a:spcBef>
                <a:spcPts val="94"/>
              </a:spcBef>
            </a:pPr>
            <a:r>
              <a:rPr lang="en-US" smtClean="0"/>
              <a:t>1/26/17</a:t>
            </a:r>
            <a:endParaRPr lang="en-US" dirty="0"/>
          </a:p>
        </p:txBody>
      </p:sp>
      <p:sp>
        <p:nvSpPr>
          <p:cNvPr id="7" name="Slide Number Placeholder 6"/>
          <p:cNvSpPr>
            <a:spLocks noGrp="1"/>
          </p:cNvSpPr>
          <p:nvPr>
            <p:ph type="sldNum" sz="quarter" idx="12"/>
          </p:nvPr>
        </p:nvSpPr>
        <p:spPr/>
        <p:txBody>
          <a:bodyPr/>
          <a:lstStyle>
            <a:lvl1pPr>
              <a:defRPr/>
            </a:lvl1pPr>
          </a:lstStyle>
          <a:p>
            <a:pPr marL="34191">
              <a:spcBef>
                <a:spcPts val="94"/>
              </a:spcBef>
            </a:pPr>
            <a:fld id="{81D60167-4931-47E6-BA6A-407CBD079E47}" type="slidenum">
              <a:rPr lang="en-US" smtClean="0"/>
              <a:pPr marL="34191">
                <a:spcBef>
                  <a:spcPts val="94"/>
                </a:spcBef>
              </a:pPr>
              <a:t>‹#›</a:t>
            </a:fld>
            <a:endParaRPr lang="en-US" dirty="0"/>
          </a:p>
        </p:txBody>
      </p:sp>
    </p:spTree>
    <p:extLst>
      <p:ext uri="{BB962C8B-B14F-4D97-AF65-F5344CB8AC3E}">
        <p14:creationId xmlns:p14="http://schemas.microsoft.com/office/powerpoint/2010/main" val="3223408081"/>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11397">
              <a:spcBef>
                <a:spcPts val="94"/>
              </a:spcBef>
            </a:pPr>
            <a:r>
              <a:rPr lang="en-US" smtClean="0"/>
              <a:t>Biology: </a:t>
            </a:r>
            <a:r>
              <a:rPr lang="en-US" spc="-4" smtClean="0"/>
              <a:t>Cell Structure &amp;</a:t>
            </a:r>
            <a:r>
              <a:rPr lang="en-US" spc="-27" smtClean="0"/>
              <a:t> </a:t>
            </a:r>
            <a:r>
              <a:rPr lang="en-US" spc="-4" smtClean="0"/>
              <a:t>Function</a:t>
            </a:r>
            <a:endParaRPr lang="en-US" spc="-4" dirty="0"/>
          </a:p>
        </p:txBody>
      </p:sp>
      <p:sp>
        <p:nvSpPr>
          <p:cNvPr id="5" name="Footer Placeholder 4"/>
          <p:cNvSpPr>
            <a:spLocks noGrp="1"/>
          </p:cNvSpPr>
          <p:nvPr>
            <p:ph type="ftr" sz="quarter" idx="11"/>
          </p:nvPr>
        </p:nvSpPr>
        <p:spPr/>
        <p:txBody>
          <a:bodyPr/>
          <a:lstStyle>
            <a:lvl1pPr>
              <a:defRPr/>
            </a:lvl1pPr>
          </a:lstStyle>
          <a:p>
            <a:pPr marL="11397">
              <a:spcBef>
                <a:spcPts val="94"/>
              </a:spcBef>
            </a:pPr>
            <a:r>
              <a:rPr lang="en-US" smtClean="0"/>
              <a:t>1/26/17</a:t>
            </a:r>
            <a:endParaRPr lang="en-US" dirty="0"/>
          </a:p>
        </p:txBody>
      </p:sp>
      <p:sp>
        <p:nvSpPr>
          <p:cNvPr id="6" name="Slide Number Placeholder 5"/>
          <p:cNvSpPr>
            <a:spLocks noGrp="1"/>
          </p:cNvSpPr>
          <p:nvPr>
            <p:ph type="sldNum" sz="quarter" idx="12"/>
          </p:nvPr>
        </p:nvSpPr>
        <p:spPr/>
        <p:txBody>
          <a:bodyPr/>
          <a:lstStyle>
            <a:lvl1pPr>
              <a:defRPr/>
            </a:lvl1pPr>
          </a:lstStyle>
          <a:p>
            <a:pPr marL="34191">
              <a:spcBef>
                <a:spcPts val="94"/>
              </a:spcBef>
            </a:pPr>
            <a:fld id="{81D60167-4931-47E6-BA6A-407CBD079E47}" type="slidenum">
              <a:rPr lang="en-US" smtClean="0"/>
              <a:pPr marL="34191">
                <a:spcBef>
                  <a:spcPts val="94"/>
                </a:spcBef>
              </a:pPr>
              <a:t>‹#›</a:t>
            </a:fld>
            <a:endParaRPr lang="en-US" dirty="0"/>
          </a:p>
        </p:txBody>
      </p:sp>
    </p:spTree>
    <p:extLst>
      <p:ext uri="{BB962C8B-B14F-4D97-AF65-F5344CB8AC3E}">
        <p14:creationId xmlns:p14="http://schemas.microsoft.com/office/powerpoint/2010/main" val="2606132960"/>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11397">
              <a:spcBef>
                <a:spcPts val="94"/>
              </a:spcBef>
            </a:pPr>
            <a:r>
              <a:rPr lang="en-US" smtClean="0"/>
              <a:t>Biology: </a:t>
            </a:r>
            <a:r>
              <a:rPr lang="en-US" spc="-4" smtClean="0"/>
              <a:t>Cell Structure &amp;</a:t>
            </a:r>
            <a:r>
              <a:rPr lang="en-US" spc="-27" smtClean="0"/>
              <a:t> </a:t>
            </a:r>
            <a:r>
              <a:rPr lang="en-US" spc="-4" smtClean="0"/>
              <a:t>Function</a:t>
            </a:r>
            <a:endParaRPr lang="en-US" spc="-4" dirty="0"/>
          </a:p>
        </p:txBody>
      </p:sp>
      <p:sp>
        <p:nvSpPr>
          <p:cNvPr id="5" name="Footer Placeholder 4"/>
          <p:cNvSpPr>
            <a:spLocks noGrp="1"/>
          </p:cNvSpPr>
          <p:nvPr>
            <p:ph type="ftr" sz="quarter" idx="11"/>
          </p:nvPr>
        </p:nvSpPr>
        <p:spPr/>
        <p:txBody>
          <a:bodyPr/>
          <a:lstStyle>
            <a:lvl1pPr>
              <a:defRPr/>
            </a:lvl1pPr>
          </a:lstStyle>
          <a:p>
            <a:pPr marL="11397">
              <a:spcBef>
                <a:spcPts val="94"/>
              </a:spcBef>
            </a:pPr>
            <a:r>
              <a:rPr lang="en-US" smtClean="0"/>
              <a:t>1/26/17</a:t>
            </a:r>
            <a:endParaRPr lang="en-US" dirty="0"/>
          </a:p>
        </p:txBody>
      </p:sp>
      <p:sp>
        <p:nvSpPr>
          <p:cNvPr id="6" name="Slide Number Placeholder 5"/>
          <p:cNvSpPr>
            <a:spLocks noGrp="1"/>
          </p:cNvSpPr>
          <p:nvPr>
            <p:ph type="sldNum" sz="quarter" idx="12"/>
          </p:nvPr>
        </p:nvSpPr>
        <p:spPr/>
        <p:txBody>
          <a:bodyPr/>
          <a:lstStyle>
            <a:lvl1pPr>
              <a:defRPr/>
            </a:lvl1pPr>
          </a:lstStyle>
          <a:p>
            <a:pPr marL="34191">
              <a:spcBef>
                <a:spcPts val="94"/>
              </a:spcBef>
            </a:pPr>
            <a:fld id="{81D60167-4931-47E6-BA6A-407CBD079E47}" type="slidenum">
              <a:rPr lang="en-US" smtClean="0"/>
              <a:pPr marL="34191">
                <a:spcBef>
                  <a:spcPts val="94"/>
                </a:spcBef>
              </a:pPr>
              <a:t>‹#›</a:t>
            </a:fld>
            <a:endParaRPr lang="en-US" dirty="0"/>
          </a:p>
        </p:txBody>
      </p:sp>
    </p:spTree>
    <p:extLst>
      <p:ext uri="{BB962C8B-B14F-4D97-AF65-F5344CB8AC3E}">
        <p14:creationId xmlns:p14="http://schemas.microsoft.com/office/powerpoint/2010/main" val="1854793707"/>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theme" Target="../theme/theme2.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59426" name="Group 2"/>
          <p:cNvGrpSpPr>
            <a:grpSpLocks/>
          </p:cNvGrpSpPr>
          <p:nvPr/>
        </p:nvGrpSpPr>
        <p:grpSpPr bwMode="auto">
          <a:xfrm>
            <a:off x="-3238500" y="0"/>
            <a:ext cx="11925300" cy="3810000"/>
            <a:chOff x="-2040" y="0"/>
            <a:chExt cx="7512" cy="2400"/>
          </a:xfrm>
        </p:grpSpPr>
        <p:sp>
          <p:nvSpPr>
            <p:cNvPr id="359427"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sz="2400">
                <a:latin typeface="Times New Roman" pitchFamily="18" charset="0"/>
              </a:endParaRPr>
            </a:p>
          </p:txBody>
        </p:sp>
        <p:sp>
          <p:nvSpPr>
            <p:cNvPr id="359428"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endParaRPr lang="en-US">
                <a:latin typeface="Arial" pitchFamily="34" charset="0"/>
              </a:endParaRPr>
            </a:p>
          </p:txBody>
        </p:sp>
        <p:sp>
          <p:nvSpPr>
            <p:cNvPr id="359429"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59430"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359431"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59432"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359433"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59434"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BA513C7-B2F4-4F1C-8EDE-D08B332E3BF6}"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6160" r:id="rId1"/>
    <p:sldLayoutId id="2147486161" r:id="rId2"/>
    <p:sldLayoutId id="2147486162" r:id="rId3"/>
    <p:sldLayoutId id="2147486163" r:id="rId4"/>
    <p:sldLayoutId id="2147486164" r:id="rId5"/>
    <p:sldLayoutId id="2147486165" r:id="rId6"/>
    <p:sldLayoutId id="2147486166" r:id="rId7"/>
    <p:sldLayoutId id="2147486167" r:id="rId8"/>
    <p:sldLayoutId id="2147486168" r:id="rId9"/>
    <p:sldLayoutId id="2147486169" r:id="rId10"/>
    <p:sldLayoutId id="2147486170" r:id="rId11"/>
    <p:sldLayoutId id="2147486171" r:id="rId12"/>
    <p:sldLayoutId id="2147486172" r:id="rId13"/>
    <p:sldLayoutId id="2147486173" r:id="rId14"/>
    <p:sldLayoutId id="2147486174" r:id="rId15"/>
    <p:sldLayoutId id="2147486175" r:id="rId16"/>
    <p:sldLayoutId id="2147486176" r:id="rId17"/>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itchFamily="34" charset="0"/>
        </a:defRPr>
      </a:lvl2pPr>
      <a:lvl3pPr algn="l" rtl="0" eaLnBrk="1" fontAlgn="base" hangingPunct="1">
        <a:spcBef>
          <a:spcPct val="0"/>
        </a:spcBef>
        <a:spcAft>
          <a:spcPct val="0"/>
        </a:spcAft>
        <a:defRPr sz="3600">
          <a:solidFill>
            <a:schemeClr val="tx2"/>
          </a:solidFill>
          <a:latin typeface="Arial" pitchFamily="34" charset="0"/>
        </a:defRPr>
      </a:lvl3pPr>
      <a:lvl4pPr algn="l" rtl="0" eaLnBrk="1" fontAlgn="base" hangingPunct="1">
        <a:spcBef>
          <a:spcPct val="0"/>
        </a:spcBef>
        <a:spcAft>
          <a:spcPct val="0"/>
        </a:spcAft>
        <a:defRPr sz="3600">
          <a:solidFill>
            <a:schemeClr val="tx2"/>
          </a:solidFill>
          <a:latin typeface="Arial" pitchFamily="34" charset="0"/>
        </a:defRPr>
      </a:lvl4pPr>
      <a:lvl5pPr algn="l" rtl="0" eaLnBrk="1" fontAlgn="base" hangingPunct="1">
        <a:spcBef>
          <a:spcPct val="0"/>
        </a:spcBef>
        <a:spcAft>
          <a:spcPct val="0"/>
        </a:spcAft>
        <a:defRPr sz="3600">
          <a:solidFill>
            <a:schemeClr val="tx2"/>
          </a:solidFill>
          <a:latin typeface="Arial" pitchFamily="34" charset="0"/>
        </a:defRPr>
      </a:lvl5pPr>
      <a:lvl6pPr marL="457200" algn="l" rtl="0" eaLnBrk="1" fontAlgn="base" hangingPunct="1">
        <a:spcBef>
          <a:spcPct val="0"/>
        </a:spcBef>
        <a:spcAft>
          <a:spcPct val="0"/>
        </a:spcAft>
        <a:defRPr sz="3600">
          <a:solidFill>
            <a:schemeClr val="tx2"/>
          </a:solidFill>
          <a:latin typeface="Arial" pitchFamily="34" charset="0"/>
        </a:defRPr>
      </a:lvl6pPr>
      <a:lvl7pPr marL="914400" algn="l" rtl="0" eaLnBrk="1" fontAlgn="base" hangingPunct="1">
        <a:spcBef>
          <a:spcPct val="0"/>
        </a:spcBef>
        <a:spcAft>
          <a:spcPct val="0"/>
        </a:spcAft>
        <a:defRPr sz="3600">
          <a:solidFill>
            <a:schemeClr val="tx2"/>
          </a:solidFill>
          <a:latin typeface="Arial" pitchFamily="34" charset="0"/>
        </a:defRPr>
      </a:lvl7pPr>
      <a:lvl8pPr marL="1371600" algn="l" rtl="0" eaLnBrk="1" fontAlgn="base" hangingPunct="1">
        <a:spcBef>
          <a:spcPct val="0"/>
        </a:spcBef>
        <a:spcAft>
          <a:spcPct val="0"/>
        </a:spcAft>
        <a:defRPr sz="3600">
          <a:solidFill>
            <a:schemeClr val="tx2"/>
          </a:solidFill>
          <a:latin typeface="Arial" pitchFamily="34" charset="0"/>
        </a:defRPr>
      </a:lvl8pPr>
      <a:lvl9pPr marL="1828800" algn="l" rtl="0" eaLnBrk="1" fontAlgn="base" hangingPunct="1">
        <a:spcBef>
          <a:spcPct val="0"/>
        </a:spcBef>
        <a:spcAft>
          <a:spcPct val="0"/>
        </a:spcAft>
        <a:defRPr sz="3600">
          <a:solidFill>
            <a:schemeClr val="tx2"/>
          </a:solidFill>
          <a:latin typeface="Arial" pitchFamily="34"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1">
                    <a:lumMod val="75000"/>
                    <a:lumOff val="25000"/>
                  </a:schemeClr>
                </a:solidFill>
                <a:latin typeface="Verdana" pitchFamily="34" charset="0"/>
                <a:cs typeface="+mn-cs"/>
              </a:rPr>
              <a:t>.Org</a:t>
            </a:r>
            <a:endParaRPr lang="en-US" sz="2800" b="1" dirty="0">
              <a:solidFill>
                <a:schemeClr val="bg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609600" y="5221068"/>
            <a:ext cx="9316903"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Submitted </a:t>
            </a:r>
            <a:r>
              <a:rPr lang="en-US" b="1" dirty="0">
                <a:latin typeface="+mn-lt"/>
                <a:cs typeface="Times New Roman" pitchFamily="18" charset="0"/>
              </a:rPr>
              <a:t>To:	 </a:t>
            </a:r>
            <a:r>
              <a:rPr lang="en-US" b="1" dirty="0" smtClean="0">
                <a:latin typeface="+mn-lt"/>
                <a:cs typeface="Times New Roman" pitchFamily="18" charset="0"/>
              </a:rPr>
              <a:t>             		       </a:t>
            </a:r>
            <a:r>
              <a:rPr lang="en-US" b="1" dirty="0" smtClean="0">
                <a:latin typeface="+mn-lt"/>
                <a:cs typeface="Times New Roman" pitchFamily="18" charset="0"/>
              </a:rPr>
              <a:t>Submitted </a:t>
            </a:r>
            <a:r>
              <a:rPr lang="en-US" b="1" dirty="0">
                <a:latin typeface="+mn-lt"/>
                <a:cs typeface="Times New Roman" pitchFamily="18" charset="0"/>
              </a:rPr>
              <a:t>By:</a:t>
            </a:r>
          </a:p>
          <a:p>
            <a:pPr eaLnBrk="0" hangingPunct="0"/>
            <a:r>
              <a:rPr lang="en-US" b="1" dirty="0">
                <a:latin typeface="+mn-lt"/>
                <a:cs typeface="Times New Roman" pitchFamily="18" charset="0"/>
              </a:rPr>
              <a:t>S</a:t>
            </a:r>
            <a:r>
              <a:rPr lang="en-US" b="1" dirty="0" smtClean="0">
                <a:latin typeface="+mn-lt"/>
                <a:cs typeface="Times New Roman" pitchFamily="18" charset="0"/>
              </a:rPr>
              <a:t>tudymafia.org                            </a:t>
            </a:r>
            <a:r>
              <a:rPr lang="en-US" b="1" dirty="0" smtClean="0">
                <a:latin typeface="+mn-lt"/>
                <a:cs typeface="Times New Roman" pitchFamily="18" charset="0"/>
              </a:rPr>
              <a:t>             Studymafia.org               </a:t>
            </a:r>
            <a:endParaRPr lang="en-US" b="1" dirty="0">
              <a:latin typeface="+mn-lt"/>
              <a:cs typeface="Times New Roman" pitchFamily="18" charset="0"/>
            </a:endParaRPr>
          </a:p>
        </p:txBody>
      </p:sp>
      <p:sp>
        <p:nvSpPr>
          <p:cNvPr id="8" name="Rectangle 7"/>
          <p:cNvSpPr/>
          <p:nvPr/>
        </p:nvSpPr>
        <p:spPr>
          <a:xfrm>
            <a:off x="3319494" y="1828800"/>
            <a:ext cx="3233706" cy="1569660"/>
          </a:xfrm>
          <a:prstGeom prst="rect">
            <a:avLst/>
          </a:prstGeom>
          <a:noFill/>
        </p:spPr>
        <p:txBody>
          <a:bodyPr wrap="none">
            <a:spAutoFit/>
          </a:bodyPr>
          <a:lstStyle/>
          <a:p>
            <a:pPr algn="ctr" fontAlgn="auto">
              <a:spcBef>
                <a:spcPts val="0"/>
              </a:spcBef>
              <a:spcAft>
                <a:spcPts val="0"/>
              </a:spcAft>
              <a:defRPr/>
            </a:pPr>
            <a:r>
              <a:rPr lang="en-US" altLang="en-US" sz="4800" b="1" dirty="0">
                <a:solidFill>
                  <a:srgbClr val="FF0000"/>
                </a:solidFill>
                <a:latin typeface="Times New Roman" pitchFamily="18" charset="0"/>
                <a:cs typeface="Times New Roman" pitchFamily="18" charset="0"/>
              </a:rPr>
              <a:t>Mushroom</a:t>
            </a:r>
            <a:r>
              <a:rPr lang="en-US" altLang="en-US" sz="4800" b="1" dirty="0">
                <a:solidFill>
                  <a:schemeClr val="accent6">
                    <a:lumMod val="50000"/>
                  </a:schemeClr>
                </a:solidFill>
                <a:latin typeface="Times New Roman" pitchFamily="18" charset="0"/>
                <a:cs typeface="Times New Roman" pitchFamily="18" charset="0"/>
              </a:rPr>
              <a:t> </a:t>
            </a:r>
            <a:br>
              <a:rPr lang="en-US" altLang="en-US" sz="4800" b="1" dirty="0">
                <a:solidFill>
                  <a:schemeClr val="accent6">
                    <a:lumMod val="50000"/>
                  </a:schemeClr>
                </a:solidFill>
                <a:latin typeface="Times New Roman" pitchFamily="18" charset="0"/>
                <a:cs typeface="Times New Roman" pitchFamily="18" charset="0"/>
              </a:rPr>
            </a:br>
            <a:r>
              <a:rPr lang="en-US" altLang="en-US" sz="4800" b="1" dirty="0">
                <a:solidFill>
                  <a:srgbClr val="FFFF00"/>
                </a:solidFill>
                <a:latin typeface="Times New Roman" pitchFamily="18" charset="0"/>
                <a:cs typeface="Times New Roman" pitchFamily="18" charset="0"/>
              </a:rPr>
              <a:t>Cultivation</a:t>
            </a:r>
            <a:endParaRPr lang="en-US" sz="48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75719003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133600" y="370582"/>
            <a:ext cx="47402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Importance of Mushroom Cultivation</a:t>
            </a:r>
            <a:endParaRPr lang="en-US" altLang="en-US"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9906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Our country has resources, potential for large scale production of mushrooms both for domestic consumption and export. These are cultivated all over the world. </a:t>
            </a:r>
          </a:p>
          <a:p>
            <a:r>
              <a:rPr lang="en-US" sz="2800" dirty="0" smtClean="0"/>
              <a:t>Though mushroom cultivation is known from time immemorial its cultivation in India started in 1943 when Volvariella voilvacea was cultivated at Coimbatore, Agaricus bisporus and Pleurorus sojar caju were cultivated in 1966 and 1970 respectively.</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133600" y="370582"/>
            <a:ext cx="47402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Importance of Mushroom Cultivation</a:t>
            </a:r>
            <a:endParaRPr lang="en-US" altLang="en-US"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8382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In spite of it, mushroom cultivation in India is only 0.09% of world production. </a:t>
            </a:r>
          </a:p>
          <a:p>
            <a:r>
              <a:rPr lang="en-US" sz="2800" dirty="0" smtClean="0"/>
              <a:t>However, Indian Govt., has recognized the importance of mushrooms under changed conditions and established a national research centre at Solan, Himachal Pradesh where an intensive research have been carried out on different aspects of mushrooms, their cultivation to motivate people of India for the use of mushroom as a part of their diet.</a:t>
            </a:r>
          </a:p>
          <a:p>
            <a:pPr>
              <a:buNone/>
            </a:pPr>
            <a:r>
              <a:rPr lang="en-US" sz="2800" b="1" dirty="0" smtClean="0"/>
              <a:t/>
            </a:r>
            <a:br>
              <a:rPr lang="en-US" sz="2800" b="1" dirty="0" smtClean="0"/>
            </a:b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Classification of </a:t>
            </a:r>
            <a:r>
              <a:rPr lang="en-US" altLang="en-US" b="1" dirty="0" smtClean="0">
                <a:solidFill>
                  <a:srgbClr val="0536C6"/>
                </a:solidFill>
                <a:latin typeface="Times New Roman" pitchFamily="18" charset="0"/>
                <a:cs typeface="Times New Roman" pitchFamily="18" charset="0"/>
              </a:rPr>
              <a:t>Edible</a:t>
            </a: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 </a:t>
            </a:r>
            <a:r>
              <a:rPr lang="en-US" altLang="en-US" b="1" dirty="0" smtClean="0">
                <a:solidFill>
                  <a:srgbClr val="0536C6"/>
                </a:solidFill>
                <a:latin typeface="Times New Roman" pitchFamily="18" charset="0"/>
                <a:cs typeface="Times New Roman" pitchFamily="18" charset="0"/>
              </a:rPr>
              <a:t>Mushrooms</a:t>
            </a:r>
          </a:p>
        </p:txBody>
      </p:sp>
      <p:sp>
        <p:nvSpPr>
          <p:cNvPr id="2" name="TextBox 1"/>
          <p:cNvSpPr txBox="1"/>
          <p:nvPr/>
        </p:nvSpPr>
        <p:spPr>
          <a:xfrm>
            <a:off x="949325" y="1853148"/>
            <a:ext cx="8423275" cy="3785652"/>
          </a:xfrm>
          <a:prstGeom prst="rect">
            <a:avLst/>
          </a:prstGeom>
          <a:noFill/>
        </p:spPr>
        <p:txBody>
          <a:bodyPr wrap="square">
            <a:spAutoFit/>
          </a:bodyPr>
          <a:lstStyle/>
          <a:p>
            <a:pPr>
              <a:buFont typeface="Arial" pitchFamily="34" charset="0"/>
              <a:buChar char="•"/>
            </a:pPr>
            <a:r>
              <a:rPr lang="en-US" sz="3000" dirty="0" smtClean="0"/>
              <a:t>Edible mushrooms are classified according to taxonomic position as well as their natural habitat. </a:t>
            </a:r>
          </a:p>
          <a:p>
            <a:pPr>
              <a:buFont typeface="Arial" pitchFamily="34" charset="0"/>
              <a:buChar char="•"/>
            </a:pPr>
            <a:r>
              <a:rPr lang="en-US" sz="3000" dirty="0" smtClean="0"/>
              <a:t>The taxonomy of mushrooms is a fascinating field, both morphological characters of fruit body, spore production and spore color proved to be useful. </a:t>
            </a:r>
          </a:p>
          <a:p>
            <a:pPr>
              <a:buFont typeface="Arial" pitchFamily="34" charset="0"/>
              <a:buChar char="•"/>
            </a:pPr>
            <a:r>
              <a:rPr lang="en-US" sz="3000" dirty="0" smtClean="0"/>
              <a:t>The spore print which can be obtained by placing cut fruit body on white paper are covered with a beljar for overnight.</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3048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Classification of Edible </a:t>
            </a:r>
            <a:endParaRPr lang="en-US" altLang="en-US" sz="3600"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Mushrooms</a:t>
            </a:r>
            <a:endParaRPr lang="en-US" altLang="en-US" sz="3600" b="1" dirty="0" smtClean="0">
              <a:solidFill>
                <a:srgbClr val="0536C6"/>
              </a:solidFill>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pic>
        <p:nvPicPr>
          <p:cNvPr id="6" name="Picture 5" descr="-0.png"/>
          <p:cNvPicPr>
            <a:picLocks noChangeAspect="1"/>
          </p:cNvPicPr>
          <p:nvPr/>
        </p:nvPicPr>
        <p:blipFill>
          <a:blip r:embed="rId3"/>
          <a:stretch>
            <a:fillRect/>
          </a:stretch>
        </p:blipFill>
        <p:spPr>
          <a:xfrm>
            <a:off x="1143000" y="1676400"/>
            <a:ext cx="7202894" cy="4624629"/>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228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Classification of </a:t>
            </a:r>
            <a:r>
              <a:rPr lang="en-US" altLang="en-US" sz="3600" b="1" dirty="0" smtClean="0">
                <a:solidFill>
                  <a:srgbClr val="0536C6"/>
                </a:solidFill>
                <a:latin typeface="Times New Roman" pitchFamily="18" charset="0"/>
                <a:cs typeface="Times New Roman" pitchFamily="18" charset="0"/>
              </a:rPr>
              <a:t>Edible</a:t>
            </a:r>
          </a:p>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 </a:t>
            </a:r>
            <a:r>
              <a:rPr lang="en-US" altLang="en-US" sz="3600" b="1" dirty="0" smtClean="0">
                <a:solidFill>
                  <a:srgbClr val="0536C6"/>
                </a:solidFill>
                <a:latin typeface="Times New Roman" pitchFamily="18" charset="0"/>
                <a:cs typeface="Times New Roman" pitchFamily="18" charset="0"/>
              </a:rPr>
              <a:t>Mushrooms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pic>
        <p:nvPicPr>
          <p:cNvPr id="7" name="Picture 6" descr="01.png"/>
          <p:cNvPicPr>
            <a:picLocks noChangeAspect="1"/>
          </p:cNvPicPr>
          <p:nvPr/>
        </p:nvPicPr>
        <p:blipFill>
          <a:blip r:embed="rId3"/>
          <a:stretch>
            <a:fillRect/>
          </a:stretch>
        </p:blipFill>
        <p:spPr>
          <a:xfrm>
            <a:off x="1066800" y="1676400"/>
            <a:ext cx="7696200" cy="48006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2474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Steps in Mushroom </a:t>
            </a:r>
            <a:endParaRPr lang="en-US" altLang="en-US" sz="3600"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Cultivation</a:t>
            </a:r>
            <a:endParaRPr lang="en-US" altLang="en-US" sz="3600" b="1" dirty="0" smtClean="0">
              <a:solidFill>
                <a:srgbClr val="0536C6"/>
              </a:solidFill>
              <a:latin typeface="Times New Roman" pitchFamily="18" charset="0"/>
              <a:cs typeface="Times New Roman" pitchFamily="18" charset="0"/>
            </a:endParaRPr>
          </a:p>
        </p:txBody>
      </p:sp>
      <p:sp>
        <p:nvSpPr>
          <p:cNvPr id="2" name="TextBox 1"/>
          <p:cNvSpPr txBox="1"/>
          <p:nvPr/>
        </p:nvSpPr>
        <p:spPr>
          <a:xfrm>
            <a:off x="914400" y="1524000"/>
            <a:ext cx="8153400" cy="4662815"/>
          </a:xfrm>
          <a:prstGeom prst="rect">
            <a:avLst/>
          </a:prstGeom>
          <a:noFill/>
        </p:spPr>
        <p:txBody>
          <a:bodyPr wrap="square">
            <a:spAutoFit/>
          </a:bodyPr>
          <a:lstStyle/>
          <a:p>
            <a:r>
              <a:rPr lang="en-US" sz="2700" b="1" dirty="0" smtClean="0"/>
              <a:t>(i) Pure Culture:</a:t>
            </a:r>
            <a:endParaRPr lang="en-US" sz="2700" dirty="0" smtClean="0"/>
          </a:p>
          <a:p>
            <a:r>
              <a:rPr lang="en-US" sz="2700" dirty="0" smtClean="0"/>
              <a:t>Mushroom cultivation is carried out in the following manner. The selection of quality mushroom is an important aspect. It must have good quality in respect of growth conditions, taste, aroma, fruiting characters, disease and pests resistant along with long preservation quality</a:t>
            </a:r>
          </a:p>
          <a:p>
            <a:r>
              <a:rPr lang="en-US" sz="2700" b="1" dirty="0" smtClean="0"/>
              <a:t>(ii) Spawn Production:</a:t>
            </a:r>
            <a:endParaRPr lang="en-US" sz="2700" dirty="0" smtClean="0"/>
          </a:p>
          <a:p>
            <a:r>
              <a:rPr lang="en-US" sz="2700" dirty="0" smtClean="0"/>
              <a:t>Good spawn production from monosporeculture is one of the methods of production. It should be fresh, fast growing, free from insects, moulds and mites.</a:t>
            </a:r>
            <a:endParaRPr lang="en-US" sz="27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3048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Steps in </a:t>
            </a:r>
            <a:r>
              <a:rPr lang="en-US" altLang="en-US" sz="3600" b="1" dirty="0" smtClean="0">
                <a:solidFill>
                  <a:srgbClr val="0536C6"/>
                </a:solidFill>
                <a:latin typeface="Times New Roman" pitchFamily="18" charset="0"/>
                <a:cs typeface="Times New Roman" pitchFamily="18" charset="0"/>
              </a:rPr>
              <a:t>Mushroom</a:t>
            </a:r>
          </a:p>
          <a:p>
            <a:pPr algn="ctr" eaLnBrk="1" hangingPunct="1">
              <a:spcBef>
                <a:spcPct val="0"/>
              </a:spcBef>
              <a:buNone/>
            </a:pPr>
            <a:r>
              <a:rPr lang="en-US" altLang="en-US" sz="3600" b="1" dirty="0" smtClean="0">
                <a:solidFill>
                  <a:srgbClr val="0536C6"/>
                </a:solidFill>
                <a:latin typeface="Times New Roman" pitchFamily="18" charset="0"/>
                <a:cs typeface="Times New Roman" pitchFamily="18" charset="0"/>
              </a:rPr>
              <a:t> </a:t>
            </a:r>
            <a:r>
              <a:rPr lang="en-US" altLang="en-US" sz="3600" b="1" dirty="0" smtClean="0">
                <a:solidFill>
                  <a:srgbClr val="0536C6"/>
                </a:solidFill>
                <a:latin typeface="Times New Roman" pitchFamily="18" charset="0"/>
                <a:cs typeface="Times New Roman" pitchFamily="18" charset="0"/>
              </a:rPr>
              <a:t>Cultivation</a:t>
            </a:r>
          </a:p>
        </p:txBody>
      </p:sp>
      <p:sp>
        <p:nvSpPr>
          <p:cNvPr id="2" name="TextBox 1"/>
          <p:cNvSpPr txBox="1"/>
          <p:nvPr/>
        </p:nvSpPr>
        <p:spPr>
          <a:xfrm>
            <a:off x="1295400" y="1676400"/>
            <a:ext cx="7620000" cy="4662815"/>
          </a:xfrm>
          <a:prstGeom prst="rect">
            <a:avLst/>
          </a:prstGeom>
          <a:noFill/>
        </p:spPr>
        <p:txBody>
          <a:bodyPr wrap="square">
            <a:spAutoFit/>
          </a:bodyPr>
          <a:lstStyle/>
          <a:p>
            <a:r>
              <a:rPr lang="en-US" sz="2700" b="1" dirty="0" smtClean="0"/>
              <a:t>(iii) Preparation of Substrate/Beds:</a:t>
            </a:r>
            <a:endParaRPr lang="en-US" sz="2700" dirty="0" smtClean="0"/>
          </a:p>
          <a:p>
            <a:r>
              <a:rPr lang="en-US" sz="2700" dirty="0" smtClean="0"/>
              <a:t>Preparation of bed is another event. Substrate preparation varies with the mushroom. Either short term period or long term period of substrate preparation can be adapted. Finally it should be decomposed and support the growth of mushroom as well.</a:t>
            </a:r>
          </a:p>
          <a:p>
            <a:r>
              <a:rPr lang="en-US" sz="2700" b="1" dirty="0" smtClean="0"/>
              <a:t>(iv) Spawning and Spawn Running:</a:t>
            </a:r>
            <a:endParaRPr lang="en-US" sz="2700" dirty="0" smtClean="0"/>
          </a:p>
          <a:p>
            <a:r>
              <a:rPr lang="en-US" sz="2700" dirty="0" smtClean="0"/>
              <a:t>Healthy spawn should be spread on the bed in any one of the methods of spawning and allowed to grow. Sufficient moisture has to be maintained.</a:t>
            </a:r>
            <a:endParaRPr lang="en-US" sz="27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810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Steps in Mushroom </a:t>
            </a:r>
            <a:endParaRPr lang="en-US" altLang="en-US"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Cultivation</a:t>
            </a:r>
            <a:endParaRPr lang="en-US" altLang="en-US" b="1" dirty="0" smtClean="0">
              <a:solidFill>
                <a:srgbClr val="0536C6"/>
              </a:solidFill>
              <a:latin typeface="Times New Roman" pitchFamily="18" charset="0"/>
              <a:cs typeface="Times New Roman" pitchFamily="18" charset="0"/>
            </a:endParaRPr>
          </a:p>
        </p:txBody>
      </p:sp>
      <p:sp>
        <p:nvSpPr>
          <p:cNvPr id="2" name="TextBox 1"/>
          <p:cNvSpPr txBox="1"/>
          <p:nvPr/>
        </p:nvSpPr>
        <p:spPr>
          <a:xfrm>
            <a:off x="1295400" y="1676400"/>
            <a:ext cx="7689957" cy="3970318"/>
          </a:xfrm>
          <a:prstGeom prst="rect">
            <a:avLst/>
          </a:prstGeom>
          <a:noFill/>
        </p:spPr>
        <p:txBody>
          <a:bodyPr wrap="square">
            <a:spAutoFit/>
          </a:bodyPr>
          <a:lstStyle/>
          <a:p>
            <a:r>
              <a:rPr lang="en-US" sz="2800" b="1" dirty="0" smtClean="0"/>
              <a:t>(v) Cropping:</a:t>
            </a:r>
            <a:endParaRPr lang="en-US" sz="2800" dirty="0" smtClean="0"/>
          </a:p>
          <a:p>
            <a:r>
              <a:rPr lang="en-US" sz="2800" dirty="0" smtClean="0"/>
              <a:t>Once budding appears, one should be ready to harvest. The bud grows to full fledge mushroom and just bloomed should be harvested. Care should be taken not to break mushroom mycelium.</a:t>
            </a:r>
          </a:p>
          <a:p>
            <a:r>
              <a:rPr lang="en-US" sz="2800" b="1" dirty="0" smtClean="0"/>
              <a:t>(vi) Canning:</a:t>
            </a:r>
            <a:endParaRPr lang="en-US" sz="2800" dirty="0" smtClean="0"/>
          </a:p>
          <a:p>
            <a:r>
              <a:rPr lang="en-US" sz="2800" dirty="0" smtClean="0"/>
              <a:t>Mushrooms as far as possible are to be consumed freshly. If needed, they may be stored for a few days after canning as detailed in latter part.</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4572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Steps in Mushroom </a:t>
            </a:r>
            <a:endParaRPr lang="en-US" altLang="en-US"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Cultivation</a:t>
            </a:r>
            <a:endParaRPr lang="en-US" altLang="en-US" b="1" dirty="0" smtClean="0">
              <a:solidFill>
                <a:srgbClr val="0536C6"/>
              </a:solidFill>
              <a:latin typeface="Times New Roman" pitchFamily="18" charset="0"/>
              <a:cs typeface="Times New Roman" pitchFamily="18" charset="0"/>
            </a:endParaRPr>
          </a:p>
        </p:txBody>
      </p:sp>
      <p:sp>
        <p:nvSpPr>
          <p:cNvPr id="2" name="TextBox 1"/>
          <p:cNvSpPr txBox="1"/>
          <p:nvPr/>
        </p:nvSpPr>
        <p:spPr>
          <a:xfrm>
            <a:off x="1196727" y="1600200"/>
            <a:ext cx="7871073" cy="4401205"/>
          </a:xfrm>
          <a:prstGeom prst="rect">
            <a:avLst/>
          </a:prstGeom>
          <a:noFill/>
        </p:spPr>
        <p:txBody>
          <a:bodyPr wrap="square">
            <a:spAutoFit/>
          </a:bodyPr>
          <a:lstStyle/>
          <a:p>
            <a:r>
              <a:rPr lang="en-US" sz="2800" b="1" dirty="0" smtClean="0"/>
              <a:t>(v) Canning of Mushrooms:</a:t>
            </a:r>
            <a:endParaRPr lang="en-US" sz="2800" dirty="0" smtClean="0"/>
          </a:p>
          <a:p>
            <a:r>
              <a:rPr lang="en-US" sz="2800" dirty="0" smtClean="0"/>
              <a:t>Mushrooms have a good taste when cooked fresh. However, canning is required when consumers are located in far off places.</a:t>
            </a:r>
          </a:p>
          <a:p>
            <a:endParaRPr lang="en-US" sz="2800" dirty="0" smtClean="0"/>
          </a:p>
          <a:p>
            <a:r>
              <a:rPr lang="en-US" sz="2800" b="1" dirty="0" smtClean="0"/>
              <a:t>Following steps are involved in canning process or procedure:</a:t>
            </a:r>
            <a:endParaRPr lang="en-US" sz="2800" dirty="0" smtClean="0"/>
          </a:p>
          <a:p>
            <a:r>
              <a:rPr lang="en-US" sz="2800" dirty="0" smtClean="0"/>
              <a:t>1. Pre-Cleaning – Mushrooms are cleaned to remove foreign particles, soil etc.</a:t>
            </a:r>
          </a:p>
          <a:p>
            <a:r>
              <a:rPr lang="en-US" sz="2800" dirty="0" smtClean="0"/>
              <a:t>2. Washing – Mushrooms are washed in water.</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3810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Steps in Mushroom </a:t>
            </a:r>
            <a:endParaRPr lang="en-US" altLang="en-US"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Cultivation</a:t>
            </a:r>
            <a:endParaRPr lang="en-US" altLang="en-US" b="1" dirty="0" smtClean="0">
              <a:solidFill>
                <a:srgbClr val="0536C6"/>
              </a:solidFill>
              <a:latin typeface="Times New Roman" pitchFamily="18" charset="0"/>
              <a:cs typeface="Times New Roman" pitchFamily="18" charset="0"/>
            </a:endParaRPr>
          </a:p>
        </p:txBody>
      </p:sp>
      <p:sp>
        <p:nvSpPr>
          <p:cNvPr id="2" name="TextBox 1"/>
          <p:cNvSpPr txBox="1"/>
          <p:nvPr/>
        </p:nvSpPr>
        <p:spPr>
          <a:xfrm>
            <a:off x="1157811" y="1524000"/>
            <a:ext cx="7757589" cy="4708981"/>
          </a:xfrm>
          <a:prstGeom prst="rect">
            <a:avLst/>
          </a:prstGeom>
          <a:noFill/>
        </p:spPr>
        <p:txBody>
          <a:bodyPr wrap="square">
            <a:spAutoFit/>
          </a:bodyPr>
          <a:lstStyle/>
          <a:p>
            <a:r>
              <a:rPr lang="en-US" sz="3000" dirty="0" smtClean="0"/>
              <a:t>3. Blanching – Mushrooms are blanched in hot water having 0.2% citric acid for 3-5 minutes. This process results in loss of 30% weight.</a:t>
            </a:r>
          </a:p>
          <a:p>
            <a:r>
              <a:rPr lang="en-US" sz="3000" dirty="0" smtClean="0"/>
              <a:t>4. Cooling – Blanched mushrooms are cooled through continuous counter flow cooling system.</a:t>
            </a:r>
          </a:p>
          <a:p>
            <a:r>
              <a:rPr lang="en-US" sz="3000" dirty="0" smtClean="0"/>
              <a:t>5. Grading – Mushrooms are graded according to size.</a:t>
            </a:r>
          </a:p>
          <a:p>
            <a:r>
              <a:rPr lang="en-US" sz="3000" dirty="0" smtClean="0"/>
              <a:t>6. Slicing – Mushrooms are sliced for the required size.</a:t>
            </a:r>
          </a:p>
          <a:p>
            <a:r>
              <a:rPr lang="en-US" sz="3000" dirty="0" smtClean="0"/>
              <a:t>7. Filling – The cans are filled and weighed.</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536C6"/>
                </a:solidFill>
                <a:latin typeface="Times New Roman" pitchFamily="18" charset="0"/>
                <a:cs typeface="Times New Roman" pitchFamily="18" charset="0"/>
              </a:rPr>
              <a:t>Table Contents</a:t>
            </a:r>
            <a:endParaRPr lang="en-US" altLang="en-US" sz="3600"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Definition</a:t>
            </a:r>
            <a:endParaRPr lang="en-US" altLang="en-US" sz="3200" dirty="0">
              <a:latin typeface="Times New Roman" pitchFamily="18" charset="0"/>
              <a:cs typeface="Times New Roman" pitchFamily="18" charset="0"/>
            </a:endParaRP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Importance of Mushroom Cultivation</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Classification of Edible Mushrooms</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Steps in Mushroom Cultivation</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Future of Mushroom Cultivation</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Conclusion </a:t>
            </a:r>
            <a:endParaRPr lang="en-US" altLang="en-US" sz="32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3810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Steps in Mushroom </a:t>
            </a:r>
            <a:endParaRPr lang="en-US" altLang="en-US"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Cultivation</a:t>
            </a:r>
            <a:endParaRPr lang="en-US" altLang="en-US" b="1" dirty="0" smtClean="0">
              <a:solidFill>
                <a:srgbClr val="0536C6"/>
              </a:solidFill>
              <a:latin typeface="Times New Roman" pitchFamily="18" charset="0"/>
              <a:cs typeface="Times New Roman" pitchFamily="18" charset="0"/>
            </a:endParaRPr>
          </a:p>
        </p:txBody>
      </p:sp>
      <p:sp>
        <p:nvSpPr>
          <p:cNvPr id="2" name="TextBox 1"/>
          <p:cNvSpPr txBox="1"/>
          <p:nvPr/>
        </p:nvSpPr>
        <p:spPr>
          <a:xfrm>
            <a:off x="1188726" y="1600200"/>
            <a:ext cx="7802874" cy="5120997"/>
          </a:xfrm>
          <a:prstGeom prst="rect">
            <a:avLst/>
          </a:prstGeom>
          <a:noFill/>
        </p:spPr>
        <p:txBody>
          <a:bodyPr wrap="square">
            <a:spAutoFit/>
          </a:bodyPr>
          <a:lstStyle/>
          <a:p>
            <a:r>
              <a:rPr lang="en-US" sz="2700" dirty="0" smtClean="0"/>
              <a:t>8. Brining and Exhausting – Hot brine solution (salt 2%+sugar 2%+citric acid 0.3%) is added and temperature is raised to 80°C in the centre of can to exhaust.</a:t>
            </a:r>
          </a:p>
          <a:p>
            <a:r>
              <a:rPr lang="en-US" sz="2700" dirty="0" smtClean="0"/>
              <a:t>9. Can Sealing – Cans are sealed with lid.</a:t>
            </a:r>
          </a:p>
          <a:p>
            <a:r>
              <a:rPr lang="en-US" sz="2700" dirty="0" smtClean="0"/>
              <a:t>10. Retorting – The sealed cans are sterilized at 15 PSI for 15-20 minutes.</a:t>
            </a:r>
          </a:p>
          <a:p>
            <a:r>
              <a:rPr lang="en-US" sz="2700" dirty="0" smtClean="0"/>
              <a:t>11. Labelling and Packing – The cans are labeled and packed in cartons. Different sizes of cans are used as per requirements.</a:t>
            </a:r>
          </a:p>
          <a:p>
            <a:r>
              <a:rPr lang="en-US" sz="2700" b="1" dirty="0" smtClean="0"/>
              <a:t/>
            </a:r>
            <a:br>
              <a:rPr lang="en-US" sz="2700" b="1" dirty="0" smtClean="0"/>
            </a:br>
            <a:endParaRPr lang="en-US" sz="27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b="1" dirty="0" smtClean="0">
                <a:solidFill>
                  <a:srgbClr val="0536C6"/>
                </a:solidFill>
              </a:rPr>
              <a:t>Nutritional Aspects of </a:t>
            </a:r>
            <a:endParaRPr lang="en-US" b="1" dirty="0" smtClean="0">
              <a:solidFill>
                <a:srgbClr val="0536C6"/>
              </a:solidFill>
            </a:endParaRPr>
          </a:p>
          <a:p>
            <a:pPr algn="ctr" eaLnBrk="1" hangingPunct="1">
              <a:spcBef>
                <a:spcPct val="0"/>
              </a:spcBef>
              <a:buNone/>
            </a:pPr>
            <a:r>
              <a:rPr lang="en-US" b="1" dirty="0" smtClean="0">
                <a:solidFill>
                  <a:srgbClr val="0536C6"/>
                </a:solidFill>
              </a:rPr>
              <a:t>Mushrooms</a:t>
            </a:r>
            <a:r>
              <a:rPr lang="en-US" b="1" dirty="0" smtClean="0">
                <a:solidFill>
                  <a:srgbClr val="0536C6"/>
                </a:solidFill>
              </a:rPr>
              <a:t>:</a:t>
            </a:r>
            <a:endParaRPr lang="en-US" altLang="en-US" b="1" dirty="0" smtClean="0">
              <a:solidFill>
                <a:srgbClr val="0536C6"/>
              </a:solidFill>
              <a:latin typeface="Times New Roman" pitchFamily="18" charset="0"/>
              <a:cs typeface="Times New Roman" pitchFamily="18" charset="0"/>
            </a:endParaRPr>
          </a:p>
        </p:txBody>
      </p:sp>
      <p:sp>
        <p:nvSpPr>
          <p:cNvPr id="2" name="TextBox 1"/>
          <p:cNvSpPr txBox="1"/>
          <p:nvPr/>
        </p:nvSpPr>
        <p:spPr>
          <a:xfrm>
            <a:off x="1188590" y="1676400"/>
            <a:ext cx="7422010" cy="4247317"/>
          </a:xfrm>
          <a:prstGeom prst="rect">
            <a:avLst/>
          </a:prstGeom>
          <a:noFill/>
        </p:spPr>
        <p:txBody>
          <a:bodyPr wrap="square">
            <a:spAutoFit/>
          </a:bodyPr>
          <a:lstStyle/>
          <a:p>
            <a:pPr>
              <a:buFont typeface="Arial" pitchFamily="34" charset="0"/>
              <a:buChar char="•"/>
            </a:pPr>
            <a:r>
              <a:rPr lang="en-US" sz="3000" dirty="0" smtClean="0"/>
              <a:t>Mushrooms, rich in nutrients, are being used as nutraceuticals. </a:t>
            </a:r>
          </a:p>
          <a:p>
            <a:pPr>
              <a:buFont typeface="Arial" pitchFamily="34" charset="0"/>
              <a:buChar char="•"/>
            </a:pPr>
            <a:r>
              <a:rPr lang="en-US" sz="3000" dirty="0" smtClean="0"/>
              <a:t>They are considered to provide strength to warriors in battles as believed by Greeks, while Chinese feel that they are health food and treat them as elixir of life. </a:t>
            </a:r>
          </a:p>
          <a:p>
            <a:pPr>
              <a:buFont typeface="Arial" pitchFamily="34" charset="0"/>
              <a:buChar char="•"/>
            </a:pPr>
            <a:r>
              <a:rPr lang="en-US" sz="3000" dirty="0" smtClean="0"/>
              <a:t>Romans consider them as God given food, while pharha, European tribes, considers them as food of delicacy.</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3810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b="1" dirty="0" smtClean="0">
                <a:solidFill>
                  <a:srgbClr val="0536C6"/>
                </a:solidFill>
              </a:rPr>
              <a:t>Nutritional Aspects of </a:t>
            </a:r>
            <a:endParaRPr lang="en-US" b="1" dirty="0" smtClean="0">
              <a:solidFill>
                <a:srgbClr val="0536C6"/>
              </a:solidFill>
            </a:endParaRPr>
          </a:p>
          <a:p>
            <a:pPr algn="ctr" eaLnBrk="1" hangingPunct="1">
              <a:spcBef>
                <a:spcPct val="0"/>
              </a:spcBef>
              <a:buNone/>
            </a:pPr>
            <a:r>
              <a:rPr lang="en-US" b="1" dirty="0" smtClean="0">
                <a:solidFill>
                  <a:srgbClr val="0536C6"/>
                </a:solidFill>
              </a:rPr>
              <a:t>Mushrooms</a:t>
            </a:r>
            <a:r>
              <a:rPr lang="en-US" b="1" dirty="0" smtClean="0">
                <a:solidFill>
                  <a:srgbClr val="0536C6"/>
                </a:solidFill>
              </a:rPr>
              <a:t>:</a:t>
            </a:r>
            <a:endParaRPr lang="en-US" altLang="en-US" b="1" dirty="0" smtClean="0">
              <a:solidFill>
                <a:srgbClr val="0536C6"/>
              </a:solidFill>
              <a:latin typeface="Times New Roman" pitchFamily="18" charset="0"/>
              <a:cs typeface="Times New Roman" pitchFamily="18" charset="0"/>
            </a:endParaRPr>
          </a:p>
        </p:txBody>
      </p:sp>
      <p:sp>
        <p:nvSpPr>
          <p:cNvPr id="2" name="TextBox 1"/>
          <p:cNvSpPr txBox="1"/>
          <p:nvPr/>
        </p:nvSpPr>
        <p:spPr>
          <a:xfrm>
            <a:off x="1219200" y="1600200"/>
            <a:ext cx="7543800" cy="4031873"/>
          </a:xfrm>
          <a:prstGeom prst="rect">
            <a:avLst/>
          </a:prstGeom>
          <a:noFill/>
        </p:spPr>
        <p:txBody>
          <a:bodyPr wrap="square">
            <a:spAutoFit/>
          </a:bodyPr>
          <a:lstStyle/>
          <a:p>
            <a:pPr>
              <a:buFont typeface="Arial" pitchFamily="34" charset="0"/>
              <a:buChar char="•"/>
            </a:pPr>
            <a:r>
              <a:rPr lang="en-US" sz="3200" dirty="0" smtClean="0"/>
              <a:t>Mexican Indians eat them during festive occasion as hallucinogens. </a:t>
            </a:r>
          </a:p>
          <a:p>
            <a:pPr>
              <a:buFont typeface="Arial" pitchFamily="34" charset="0"/>
              <a:buChar char="•"/>
            </a:pPr>
            <a:r>
              <a:rPr lang="en-US" sz="3200" dirty="0" smtClean="0"/>
              <a:t>They are food of fibrous nature, low in fat, rich in proteins, vitamins, this food preferred for diabetes and heart patients. </a:t>
            </a:r>
          </a:p>
          <a:p>
            <a:pPr>
              <a:buFont typeface="Arial" pitchFamily="34" charset="0"/>
              <a:buChar char="•"/>
            </a:pPr>
            <a:r>
              <a:rPr lang="en-US" sz="3200" dirty="0" smtClean="0"/>
              <a:t>Similarly mushrooms are rich in all essential vitamins and contains full complement of mineral composition</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4572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Future of Mushroom </a:t>
            </a:r>
            <a:endParaRPr lang="en-US" altLang="en-US" b="1" dirty="0" smtClean="0">
              <a:solidFill>
                <a:srgbClr val="0536C6"/>
              </a:solidFill>
              <a:latin typeface="Times New Roman" pitchFamily="18" charset="0"/>
              <a:cs typeface="Times New Roman" pitchFamily="18" charset="0"/>
            </a:endParaRP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Cultivation</a:t>
            </a:r>
            <a:r>
              <a:rPr lang="en-US" altLang="en-US" b="1" dirty="0" smtClean="0">
                <a:solidFill>
                  <a:srgbClr val="0536C6"/>
                </a:solidFill>
                <a:latin typeface="Times New Roman" pitchFamily="18" charset="0"/>
                <a:cs typeface="Times New Roman" pitchFamily="18" charset="0"/>
              </a:rPr>
              <a:t>:</a:t>
            </a:r>
          </a:p>
        </p:txBody>
      </p:sp>
      <p:sp>
        <p:nvSpPr>
          <p:cNvPr id="2" name="TextBox 1"/>
          <p:cNvSpPr txBox="1"/>
          <p:nvPr/>
        </p:nvSpPr>
        <p:spPr>
          <a:xfrm>
            <a:off x="1307650" y="1752600"/>
            <a:ext cx="7683950" cy="3970318"/>
          </a:xfrm>
          <a:prstGeom prst="rect">
            <a:avLst/>
          </a:prstGeom>
          <a:noFill/>
        </p:spPr>
        <p:txBody>
          <a:bodyPr wrap="square">
            <a:spAutoFit/>
          </a:bodyPr>
          <a:lstStyle/>
          <a:p>
            <a:pPr>
              <a:buFont typeface="Arial" pitchFamily="34" charset="0"/>
              <a:buChar char="•"/>
            </a:pPr>
            <a:r>
              <a:rPr lang="en-US" sz="2800" dirty="0" smtClean="0"/>
              <a:t>Increasing awareness of nutritive and medicinal value of mushroom, a boost in cultivation of mushrooms resulted in mass scale. </a:t>
            </a:r>
          </a:p>
          <a:p>
            <a:pPr>
              <a:buFont typeface="Arial" pitchFamily="34" charset="0"/>
              <a:buChar char="•"/>
            </a:pPr>
            <a:r>
              <a:rPr lang="en-US" sz="2800" dirty="0" smtClean="0"/>
              <a:t>Cultivation of mushrooms helps to convert agro-wastes into human food. Their cultivation provides labour employment as they are fast growing and are responsible for production of quality food.</a:t>
            </a:r>
          </a:p>
          <a:p>
            <a:pPr>
              <a:buFont typeface="Arial" pitchFamily="34" charset="0"/>
              <a:buChar char="•"/>
            </a:pPr>
            <a:r>
              <a:rPr lang="en-US" sz="2800" dirty="0" smtClean="0"/>
              <a:t> Mushrooms represent untapped source of nutraceuticals and valuable palatable food.</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4572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Future of </a:t>
            </a:r>
            <a:r>
              <a:rPr lang="en-US" altLang="en-US" b="1" dirty="0" smtClean="0">
                <a:solidFill>
                  <a:srgbClr val="0536C6"/>
                </a:solidFill>
                <a:latin typeface="Times New Roman" pitchFamily="18" charset="0"/>
                <a:cs typeface="Times New Roman" pitchFamily="18" charset="0"/>
              </a:rPr>
              <a:t>Mushroom</a:t>
            </a:r>
          </a:p>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 </a:t>
            </a:r>
            <a:r>
              <a:rPr lang="en-US" altLang="en-US" b="1" dirty="0" smtClean="0">
                <a:solidFill>
                  <a:srgbClr val="0536C6"/>
                </a:solidFill>
                <a:latin typeface="Times New Roman" pitchFamily="18" charset="0"/>
                <a:cs typeface="Times New Roman" pitchFamily="18" charset="0"/>
              </a:rPr>
              <a:t>Cultivation:</a:t>
            </a:r>
          </a:p>
        </p:txBody>
      </p:sp>
      <p:sp>
        <p:nvSpPr>
          <p:cNvPr id="2" name="TextBox 1"/>
          <p:cNvSpPr txBox="1"/>
          <p:nvPr/>
        </p:nvSpPr>
        <p:spPr>
          <a:xfrm>
            <a:off x="1346129" y="1600200"/>
            <a:ext cx="7381946" cy="4832092"/>
          </a:xfrm>
          <a:prstGeom prst="rect">
            <a:avLst/>
          </a:prstGeom>
          <a:noFill/>
        </p:spPr>
        <p:txBody>
          <a:bodyPr wrap="square">
            <a:spAutoFit/>
          </a:bodyPr>
          <a:lstStyle/>
          <a:p>
            <a:pPr>
              <a:buFont typeface="Arial" pitchFamily="34" charset="0"/>
              <a:buChar char="•"/>
            </a:pPr>
            <a:r>
              <a:rPr lang="en-US" sz="2800" dirty="0" smtClean="0"/>
              <a:t>Substrate/compost preparation with special reference to fermentation, collection of strains of mushrooms from different geographical regions and their evaluation use in breeding work. </a:t>
            </a:r>
          </a:p>
          <a:p>
            <a:pPr>
              <a:buFont typeface="Arial" pitchFamily="34" charset="0"/>
              <a:buChar char="•"/>
            </a:pPr>
            <a:r>
              <a:rPr lang="en-US" sz="2800" dirty="0" smtClean="0"/>
              <a:t>Breeding for high yielding strains of species will be of immense value of Agarics, Pleurotus, other promising mushroom for both cold and hot climate is of an urgent need. </a:t>
            </a:r>
          </a:p>
          <a:p>
            <a:pPr>
              <a:buFont typeface="Arial" pitchFamily="34" charset="0"/>
              <a:buChar char="•"/>
            </a:pPr>
            <a:r>
              <a:rPr lang="en-US" sz="2800" dirty="0" smtClean="0"/>
              <a:t>Improvements in prolongation of shelf life and canning and processing will also boost the prospects of mushroom cultivation.</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24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536C6"/>
                </a:solidFill>
                <a:latin typeface="Times New Roman" pitchFamily="18" charset="0"/>
                <a:cs typeface="Times New Roman" pitchFamily="18" charset="0"/>
              </a:rPr>
              <a:t>Conclusion</a:t>
            </a:r>
          </a:p>
        </p:txBody>
      </p:sp>
      <p:sp>
        <p:nvSpPr>
          <p:cNvPr id="2" name="TextBox 1"/>
          <p:cNvSpPr txBox="1"/>
          <p:nvPr/>
        </p:nvSpPr>
        <p:spPr>
          <a:xfrm>
            <a:off x="1238851" y="1600200"/>
            <a:ext cx="7600349" cy="4893647"/>
          </a:xfrm>
          <a:prstGeom prst="rect">
            <a:avLst/>
          </a:prstGeom>
          <a:noFill/>
        </p:spPr>
        <p:txBody>
          <a:bodyPr wrap="square">
            <a:spAutoFit/>
          </a:bodyPr>
          <a:lstStyle/>
          <a:p>
            <a:pPr>
              <a:buFont typeface="Arial" pitchFamily="34" charset="0"/>
              <a:buChar char="•"/>
            </a:pPr>
            <a:r>
              <a:rPr lang="en-US" sz="2600" dirty="0" smtClean="0"/>
              <a:t>Mushroom cultivation is perhaps the most important microbial technology, after the yeast fermentation, in the economic terms. </a:t>
            </a:r>
          </a:p>
          <a:p>
            <a:pPr>
              <a:buFont typeface="Arial" pitchFamily="34" charset="0"/>
              <a:buChar char="•"/>
            </a:pPr>
            <a:r>
              <a:rPr lang="en-US" sz="2600" dirty="0" smtClean="0"/>
              <a:t>It promises to supply food with good quality protein produced from worthless lignocellulosic wastes of varied origins. </a:t>
            </a:r>
          </a:p>
          <a:p>
            <a:pPr>
              <a:buFont typeface="Arial" pitchFamily="34" charset="0"/>
              <a:buChar char="•"/>
            </a:pPr>
            <a:r>
              <a:rPr lang="en-US" sz="2600" dirty="0" smtClean="0"/>
              <a:t>In future, newer mushrooms are likely to be added to diversify the portfolio of the cultivated mushrooms and the production of the presently consumed mushrooms will increase with the genetic improvement of the strains and the advancements in the cultivation technology.</a:t>
            </a:r>
            <a:endParaRPr lang="en-US" sz="26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57200"/>
            <a:ext cx="8183880" cy="1051560"/>
          </a:xfrm>
        </p:spPr>
        <p:txBody>
          <a:bodyPr/>
          <a:lstStyle/>
          <a:p>
            <a:r>
              <a:rPr lang="en-US" sz="4000" dirty="0">
                <a:solidFill>
                  <a:srgbClr val="FFFF00"/>
                </a:solidFill>
              </a:rPr>
              <a:t>References</a:t>
            </a:r>
          </a:p>
        </p:txBody>
      </p:sp>
      <p:sp>
        <p:nvSpPr>
          <p:cNvPr id="3" name="Content Placeholder 2"/>
          <p:cNvSpPr>
            <a:spLocks noGrp="1"/>
          </p:cNvSpPr>
          <p:nvPr>
            <p:ph idx="1"/>
          </p:nvPr>
        </p:nvSpPr>
        <p:spPr>
          <a:xfrm>
            <a:off x="883920" y="1905000"/>
            <a:ext cx="8183880" cy="4187952"/>
          </a:xfrm>
        </p:spPr>
        <p:txBody>
          <a:bodyPr/>
          <a:lstStyle/>
          <a:p>
            <a:pPr lvl="1"/>
            <a:r>
              <a:rPr lang="en-US" dirty="0" smtClean="0"/>
              <a:t>Google.com</a:t>
            </a:r>
          </a:p>
          <a:p>
            <a:pPr lvl="1"/>
            <a:r>
              <a:rPr lang="en-US" dirty="0" smtClean="0"/>
              <a:t>Wikipedia.org</a:t>
            </a:r>
          </a:p>
          <a:p>
            <a:pPr lvl="1"/>
            <a:r>
              <a:rPr lang="en-US" dirty="0" smtClean="0"/>
              <a:t>Studymafia.org</a:t>
            </a:r>
          </a:p>
          <a:p>
            <a:pPr lvl="1"/>
            <a:r>
              <a:rPr lang="en-US" dirty="0" smtClean="0"/>
              <a:t>Slidespanda.com</a:t>
            </a:r>
          </a:p>
        </p:txBody>
      </p:sp>
    </p:spTree>
    <p:extLst>
      <p:ext uri="{BB962C8B-B14F-4D97-AF65-F5344CB8AC3E}">
        <p14:creationId xmlns:p14="http://schemas.microsoft.com/office/powerpoint/2010/main" val="886514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t>.org</a:t>
            </a:r>
            <a:endParaRPr lang="en-US" sz="5400" b="1" dirty="0"/>
          </a:p>
        </p:txBody>
      </p:sp>
    </p:spTree>
    <p:extLst>
      <p:ext uri="{BB962C8B-B14F-4D97-AF65-F5344CB8AC3E}">
        <p14:creationId xmlns:p14="http://schemas.microsoft.com/office/powerpoint/2010/main" val="243453205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536C6"/>
                </a:solidFill>
                <a:latin typeface="Times New Roman" pitchFamily="18" charset="0"/>
                <a:cs typeface="Times New Roman" pitchFamily="18" charset="0"/>
              </a:rPr>
              <a:t>Definition</a:t>
            </a:r>
            <a:endParaRPr lang="en-US" altLang="en-US" sz="3600"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524000"/>
            <a:ext cx="8077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The term mushroom means in general a fungus but commonly it is the fruiting body of some fungi which produce and disseminate spores.</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2607_610119_featured_image-mushroom-packaging-process.jpg"/>
          <p:cNvPicPr>
            <a:picLocks noChangeAspect="1"/>
          </p:cNvPicPr>
          <p:nvPr/>
        </p:nvPicPr>
        <p:blipFill>
          <a:blip r:embed="rId3"/>
          <a:stretch>
            <a:fillRect/>
          </a:stretch>
        </p:blipFill>
        <p:spPr>
          <a:xfrm flipV="1">
            <a:off x="2590800" y="3276600"/>
            <a:ext cx="4495800" cy="2993037"/>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536C6"/>
                </a:solidFill>
                <a:latin typeface="Times New Roman" pitchFamily="18" charset="0"/>
                <a:cs typeface="Times New Roman" pitchFamily="18" charset="0"/>
              </a:rPr>
              <a:t>Introduction</a:t>
            </a:r>
            <a:endParaRPr lang="en-US" altLang="en-US" sz="3600"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762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600" dirty="0" smtClean="0"/>
              <a:t>Like all other fungi, they lack Chlorophyll and thus cannot produce their own food. They grow saprophytically or sometimes symbiotically upon other dead and living plants respectively to obtain organic matter as food.</a:t>
            </a:r>
          </a:p>
          <a:p>
            <a:r>
              <a:rPr lang="en-US" sz="2600" dirty="0" smtClean="0"/>
              <a:t>Mushrooms are variable in size and shape. Many have cap and stalk but some varieties are devoid of stalk. Some varieties even produce fruit bodies below the ground. </a:t>
            </a:r>
          </a:p>
          <a:p>
            <a:r>
              <a:rPr lang="en-US" sz="2600" dirty="0" smtClean="0"/>
              <a:t>There are large number of species growing wild in nature, while many are edible, some are highly poisonous.</a:t>
            </a:r>
            <a:endParaRPr lang="en-US" sz="26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4</a:t>
            </a:fld>
            <a:endParaRPr lang="en-US" altLang="en-US" sz="1400" dirty="0" smtClean="0">
              <a:solidFill>
                <a:srgbClr val="0039A6"/>
              </a:solidFill>
              <a:latin typeface="Myriad Web Pro" charset="0"/>
            </a:endParaRPr>
          </a:p>
          <a:p>
            <a:pPr algn="r" eaLnBrk="1" hangingPunct="1">
              <a:spcBef>
                <a:spcPct val="0"/>
              </a:spcBef>
              <a:buFontTx/>
              <a:buNone/>
            </a:pPr>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536C6"/>
                </a:solidFill>
                <a:latin typeface="Times New Roman" pitchFamily="18" charset="0"/>
                <a:cs typeface="Times New Roman" pitchFamily="18" charset="0"/>
              </a:rPr>
              <a:t>Introduction</a:t>
            </a:r>
            <a:endParaRPr lang="en-US" altLang="en-US" sz="3600" b="1" dirty="0">
              <a:solidFill>
                <a:srgbClr val="0536C6"/>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6" name="Picture 5" descr="7.png"/>
          <p:cNvPicPr>
            <a:picLocks noChangeAspect="1"/>
          </p:cNvPicPr>
          <p:nvPr/>
        </p:nvPicPr>
        <p:blipFill>
          <a:blip r:embed="rId3"/>
          <a:stretch>
            <a:fillRect/>
          </a:stretch>
        </p:blipFill>
        <p:spPr>
          <a:xfrm>
            <a:off x="1050066" y="1676400"/>
            <a:ext cx="7603950" cy="4886614"/>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70125" y="446782"/>
            <a:ext cx="47402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Importance of Mushroom Cultivation</a:t>
            </a:r>
            <a:endParaRPr lang="en-US" altLang="en-US"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914400" y="16002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Mushrooms are popular for their delicacy and flavour. They are excellent sources of vitamins, proteins and minerals. </a:t>
            </a:r>
          </a:p>
          <a:p>
            <a:r>
              <a:rPr lang="en-US" sz="2800" dirty="0" smtClean="0"/>
              <a:t>They are good source of Vitamin ‘B’, folic acid, the blood building vitamin, useful in anaemic condition.</a:t>
            </a:r>
          </a:p>
          <a:p>
            <a:r>
              <a:rPr lang="en-US" sz="2800" dirty="0" smtClean="0"/>
              <a:t>They also contain pantothenic acid, vitamin B-12, ascorbic acid and the precursor of vitamin A and D. </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133600" y="370582"/>
            <a:ext cx="47402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Importance of Mushroom Cultivation</a:t>
            </a:r>
            <a:endParaRPr lang="en-US" altLang="en-US"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9144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700" dirty="0" smtClean="0"/>
              <a:t>They are also good source of phosphorus, potassium, and iron, copper, contain all essential amino acids particularly L-lysine and L-tryptophan. </a:t>
            </a:r>
          </a:p>
          <a:p>
            <a:r>
              <a:rPr lang="en-US" sz="2700" dirty="0" smtClean="0"/>
              <a:t>Mushrooms contain least quantity of carbohydrates as well as fats, hence very valuable diet for those suffering from diabetes and heart problems.</a:t>
            </a:r>
          </a:p>
          <a:p>
            <a:r>
              <a:rPr lang="en-US" sz="2700" dirty="0" smtClean="0"/>
              <a:t>They also contain compounds capable of preventing heart attack, diabetes, and cancer, infections due to bacteria, fungi, viruses and protozoa.</a:t>
            </a:r>
            <a:endParaRPr lang="en-US" sz="27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133600" y="370582"/>
            <a:ext cx="47402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Importance of Mushroom Cultivation</a:t>
            </a:r>
            <a:endParaRPr lang="en-US" altLang="en-US"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9906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Edible mushrooms have been recommended by the FAO as food, contributing to the protein nutrition of the developing countries depends largely on cereals. Mushrooms are useful in treating many human ailments.</a:t>
            </a:r>
          </a:p>
          <a:p>
            <a:r>
              <a:rPr lang="en-US" sz="2800" dirty="0" smtClean="0"/>
              <a:t>With increasing population, food demand problems in developing and under developed countries, mushrooms can play an important role to enrich human diet particularly in India where a large section of the population are vegetarians.</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133600" y="294382"/>
            <a:ext cx="47402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rgbClr val="0536C6"/>
                </a:solidFill>
                <a:latin typeface="Times New Roman" pitchFamily="18" charset="0"/>
                <a:cs typeface="Times New Roman" pitchFamily="18" charset="0"/>
              </a:rPr>
              <a:t>Importance of Mushroom Cultivation</a:t>
            </a:r>
            <a:endParaRPr lang="en-US" altLang="en-US" b="1" dirty="0">
              <a:solidFill>
                <a:srgbClr val="0536C6"/>
              </a:solidFill>
              <a:latin typeface="Times New Roman" pitchFamily="18" charset="0"/>
              <a:cs typeface="Times New Roman" pitchFamily="18" charset="0"/>
            </a:endParaRPr>
          </a:p>
        </p:txBody>
      </p:sp>
      <p:sp>
        <p:nvSpPr>
          <p:cNvPr id="71685" name="Content Placeholder 2"/>
          <p:cNvSpPr txBox="1">
            <a:spLocks/>
          </p:cNvSpPr>
          <p:nvPr/>
        </p:nvSpPr>
        <p:spPr bwMode="auto">
          <a:xfrm>
            <a:off x="9144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It is an ideal means of recycling agro-wastes which are available abundantly.</a:t>
            </a:r>
          </a:p>
          <a:p>
            <a:r>
              <a:rPr lang="en-US" sz="2800" dirty="0" smtClean="0"/>
              <a:t>The spent compost from mushroom farms is a good organic manure and a better substrate for bio-gas production.</a:t>
            </a:r>
          </a:p>
          <a:p>
            <a:r>
              <a:rPr lang="en-US" sz="2800" dirty="0" smtClean="0"/>
              <a:t> It is a labour intensive indoor activity which, help the landless, small and marginal farmers to raise their income, diverse economic activity, can create gainful employment, especially for the unemployed/underemployed youth, weaker sections of the society and women.</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34">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18777</TotalTime>
  <Words>1595</Words>
  <Application>Microsoft Office PowerPoint</Application>
  <PresentationFormat>On-screen Show (4:3)</PresentationFormat>
  <Paragraphs>387</Paragraphs>
  <Slides>27</Slides>
  <Notes>25</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7_SEPDPO</vt:lpstr>
      <vt:lpstr>Theme34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880</cp:revision>
  <cp:lastPrinted>2014-09-05T11:57:32Z</cp:lastPrinted>
  <dcterms:created xsi:type="dcterms:W3CDTF">2014-04-08T13:15:54Z</dcterms:created>
  <dcterms:modified xsi:type="dcterms:W3CDTF">2022-10-24T06:24:46Z</dcterms:modified>
</cp:coreProperties>
</file>