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6075" r:id="rId2"/>
  </p:sldMasterIdLst>
  <p:notesMasterIdLst>
    <p:notesMasterId r:id="rId22"/>
  </p:notesMasterIdLst>
  <p:handoutMasterIdLst>
    <p:handoutMasterId r:id="rId23"/>
  </p:handoutMasterIdLst>
  <p:sldIdLst>
    <p:sldId id="389" r:id="rId3"/>
    <p:sldId id="322" r:id="rId4"/>
    <p:sldId id="324" r:id="rId5"/>
    <p:sldId id="362" r:id="rId6"/>
    <p:sldId id="383" r:id="rId7"/>
    <p:sldId id="361" r:id="rId8"/>
    <p:sldId id="325" r:id="rId9"/>
    <p:sldId id="372" r:id="rId10"/>
    <p:sldId id="373" r:id="rId11"/>
    <p:sldId id="376" r:id="rId12"/>
    <p:sldId id="377" r:id="rId13"/>
    <p:sldId id="384" r:id="rId14"/>
    <p:sldId id="385" r:id="rId15"/>
    <p:sldId id="378" r:id="rId16"/>
    <p:sldId id="382" r:id="rId17"/>
    <p:sldId id="375" r:id="rId18"/>
    <p:sldId id="351" r:id="rId19"/>
    <p:sldId id="386" r:id="rId20"/>
    <p:sldId id="390" r:id="rId2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74" autoAdjust="0"/>
    <p:restoredTop sz="77728" autoAdjust="0"/>
  </p:normalViewPr>
  <p:slideViewPr>
    <p:cSldViewPr>
      <p:cViewPr>
        <p:scale>
          <a:sx n="51" d="100"/>
          <a:sy n="51" d="100"/>
        </p:scale>
        <p:origin x="-1644" y="-46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14.xml"/><Relationship Id="rId3" Type="http://schemas.openxmlformats.org/officeDocument/2006/relationships/slide" Target="slides/slide9.xml"/><Relationship Id="rId7" Type="http://schemas.openxmlformats.org/officeDocument/2006/relationships/slide" Target="slides/slide13.xml"/><Relationship Id="rId2" Type="http://schemas.openxmlformats.org/officeDocument/2006/relationships/slide" Target="slides/slide8.xml"/><Relationship Id="rId1" Type="http://schemas.openxmlformats.org/officeDocument/2006/relationships/slide" Target="slides/slide7.xml"/><Relationship Id="rId6" Type="http://schemas.openxmlformats.org/officeDocument/2006/relationships/slide" Target="slides/slide12.xml"/><Relationship Id="rId5" Type="http://schemas.openxmlformats.org/officeDocument/2006/relationships/slide" Target="slides/slide11.xml"/><Relationship Id="rId10" Type="http://schemas.openxmlformats.org/officeDocument/2006/relationships/slide" Target="slides/slide17.xml"/><Relationship Id="rId4" Type="http://schemas.openxmlformats.org/officeDocument/2006/relationships/slide" Target="slides/slide10.xml"/><Relationship Id="rId9"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10/28/2022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10/28/2022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6</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10/28/2022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7B44253-CC8C-405B-B173-37089594C512}" type="datetimeFigureOut">
              <a:rPr lang="en-US" smtClean="0"/>
              <a:pPr/>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B4164-3AD1-4303-8927-DA91AA9BC4F8}"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pPr>
                <a:defRPr/>
              </a:pPr>
              <a:t>‹#›</a:t>
            </a:fld>
            <a:endParaRPr lang="en-US" alt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B44253-CC8C-405B-B173-37089594C512}" type="datetimeFigureOut">
              <a:rPr lang="en-US" smtClean="0"/>
              <a:pPr/>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B4164-3AD1-4303-8927-DA91AA9BC4F8}"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B44253-CC8C-405B-B173-37089594C512}" type="datetimeFigureOut">
              <a:rPr lang="en-US" smtClean="0"/>
              <a:pPr/>
              <a:t>10/28/2022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3B4164-3AD1-4303-8927-DA91AA9BC4F8}" type="slidenum">
              <a:rPr lang="en-US" smtClean="0"/>
              <a:pPr/>
              <a:t>‹#›</a:t>
            </a:fld>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pPr>
                <a:defRPr/>
              </a:pPr>
              <a:t>‹#›</a:t>
            </a:fld>
            <a:endParaRPr lang="en-US" alt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pPr>
                <a:defRPr/>
              </a:pPr>
              <a:t>‹#›</a:t>
            </a:fld>
            <a:endParaRPr lang="en-US" alt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pPr>
                <a:defRPr/>
              </a:pPr>
              <a:t>‹#›</a:t>
            </a:fld>
            <a:endParaRPr lang="en-US" alt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44253-CC8C-405B-B173-37089594C512}" type="datetimeFigureOut">
              <a:rPr lang="en-US" smtClean="0"/>
              <a:pPr/>
              <a:t>10/28/2022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3B4164-3AD1-4303-8927-DA91AA9BC4F8}"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44253-CC8C-405B-B173-37089594C512}" type="datetimeFigureOut">
              <a:rPr lang="en-US" smtClean="0"/>
              <a:pPr/>
              <a:t>10/28/2022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3B4164-3AD1-4303-8927-DA91AA9BC4F8}"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44253-CC8C-405B-B173-37089594C512}" type="datetimeFigureOut">
              <a:rPr lang="en-US" smtClean="0"/>
              <a:pPr/>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B4164-3AD1-4303-8927-DA91AA9BC4F8}" type="slidenum">
              <a:rPr lang="en-US" smtClean="0"/>
              <a:pPr/>
              <a:t>‹#›</a:t>
            </a:fld>
            <a:endParaRPr lang="en-US"/>
          </a:p>
        </p:txBody>
      </p:sp>
    </p:spTree>
  </p:cSld>
  <p:clrMapOvr>
    <a:masterClrMapping/>
  </p:clrMapOvr>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44253-CC8C-405B-B173-37089594C512}" type="datetimeFigureOut">
              <a:rPr lang="en-US" smtClean="0"/>
              <a:pPr/>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B4164-3AD1-4303-8927-DA91AA9BC4F8}" type="slidenum">
              <a:rPr lang="en-US" smtClean="0"/>
              <a:pPr/>
              <a:t>‹#›</a:t>
            </a:fld>
            <a:endParaRPr lang="en-US"/>
          </a:p>
        </p:txBody>
      </p:sp>
    </p:spTree>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18" Type="http://schemas.openxmlformats.org/officeDocument/2006/relationships/slideLayout" Target="../slideLayouts/slideLayout5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17" Type="http://schemas.openxmlformats.org/officeDocument/2006/relationships/slideLayout" Target="../slideLayouts/slideLayout52.xml"/><Relationship Id="rId2" Type="http://schemas.openxmlformats.org/officeDocument/2006/relationships/slideLayout" Target="../slideLayouts/slideLayout37.xml"/><Relationship Id="rId16" Type="http://schemas.openxmlformats.org/officeDocument/2006/relationships/slideLayout" Target="../slideLayouts/slideLayout51.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slideLayout" Target="../slideLayouts/slideLayout50.xml"/><Relationship Id="rId10" Type="http://schemas.openxmlformats.org/officeDocument/2006/relationships/slideLayout" Target="../slideLayouts/slideLayout45.xml"/><Relationship Id="rId19" Type="http://schemas.openxmlformats.org/officeDocument/2006/relationships/theme" Target="../theme/theme2.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7"/>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 id="2147485829" r:id="rId19"/>
    <p:sldLayoutId id="2147485830" r:id="rId20"/>
    <p:sldLayoutId id="2147485831" r:id="rId21"/>
    <p:sldLayoutId id="2147485832" r:id="rId22"/>
    <p:sldLayoutId id="2147485833" r:id="rId23"/>
    <p:sldLayoutId id="2147485834" r:id="rId24"/>
    <p:sldLayoutId id="2147485835" r:id="rId25"/>
    <p:sldLayoutId id="2147485836" r:id="rId26"/>
    <p:sldLayoutId id="2147485837" r:id="rId27"/>
    <p:sldLayoutId id="2147485838" r:id="rId28"/>
    <p:sldLayoutId id="2147485839" r:id="rId29"/>
    <p:sldLayoutId id="2147485840" r:id="rId30"/>
    <p:sldLayoutId id="2147485841" r:id="rId31"/>
    <p:sldLayoutId id="2147485842" r:id="rId32"/>
    <p:sldLayoutId id="2147485843" r:id="rId33"/>
    <p:sldLayoutId id="2147485844" r:id="rId34"/>
    <p:sldLayoutId id="2147485845" r:id="rId35"/>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5D48070-6A81-47D0-9810-1540B9FEFF61}" type="datetime1">
              <a:rPr lang="en-US" smtClean="0"/>
              <a:pPr/>
              <a:t>10/29/2022</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FEBEB0A-9E3D-4B14-9782-E2AE3DA60D96}"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6076" r:id="rId1"/>
    <p:sldLayoutId id="2147486077" r:id="rId2"/>
    <p:sldLayoutId id="2147486078" r:id="rId3"/>
    <p:sldLayoutId id="2147486079" r:id="rId4"/>
    <p:sldLayoutId id="2147486080" r:id="rId5"/>
    <p:sldLayoutId id="2147486081" r:id="rId6"/>
    <p:sldLayoutId id="2147486082" r:id="rId7"/>
    <p:sldLayoutId id="2147486083" r:id="rId8"/>
    <p:sldLayoutId id="2147486084" r:id="rId9"/>
    <p:sldLayoutId id="2147486085" r:id="rId10"/>
    <p:sldLayoutId id="2147486086" r:id="rId11"/>
    <p:sldLayoutId id="2147486087" r:id="rId12"/>
    <p:sldLayoutId id="2147486088" r:id="rId13"/>
    <p:sldLayoutId id="2147486089" r:id="rId14"/>
    <p:sldLayoutId id="2147486090" r:id="rId15"/>
    <p:sldLayoutId id="2147486091" r:id="rId16"/>
    <p:sldLayoutId id="2147486092" r:id="rId17"/>
    <p:sldLayoutId id="2147486093" r:id="rId18"/>
  </p:sldLayoutIdLst>
  <p:hf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6.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9.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5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tx1">
                    <a:lumMod val="75000"/>
                    <a:lumOff val="25000"/>
                  </a:schemeClr>
                </a:solidFill>
                <a:latin typeface="Verdana" pitchFamily="34" charset="0"/>
                <a:cs typeface="+mn-cs"/>
              </a:rPr>
              <a:t>.Org</a:t>
            </a:r>
            <a:endParaRPr lang="en-US" sz="2800" b="1" dirty="0">
              <a:solidFill>
                <a:schemeClr val="tx1">
                  <a:lumMod val="75000"/>
                  <a:lumOff val="25000"/>
                </a:schemeClr>
              </a:solidFill>
              <a:latin typeface="Tahoma" pitchFamily="34" charset="0"/>
              <a:cs typeface="+mn-cs"/>
            </a:endParaRPr>
          </a:p>
        </p:txBody>
      </p:sp>
      <p:sp>
        <p:nvSpPr>
          <p:cNvPr id="16389" name="Text Box 9"/>
          <p:cNvSpPr txBox="1">
            <a:spLocks noChangeArrowheads="1"/>
          </p:cNvSpPr>
          <p:nvPr/>
        </p:nvSpPr>
        <p:spPr bwMode="auto">
          <a:xfrm>
            <a:off x="1371600" y="5221069"/>
            <a:ext cx="7538086" cy="707886"/>
          </a:xfrm>
          <a:prstGeom prst="rect">
            <a:avLst/>
          </a:prstGeom>
          <a:noFill/>
          <a:ln w="9525">
            <a:noFill/>
            <a:miter lim="800000"/>
            <a:headEnd/>
            <a:tailEnd/>
          </a:ln>
        </p:spPr>
        <p:txBody>
          <a:bodyPr wrap="square">
            <a:spAutoFit/>
          </a:bodyPr>
          <a:lstStyle/>
          <a:p>
            <a:pPr eaLnBrk="0" hangingPunct="0">
              <a:spcBef>
                <a:spcPct val="50000"/>
              </a:spcBef>
            </a:pPr>
            <a:r>
              <a:rPr lang="en-US" sz="2000" b="1" dirty="0" smtClean="0">
                <a:latin typeface="+mn-lt"/>
                <a:cs typeface="Times New Roman" pitchFamily="18" charset="0"/>
              </a:rPr>
              <a:t>Submitted </a:t>
            </a:r>
            <a:r>
              <a:rPr lang="en-US" sz="2000" b="1" dirty="0">
                <a:latin typeface="+mn-lt"/>
                <a:cs typeface="Times New Roman" pitchFamily="18" charset="0"/>
              </a:rPr>
              <a:t>To:	 </a:t>
            </a:r>
            <a:r>
              <a:rPr lang="en-US" sz="2000" b="1" dirty="0" smtClean="0">
                <a:latin typeface="+mn-lt"/>
                <a:cs typeface="Times New Roman" pitchFamily="18" charset="0"/>
              </a:rPr>
              <a:t>             		           </a:t>
            </a:r>
            <a:r>
              <a:rPr lang="en-US" sz="2000" b="1" dirty="0" smtClean="0">
                <a:latin typeface="+mn-lt"/>
                <a:cs typeface="Times New Roman" pitchFamily="18" charset="0"/>
              </a:rPr>
              <a:t>   Submitted </a:t>
            </a:r>
            <a:r>
              <a:rPr lang="en-US" sz="2000" b="1" dirty="0">
                <a:latin typeface="+mn-lt"/>
                <a:cs typeface="Times New Roman" pitchFamily="18" charset="0"/>
              </a:rPr>
              <a:t>By:</a:t>
            </a:r>
          </a:p>
          <a:p>
            <a:pPr eaLnBrk="0" hangingPunct="0"/>
            <a:r>
              <a:rPr lang="en-US" sz="2000" b="1" dirty="0">
                <a:latin typeface="+mn-lt"/>
                <a:cs typeface="Times New Roman" pitchFamily="18" charset="0"/>
              </a:rPr>
              <a:t>S</a:t>
            </a:r>
            <a:r>
              <a:rPr lang="en-US" sz="2000" b="1" dirty="0" smtClean="0">
                <a:latin typeface="+mn-lt"/>
                <a:cs typeface="Times New Roman" pitchFamily="18" charset="0"/>
              </a:rPr>
              <a:t>tudymafia.org                                         </a:t>
            </a:r>
            <a:r>
              <a:rPr lang="en-US" sz="2000" b="1" dirty="0" smtClean="0">
                <a:latin typeface="+mn-lt"/>
                <a:cs typeface="Times New Roman" pitchFamily="18" charset="0"/>
              </a:rPr>
              <a:t>    Studymafia.org               </a:t>
            </a:r>
            <a:endParaRPr lang="en-US" sz="2000" b="1" dirty="0">
              <a:latin typeface="+mn-lt"/>
              <a:cs typeface="Times New Roman" pitchFamily="18" charset="0"/>
            </a:endParaRPr>
          </a:p>
        </p:txBody>
      </p:sp>
      <p:sp>
        <p:nvSpPr>
          <p:cNvPr id="8" name="Rectangle 7"/>
          <p:cNvSpPr/>
          <p:nvPr/>
        </p:nvSpPr>
        <p:spPr>
          <a:xfrm>
            <a:off x="3024312" y="1752600"/>
            <a:ext cx="3570465" cy="923330"/>
          </a:xfrm>
          <a:prstGeom prst="rect">
            <a:avLst/>
          </a:prstGeom>
          <a:noFill/>
        </p:spPr>
        <p:txBody>
          <a:bodyPr wrap="none">
            <a:spAutoFit/>
          </a:bodyPr>
          <a:lstStyle/>
          <a:p>
            <a:pPr algn="ctr" fontAlgn="auto">
              <a:spcBef>
                <a:spcPts val="0"/>
              </a:spcBef>
              <a:spcAft>
                <a:spcPts val="0"/>
              </a:spcAft>
              <a:defRPr/>
            </a:pPr>
            <a:r>
              <a:rPr lang="en-US" altLang="en-US" sz="5400" b="1" dirty="0">
                <a:solidFill>
                  <a:srgbClr val="FFFF00"/>
                </a:solidFill>
                <a:latin typeface="Times New Roman" pitchFamily="18" charset="0"/>
                <a:cs typeface="Times New Roman" pitchFamily="18" charset="0"/>
              </a:rPr>
              <a:t>Lymphoma</a:t>
            </a:r>
            <a:endParaRPr lang="en-US" sz="5400" b="1" spc="300" dirty="0">
              <a:ln w="11430" cmpd="sng">
                <a:solidFill>
                  <a:schemeClr val="accent1">
                    <a:tint val="10000"/>
                  </a:schemeClr>
                </a:solidFill>
                <a:prstDash val="solid"/>
                <a:miter lim="800000"/>
              </a:ln>
              <a:solidFill>
                <a:srgbClr val="FFFF0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2788080691"/>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776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rgbClr val="FF0000"/>
                </a:solidFill>
              </a:rPr>
              <a:t>Risk factors </a:t>
            </a:r>
            <a:r>
              <a:rPr lang="en-US" altLang="en-US" sz="3600" b="1" dirty="0" smtClean="0">
                <a:solidFill>
                  <a:srgbClr val="FF0000"/>
                </a:solidFill>
                <a:latin typeface="Times New Roman" pitchFamily="18" charset="0"/>
                <a:cs typeface="Times New Roman" pitchFamily="18" charset="0"/>
              </a:rPr>
              <a:t>of Lymphoma  </a:t>
            </a:r>
          </a:p>
        </p:txBody>
      </p:sp>
      <p:sp>
        <p:nvSpPr>
          <p:cNvPr id="2" name="TextBox 1"/>
          <p:cNvSpPr txBox="1"/>
          <p:nvPr/>
        </p:nvSpPr>
        <p:spPr>
          <a:xfrm>
            <a:off x="381000" y="1600200"/>
            <a:ext cx="8153400" cy="3046988"/>
          </a:xfrm>
          <a:prstGeom prst="rect">
            <a:avLst/>
          </a:prstGeom>
          <a:noFill/>
        </p:spPr>
        <p:txBody>
          <a:bodyPr wrap="square">
            <a:spAutoFit/>
          </a:bodyPr>
          <a:lstStyle/>
          <a:p>
            <a:r>
              <a:rPr lang="en-US" sz="3200" b="1" dirty="0" smtClean="0"/>
              <a:t>Being male.</a:t>
            </a:r>
            <a:r>
              <a:rPr lang="en-US" sz="3200" dirty="0" smtClean="0"/>
              <a:t> Males are slightly more likely to develop lymphoma than are females.</a:t>
            </a:r>
          </a:p>
          <a:p>
            <a:r>
              <a:rPr lang="en-US" sz="3200" b="1" dirty="0" smtClean="0"/>
              <a:t>Having an impaired immune system.</a:t>
            </a:r>
            <a:r>
              <a:rPr lang="en-US" sz="3200" dirty="0" smtClean="0"/>
              <a:t> Lymphoma is more common in people with immune system diseases or in people who take drugs that suppress their immune system.</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10</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364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0000"/>
                </a:solidFill>
                <a:latin typeface="Times New Roman" pitchFamily="18" charset="0"/>
                <a:cs typeface="Times New Roman" pitchFamily="18" charset="0"/>
              </a:rPr>
              <a:t>Diagnosis of Lymphoma  </a:t>
            </a:r>
          </a:p>
          <a:p>
            <a:pPr algn="ctr" eaLnBrk="1" hangingPunct="1">
              <a:spcBef>
                <a:spcPct val="0"/>
              </a:spcBef>
              <a:buNone/>
            </a:pPr>
            <a:endParaRPr lang="en-US" altLang="en-US" sz="3600" b="1" dirty="0" smtClean="0">
              <a:solidFill>
                <a:srgbClr val="FF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FF0000"/>
              </a:solidFill>
              <a:latin typeface="Times New Roman" pitchFamily="18" charset="0"/>
              <a:cs typeface="Times New Roman" pitchFamily="18" charset="0"/>
            </a:endParaRPr>
          </a:p>
        </p:txBody>
      </p:sp>
      <p:sp>
        <p:nvSpPr>
          <p:cNvPr id="2" name="TextBox 1"/>
          <p:cNvSpPr txBox="1"/>
          <p:nvPr/>
        </p:nvSpPr>
        <p:spPr>
          <a:xfrm>
            <a:off x="533400" y="1718370"/>
            <a:ext cx="8001000" cy="3539430"/>
          </a:xfrm>
          <a:prstGeom prst="rect">
            <a:avLst/>
          </a:prstGeom>
          <a:noFill/>
        </p:spPr>
        <p:txBody>
          <a:bodyPr wrap="square">
            <a:spAutoFit/>
          </a:bodyPr>
          <a:lstStyle/>
          <a:p>
            <a:r>
              <a:rPr lang="en-US" sz="3200" b="1" dirty="0" smtClean="0"/>
              <a:t>Physical exam.</a:t>
            </a:r>
            <a:r>
              <a:rPr lang="en-US" sz="3200" dirty="0" smtClean="0"/>
              <a:t> Your doctor checks for swollen lymph nodes, including in your neck, underarm and groin, as well as a swollen spleen or liver.</a:t>
            </a:r>
          </a:p>
          <a:p>
            <a:r>
              <a:rPr lang="en-US" sz="3200" b="1" dirty="0" smtClean="0"/>
              <a:t>Removing a lymph node for testing.</a:t>
            </a:r>
            <a:r>
              <a:rPr lang="en-US" sz="3200" dirty="0" smtClean="0"/>
              <a:t> Your doctor may recommend a lymph node biopsy procedure to remove all or part of a lymph node for laboratory testing.</a:t>
            </a:r>
            <a:endParaRPr lang="en-US" sz="3200" dirty="0"/>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364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0000"/>
                </a:solidFill>
                <a:latin typeface="Times New Roman" pitchFamily="18" charset="0"/>
                <a:cs typeface="Times New Roman" pitchFamily="18" charset="0"/>
              </a:rPr>
              <a:t>Diagnosis of Lymphoma  </a:t>
            </a:r>
          </a:p>
          <a:p>
            <a:pPr algn="ctr" eaLnBrk="1" hangingPunct="1">
              <a:spcBef>
                <a:spcPct val="0"/>
              </a:spcBef>
              <a:buNone/>
            </a:pPr>
            <a:endParaRPr lang="en-US" altLang="en-US" sz="3600" b="1" dirty="0" smtClean="0">
              <a:solidFill>
                <a:srgbClr val="FF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FF0000"/>
              </a:solidFill>
              <a:latin typeface="Times New Roman" pitchFamily="18" charset="0"/>
              <a:cs typeface="Times New Roman" pitchFamily="18" charset="0"/>
            </a:endParaRPr>
          </a:p>
        </p:txBody>
      </p:sp>
      <p:sp>
        <p:nvSpPr>
          <p:cNvPr id="2" name="TextBox 1"/>
          <p:cNvSpPr txBox="1"/>
          <p:nvPr/>
        </p:nvSpPr>
        <p:spPr>
          <a:xfrm>
            <a:off x="533400" y="1718370"/>
            <a:ext cx="8001000" cy="3539430"/>
          </a:xfrm>
          <a:prstGeom prst="rect">
            <a:avLst/>
          </a:prstGeom>
          <a:noFill/>
        </p:spPr>
        <p:txBody>
          <a:bodyPr wrap="square">
            <a:spAutoFit/>
          </a:bodyPr>
          <a:lstStyle/>
          <a:p>
            <a:r>
              <a:rPr lang="en-US" sz="3200" b="1" dirty="0" smtClean="0"/>
              <a:t>Blood tests.</a:t>
            </a:r>
            <a:r>
              <a:rPr lang="en-US" sz="3200" dirty="0" smtClean="0"/>
              <a:t> Blood tests to count the number of cells in a sample of your blood can give your doctor clues about your diagnosis.</a:t>
            </a:r>
          </a:p>
          <a:p>
            <a:r>
              <a:rPr lang="en-US" sz="3200" b="1" dirty="0" smtClean="0"/>
              <a:t>Removing a sample of bone marrow for testing.</a:t>
            </a:r>
            <a:r>
              <a:rPr lang="en-US" sz="3200" dirty="0" smtClean="0"/>
              <a:t> A bone marrow aspiration and biopsy procedure involves inserting a needle into your hipbone to remove a sample of bone marrow. </a:t>
            </a:r>
            <a:endParaRPr lang="en-US" sz="3200" dirty="0"/>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364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0000"/>
                </a:solidFill>
                <a:latin typeface="Times New Roman" pitchFamily="18" charset="0"/>
                <a:cs typeface="Times New Roman" pitchFamily="18" charset="0"/>
              </a:rPr>
              <a:t>Diagnosis of Lymphoma  </a:t>
            </a:r>
          </a:p>
          <a:p>
            <a:pPr algn="ctr" eaLnBrk="1" hangingPunct="1">
              <a:spcBef>
                <a:spcPct val="0"/>
              </a:spcBef>
              <a:buNone/>
            </a:pPr>
            <a:endParaRPr lang="en-US" altLang="en-US" sz="3600" b="1" dirty="0" smtClean="0">
              <a:solidFill>
                <a:srgbClr val="FF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FF0000"/>
              </a:solidFill>
              <a:latin typeface="Times New Roman" pitchFamily="18" charset="0"/>
              <a:cs typeface="Times New Roman" pitchFamily="18" charset="0"/>
            </a:endParaRPr>
          </a:p>
        </p:txBody>
      </p:sp>
      <p:sp>
        <p:nvSpPr>
          <p:cNvPr id="2" name="TextBox 1"/>
          <p:cNvSpPr txBox="1"/>
          <p:nvPr/>
        </p:nvSpPr>
        <p:spPr>
          <a:xfrm>
            <a:off x="533400" y="1718370"/>
            <a:ext cx="7467600" cy="2554545"/>
          </a:xfrm>
          <a:prstGeom prst="rect">
            <a:avLst/>
          </a:prstGeom>
          <a:noFill/>
        </p:spPr>
        <p:txBody>
          <a:bodyPr wrap="square">
            <a:spAutoFit/>
          </a:bodyPr>
          <a:lstStyle/>
          <a:p>
            <a:r>
              <a:rPr lang="en-US" sz="3200" b="1" dirty="0" smtClean="0"/>
              <a:t>Imaging tests.</a:t>
            </a:r>
            <a:r>
              <a:rPr lang="en-US" sz="3200" dirty="0" smtClean="0"/>
              <a:t> Your doctor may recommend imaging tests to look for signs of lymphoma in other areas of your body. Tests may include CT, MRI and positron emission tomography (PET).</a:t>
            </a:r>
            <a:endParaRPr lang="en-US" sz="3200" dirty="0"/>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13</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602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0000"/>
                </a:solidFill>
                <a:latin typeface="Times New Roman" pitchFamily="18" charset="0"/>
                <a:cs typeface="Times New Roman" pitchFamily="18" charset="0"/>
              </a:rPr>
              <a:t>Treatment of Lymphoma  </a:t>
            </a:r>
          </a:p>
          <a:p>
            <a:pPr algn="ctr" eaLnBrk="1" hangingPunct="1">
              <a:spcBef>
                <a:spcPct val="0"/>
              </a:spcBef>
              <a:buNone/>
            </a:pPr>
            <a:endParaRPr lang="en-US" altLang="en-US" sz="3600" b="1" dirty="0" smtClean="0">
              <a:solidFill>
                <a:srgbClr val="FF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FF0000"/>
              </a:solidFill>
              <a:latin typeface="Times New Roman" pitchFamily="18" charset="0"/>
              <a:cs typeface="Times New Roman" pitchFamily="18" charset="0"/>
            </a:endParaRPr>
          </a:p>
        </p:txBody>
      </p:sp>
      <p:sp>
        <p:nvSpPr>
          <p:cNvPr id="2" name="TextBox 1"/>
          <p:cNvSpPr txBox="1"/>
          <p:nvPr/>
        </p:nvSpPr>
        <p:spPr>
          <a:xfrm>
            <a:off x="457200" y="1828799"/>
            <a:ext cx="8305800" cy="3539430"/>
          </a:xfrm>
          <a:prstGeom prst="rect">
            <a:avLst/>
          </a:prstGeom>
          <a:noFill/>
        </p:spPr>
        <p:txBody>
          <a:bodyPr wrap="square">
            <a:spAutoFit/>
          </a:bodyPr>
          <a:lstStyle/>
          <a:p>
            <a:pPr>
              <a:buFont typeface="Arial" pitchFamily="34" charset="0"/>
              <a:buChar char="•"/>
            </a:pPr>
            <a:r>
              <a:rPr lang="en-US" sz="3200" b="1" dirty="0" smtClean="0"/>
              <a:t>Active surveillance.</a:t>
            </a:r>
            <a:r>
              <a:rPr lang="en-US" sz="3200" dirty="0" smtClean="0"/>
              <a:t> Some forms of lymphoma are very slow growing. You and your doctor may decide to wait to treat your lymphoma when it causes signs and symptoms that interfere with your daily activities.</a:t>
            </a:r>
          </a:p>
          <a:p>
            <a:pPr>
              <a:buFont typeface="Arial" pitchFamily="34" charset="0"/>
              <a:buChar char="•"/>
            </a:pPr>
            <a:r>
              <a:rPr lang="en-US" sz="3200" b="1" dirty="0" smtClean="0"/>
              <a:t>Chemotherapy.</a:t>
            </a:r>
            <a:r>
              <a:rPr lang="en-US" sz="3200" dirty="0" smtClean="0"/>
              <a:t> Chemotherapy uses drugs to destroy fast-growing cells, such as cancer cells.</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14</a:t>
            </a:fld>
            <a:endParaRPr lang="en-US" altLang="en-US" sz="1400" dirty="0">
              <a:solidFill>
                <a:srgbClr val="0039A6"/>
              </a:solidFill>
              <a:latin typeface="Myriad Web Pro" charset="0"/>
            </a:endParaRPr>
          </a:p>
        </p:txBody>
      </p:sp>
      <p:cxnSp>
        <p:nvCxnSpPr>
          <p:cNvPr id="6" name="Straight Connector 5"/>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602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0000"/>
                </a:solidFill>
                <a:latin typeface="Times New Roman" pitchFamily="18" charset="0"/>
                <a:cs typeface="Times New Roman" pitchFamily="18" charset="0"/>
              </a:rPr>
              <a:t>Treatment of Lymphoma  </a:t>
            </a:r>
          </a:p>
          <a:p>
            <a:pPr algn="ctr" eaLnBrk="1" hangingPunct="1">
              <a:spcBef>
                <a:spcPct val="0"/>
              </a:spcBef>
              <a:buNone/>
            </a:pPr>
            <a:endParaRPr lang="en-US" altLang="en-US" sz="3600" b="1" dirty="0" smtClean="0">
              <a:solidFill>
                <a:srgbClr val="FF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FF0000"/>
              </a:solidFill>
              <a:latin typeface="Times New Roman" pitchFamily="18" charset="0"/>
              <a:cs typeface="Times New Roman" pitchFamily="18" charset="0"/>
            </a:endParaRPr>
          </a:p>
        </p:txBody>
      </p:sp>
      <p:sp>
        <p:nvSpPr>
          <p:cNvPr id="2" name="TextBox 1"/>
          <p:cNvSpPr txBox="1"/>
          <p:nvPr/>
        </p:nvSpPr>
        <p:spPr>
          <a:xfrm>
            <a:off x="609600" y="1828799"/>
            <a:ext cx="8153400" cy="3539430"/>
          </a:xfrm>
          <a:prstGeom prst="rect">
            <a:avLst/>
          </a:prstGeom>
          <a:noFill/>
        </p:spPr>
        <p:txBody>
          <a:bodyPr wrap="square">
            <a:spAutoFit/>
          </a:bodyPr>
          <a:lstStyle/>
          <a:p>
            <a:r>
              <a:rPr lang="en-US" sz="3200" b="1" dirty="0" smtClean="0"/>
              <a:t>Radiation therapy.</a:t>
            </a:r>
            <a:r>
              <a:rPr lang="en-US" sz="3200" dirty="0" smtClean="0"/>
              <a:t> Radiation therapy uses high-powered beams of energy, such as X-rays and protons, to kill cancer cells.</a:t>
            </a:r>
          </a:p>
          <a:p>
            <a:r>
              <a:rPr lang="en-US" sz="3200" b="1" dirty="0" smtClean="0"/>
              <a:t>Bone marrow transplant.</a:t>
            </a:r>
            <a:r>
              <a:rPr lang="en-US" sz="3200" dirty="0" smtClean="0"/>
              <a:t> A bone marrow transplant, also known as a stem cell transplant, involves using high doses of chemotherapy and radiation to suppress your bone marrow. </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15</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86D207D-9E64-417F-AA84-D9CB1A523B53}" type="slidenum">
              <a:rPr lang="en-US" altLang="en-US" smtClean="0"/>
              <a:pPr>
                <a:defRPr/>
              </a:pPr>
              <a:t>16</a:t>
            </a:fld>
            <a:endParaRPr lang="en-US" altLang="en-US" dirty="0"/>
          </a:p>
        </p:txBody>
      </p:sp>
      <p:pic>
        <p:nvPicPr>
          <p:cNvPr id="4" name="Picture 3" descr="nci-vol-8285-72.jpg"/>
          <p:cNvPicPr>
            <a:picLocks noChangeAspect="1"/>
          </p:cNvPicPr>
          <p:nvPr/>
        </p:nvPicPr>
        <p:blipFill>
          <a:blip r:embed="rId2"/>
          <a:srcRect t="5556" b="4444"/>
          <a:stretch>
            <a:fillRect/>
          </a:stretch>
        </p:blipFill>
        <p:spPr>
          <a:xfrm>
            <a:off x="304800" y="600646"/>
            <a:ext cx="8458200" cy="5952553"/>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rgbClr val="FF0000"/>
                </a:solidFill>
                <a:latin typeface="Times New Roman" pitchFamily="18" charset="0"/>
                <a:cs typeface="Times New Roman" pitchFamily="18" charset="0"/>
              </a:rPr>
              <a:t>Conclusion</a:t>
            </a:r>
          </a:p>
        </p:txBody>
      </p:sp>
      <p:sp>
        <p:nvSpPr>
          <p:cNvPr id="2" name="TextBox 1"/>
          <p:cNvSpPr txBox="1"/>
          <p:nvPr/>
        </p:nvSpPr>
        <p:spPr>
          <a:xfrm>
            <a:off x="685800" y="1600200"/>
            <a:ext cx="7543800" cy="3046988"/>
          </a:xfrm>
          <a:prstGeom prst="rect">
            <a:avLst/>
          </a:prstGeom>
          <a:noFill/>
        </p:spPr>
        <p:txBody>
          <a:bodyPr wrap="square">
            <a:spAutoFit/>
          </a:bodyPr>
          <a:lstStyle/>
          <a:p>
            <a:pPr marL="514350" indent="-514350">
              <a:buFont typeface="Arial" pitchFamily="34" charset="0"/>
              <a:buChar char="•"/>
            </a:pPr>
            <a:r>
              <a:rPr lang="en-US" sz="3200" dirty="0" smtClean="0"/>
              <a:t>Lymphoma is </a:t>
            </a:r>
            <a:r>
              <a:rPr lang="en-US" sz="3200" b="1" dirty="0" smtClean="0"/>
              <a:t>a cancer of the lymphatic system</a:t>
            </a:r>
            <a:r>
              <a:rPr lang="en-US" sz="3200" dirty="0" smtClean="0"/>
              <a:t>, which is part of the body's germ-fighting network. </a:t>
            </a:r>
          </a:p>
          <a:p>
            <a:pPr marL="514350" indent="-514350">
              <a:buFont typeface="Arial" pitchFamily="34" charset="0"/>
              <a:buChar char="•"/>
            </a:pPr>
            <a:r>
              <a:rPr lang="en-US" sz="3200" dirty="0" smtClean="0"/>
              <a:t>Lymphoma can affect all those areas as well as other organs throughout the body.</a:t>
            </a:r>
            <a:endParaRPr lang="en-US" sz="3200" dirty="0"/>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17</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457200"/>
            <a:ext cx="8183880" cy="1051560"/>
          </a:xfrm>
        </p:spPr>
        <p:txBody>
          <a:bodyPr/>
          <a:lstStyle/>
          <a:p>
            <a:r>
              <a:rPr lang="en-US" dirty="0">
                <a:solidFill>
                  <a:srgbClr val="FF0000"/>
                </a:solidFill>
              </a:rPr>
              <a:t>References</a:t>
            </a:r>
          </a:p>
        </p:txBody>
      </p:sp>
      <p:sp>
        <p:nvSpPr>
          <p:cNvPr id="3" name="Content Placeholder 2"/>
          <p:cNvSpPr>
            <a:spLocks noGrp="1"/>
          </p:cNvSpPr>
          <p:nvPr>
            <p:ph idx="1"/>
          </p:nvPr>
        </p:nvSpPr>
        <p:spPr>
          <a:xfrm>
            <a:off x="152400" y="990600"/>
            <a:ext cx="8183880" cy="4187952"/>
          </a:xfrm>
        </p:spPr>
        <p:txBody>
          <a:bodyPr>
            <a:normAutofit/>
          </a:bodyPr>
          <a:lstStyle/>
          <a:p>
            <a:pPr lvl="1"/>
            <a:r>
              <a:rPr lang="en-US" sz="2800" dirty="0" smtClean="0">
                <a:solidFill>
                  <a:schemeClr val="accent1">
                    <a:lumMod val="10000"/>
                  </a:schemeClr>
                </a:solidFill>
              </a:rPr>
              <a:t>Google.com</a:t>
            </a:r>
          </a:p>
          <a:p>
            <a:pPr lvl="1"/>
            <a:r>
              <a:rPr lang="en-US" sz="2800" dirty="0" smtClean="0">
                <a:solidFill>
                  <a:schemeClr val="accent1">
                    <a:lumMod val="10000"/>
                  </a:schemeClr>
                </a:solidFill>
              </a:rPr>
              <a:t>Wikipedia.org</a:t>
            </a:r>
          </a:p>
          <a:p>
            <a:pPr lvl="1"/>
            <a:r>
              <a:rPr lang="en-US" sz="2800" dirty="0" smtClean="0">
                <a:solidFill>
                  <a:schemeClr val="accent1">
                    <a:lumMod val="10000"/>
                  </a:schemeClr>
                </a:solidFill>
              </a:rPr>
              <a:t>Studymafia.org</a:t>
            </a:r>
          </a:p>
          <a:p>
            <a:pPr lvl="1"/>
            <a:r>
              <a:rPr lang="en-US" sz="2800" dirty="0" smtClean="0">
                <a:solidFill>
                  <a:schemeClr val="accent1">
                    <a:lumMod val="10000"/>
                  </a:schemeClr>
                </a:solidFill>
              </a:rPr>
              <a:t>Slidespanda.com</a:t>
            </a:r>
          </a:p>
        </p:txBody>
      </p:sp>
    </p:spTree>
    <p:extLst>
      <p:ext uri="{BB962C8B-B14F-4D97-AF65-F5344CB8AC3E}">
        <p14:creationId xmlns:p14="http://schemas.microsoft.com/office/powerpoint/2010/main" val="3753957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981200"/>
            <a:ext cx="5943600" cy="2514600"/>
          </a:xfrm>
          <a:solidFill>
            <a:srgbClr val="FFFFFF"/>
          </a:solid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836272808"/>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1">
                    <a:lumMod val="60000"/>
                    <a:lumOff val="40000"/>
                  </a:schemeClr>
                </a:solidFill>
                <a:latin typeface="Times New Roman" pitchFamily="18" charset="0"/>
                <a:cs typeface="Times New Roman" pitchFamily="18" charset="0"/>
              </a:rPr>
              <a:t>Table Contents</a:t>
            </a:r>
            <a:endParaRPr lang="en-US" altLang="en-US" sz="3600" b="1" dirty="0">
              <a:solidFill>
                <a:schemeClr val="accent1">
                  <a:lumMod val="60000"/>
                  <a:lumOff val="40000"/>
                </a:schemeClr>
              </a:solidFill>
              <a:latin typeface="Times New Roman" pitchFamily="18" charset="0"/>
              <a:cs typeface="Times New Roman" pitchFamily="18" charset="0"/>
            </a:endParaRPr>
          </a:p>
        </p:txBody>
      </p:sp>
      <p:sp>
        <p:nvSpPr>
          <p:cNvPr id="71685" name="Content Placeholder 2"/>
          <p:cNvSpPr txBox="1">
            <a:spLocks/>
          </p:cNvSpPr>
          <p:nvPr/>
        </p:nvSpPr>
        <p:spPr bwMode="auto">
          <a:xfrm>
            <a:off x="533400" y="17526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Definition</a:t>
            </a:r>
            <a:endParaRPr lang="en-US" altLang="en-US" sz="2600" dirty="0">
              <a:latin typeface="Times New Roman" pitchFamily="18" charset="0"/>
              <a:cs typeface="Times New Roman" pitchFamily="18" charset="0"/>
            </a:endParaRP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Introduction</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Symptoms of Lymphoma  </a:t>
            </a:r>
            <a:endParaRPr lang="en-US" sz="2600"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Causes of Lymphoma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Risk-Factors of Lymphoma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Diagnosis of Lymphoma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Treatment of Lymphoma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Conclusion </a:t>
            </a:r>
            <a:endParaRPr lang="en-US" altLang="en-US" sz="2600" dirty="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1">
                    <a:lumMod val="60000"/>
                    <a:lumOff val="40000"/>
                  </a:schemeClr>
                </a:solidFill>
                <a:latin typeface="Times New Roman" pitchFamily="18" charset="0"/>
                <a:cs typeface="Times New Roman" pitchFamily="18" charset="0"/>
              </a:rPr>
              <a:t>Definition</a:t>
            </a:r>
            <a:endParaRPr lang="en-US" altLang="en-US" sz="3600" b="1" dirty="0">
              <a:solidFill>
                <a:schemeClr val="accent1">
                  <a:lumMod val="60000"/>
                  <a:lumOff val="40000"/>
                </a:schemeClr>
              </a:solidFill>
              <a:latin typeface="Times New Roman" pitchFamily="18" charset="0"/>
              <a:cs typeface="Times New Roman" pitchFamily="18" charset="0"/>
            </a:endParaRPr>
          </a:p>
        </p:txBody>
      </p:sp>
      <p:sp>
        <p:nvSpPr>
          <p:cNvPr id="71685" name="Content Placeholder 2"/>
          <p:cNvSpPr txBox="1">
            <a:spLocks/>
          </p:cNvSpPr>
          <p:nvPr/>
        </p:nvSpPr>
        <p:spPr bwMode="auto">
          <a:xfrm>
            <a:off x="533400" y="2057400"/>
            <a:ext cx="411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dirty="0" smtClean="0"/>
              <a:t>    Lymphoma is a cancer of the lymphatic system, which is part of the body's germ-fighting network.</a:t>
            </a:r>
            <a:endParaRPr lang="en-US" dirty="0" smtClean="0">
              <a:latin typeface="Times New Roman" pitchFamily="18" charset="0"/>
              <a:cs typeface="Times New Roman" pitchFamily="18" charset="0"/>
            </a:endParaRP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cxnSp>
        <p:nvCxnSpPr>
          <p:cNvPr id="6" name="Straight Connector 5"/>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8" name="Picture 7" descr="download.jpg"/>
          <p:cNvPicPr>
            <a:picLocks noChangeAspect="1"/>
          </p:cNvPicPr>
          <p:nvPr/>
        </p:nvPicPr>
        <p:blipFill>
          <a:blip r:embed="rId3"/>
          <a:stretch>
            <a:fillRect/>
          </a:stretch>
        </p:blipFill>
        <p:spPr>
          <a:xfrm>
            <a:off x="4953000" y="2514600"/>
            <a:ext cx="3795343" cy="2462212"/>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b="1" dirty="0" smtClean="0">
                <a:solidFill>
                  <a:schemeClr val="accent1">
                    <a:lumMod val="60000"/>
                    <a:lumOff val="40000"/>
                  </a:schemeClr>
                </a:solidFill>
                <a:latin typeface="Times New Roman" pitchFamily="18" charset="0"/>
                <a:cs typeface="Times New Roman" pitchFamily="18" charset="0"/>
              </a:rPr>
              <a:t>Introduction</a:t>
            </a:r>
            <a:endParaRPr lang="en-US" altLang="en-US" b="1" dirty="0">
              <a:solidFill>
                <a:schemeClr val="accent1">
                  <a:lumMod val="60000"/>
                  <a:lumOff val="40000"/>
                </a:schemeClr>
              </a:solidFill>
              <a:latin typeface="Times New Roman" pitchFamily="18" charset="0"/>
              <a:cs typeface="Times New Roman" pitchFamily="18" charset="0"/>
            </a:endParaRPr>
          </a:p>
        </p:txBody>
      </p:sp>
      <p:sp>
        <p:nvSpPr>
          <p:cNvPr id="71685" name="Content Placeholder 2"/>
          <p:cNvSpPr txBox="1">
            <a:spLocks/>
          </p:cNvSpPr>
          <p:nvPr/>
        </p:nvSpPr>
        <p:spPr bwMode="auto">
          <a:xfrm>
            <a:off x="457200" y="1752600"/>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t>The lymphatic system includes the lymph nodes (lymph glands), spleen, thymus gland and bone marrow. Lymphoma can affect all those areas as well as other organs throughout the body.</a:t>
            </a:r>
          </a:p>
          <a:p>
            <a:r>
              <a:rPr lang="en-US" sz="2800" dirty="0" smtClean="0"/>
              <a:t>Lymphoma treatment may involve chemotherapy, immunotherapy medications, radiation therapy, a bone marrow transplant or some combination of these.</a:t>
            </a:r>
            <a:endParaRPr lang="en-US" sz="28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4</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9800" y="762000"/>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b="1" dirty="0" smtClean="0">
                <a:solidFill>
                  <a:schemeClr val="accent1">
                    <a:lumMod val="60000"/>
                    <a:lumOff val="40000"/>
                  </a:schemeClr>
                </a:solidFill>
                <a:latin typeface="Times New Roman" pitchFamily="18" charset="0"/>
                <a:cs typeface="Times New Roman" pitchFamily="18" charset="0"/>
              </a:rPr>
              <a:t>Types of Lymphoma </a:t>
            </a:r>
            <a:endParaRPr lang="en-US" altLang="en-US" b="1" dirty="0">
              <a:solidFill>
                <a:schemeClr val="accent1">
                  <a:lumMod val="60000"/>
                  <a:lumOff val="40000"/>
                </a:schemeClr>
              </a:solidFill>
              <a:latin typeface="Times New Roman" pitchFamily="18" charset="0"/>
              <a:cs typeface="Times New Roman" pitchFamily="18" charset="0"/>
            </a:endParaRPr>
          </a:p>
        </p:txBody>
      </p:sp>
      <p:sp>
        <p:nvSpPr>
          <p:cNvPr id="71685" name="Content Placeholder 2"/>
          <p:cNvSpPr txBox="1">
            <a:spLocks/>
          </p:cNvSpPr>
          <p:nvPr/>
        </p:nvSpPr>
        <p:spPr bwMode="auto">
          <a:xfrm>
            <a:off x="457200" y="1752600"/>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dirty="0" smtClean="0"/>
              <a:t>Chronic lymphocytic leukemia</a:t>
            </a:r>
          </a:p>
          <a:p>
            <a:r>
              <a:rPr lang="en-US" dirty="0" err="1" smtClean="0"/>
              <a:t>Cutaneous</a:t>
            </a:r>
            <a:r>
              <a:rPr lang="en-US" dirty="0" smtClean="0"/>
              <a:t> B-cell lymphoma</a:t>
            </a:r>
          </a:p>
          <a:p>
            <a:r>
              <a:rPr lang="en-US" dirty="0" err="1" smtClean="0"/>
              <a:t>Cutaneous</a:t>
            </a:r>
            <a:r>
              <a:rPr lang="en-US" dirty="0" smtClean="0"/>
              <a:t> T-cell lymphoma</a:t>
            </a:r>
          </a:p>
          <a:p>
            <a:r>
              <a:rPr lang="en-US" dirty="0" smtClean="0"/>
              <a:t>Hodgkin's lymphoma (Hodgkin's disease)</a:t>
            </a:r>
          </a:p>
          <a:p>
            <a:r>
              <a:rPr lang="en-US" dirty="0" smtClean="0"/>
              <a:t>Non-Hodgkin's lymphoma</a:t>
            </a:r>
          </a:p>
          <a:p>
            <a:r>
              <a:rPr lang="en-US" dirty="0" err="1" smtClean="0"/>
              <a:t>Waldenstrom</a:t>
            </a:r>
            <a:r>
              <a:rPr lang="en-US" dirty="0" smtClean="0"/>
              <a:t> </a:t>
            </a:r>
            <a:r>
              <a:rPr lang="en-US" dirty="0" err="1" smtClean="0"/>
              <a:t>macroglobulinemia</a:t>
            </a:r>
            <a:endParaRPr lang="en-US" dirty="0" smtClean="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7620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1">
                    <a:lumMod val="40000"/>
                    <a:lumOff val="60000"/>
                  </a:schemeClr>
                </a:solidFill>
                <a:latin typeface="Times New Roman" pitchFamily="18" charset="0"/>
                <a:cs typeface="Times New Roman" pitchFamily="18" charset="0"/>
              </a:rPr>
              <a:t>Symptoms of Lymphoma  </a:t>
            </a: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6" name="Picture 5" descr="warning-signs-of-lymphoma-2252446-5bb7c5a8c9e77c0051315106.png"/>
          <p:cNvPicPr>
            <a:picLocks noChangeAspect="1"/>
          </p:cNvPicPr>
          <p:nvPr/>
        </p:nvPicPr>
        <p:blipFill>
          <a:blip r:embed="rId3"/>
          <a:srcRect t="13750" b="5000"/>
          <a:stretch>
            <a:fillRect/>
          </a:stretch>
        </p:blipFill>
        <p:spPr>
          <a:xfrm>
            <a:off x="0" y="1654175"/>
            <a:ext cx="9144000" cy="4746625"/>
          </a:xfrm>
          <a:prstGeom prst="rect">
            <a:avLst/>
          </a:prstGeom>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0000"/>
                </a:solidFill>
                <a:latin typeface="Times New Roman" pitchFamily="18" charset="0"/>
                <a:cs typeface="Times New Roman" pitchFamily="18" charset="0"/>
              </a:rPr>
              <a:t>Causes of Lymphoma  </a:t>
            </a:r>
          </a:p>
        </p:txBody>
      </p:sp>
      <p:sp>
        <p:nvSpPr>
          <p:cNvPr id="2" name="TextBox 1"/>
          <p:cNvSpPr txBox="1"/>
          <p:nvPr/>
        </p:nvSpPr>
        <p:spPr>
          <a:xfrm>
            <a:off x="304800" y="1676400"/>
            <a:ext cx="8423275" cy="3539430"/>
          </a:xfrm>
          <a:prstGeom prst="rect">
            <a:avLst/>
          </a:prstGeom>
          <a:noFill/>
        </p:spPr>
        <p:txBody>
          <a:bodyPr wrap="square">
            <a:spAutoFit/>
          </a:bodyPr>
          <a:lstStyle/>
          <a:p>
            <a:pPr marL="514350" indent="-514350">
              <a:buFont typeface="Arial" pitchFamily="34" charset="0"/>
              <a:buChar char="•"/>
            </a:pPr>
            <a:r>
              <a:rPr lang="en-US" sz="3200" dirty="0" smtClean="0"/>
              <a:t>Doctors aren't sure what causes lymphoma. But it begins when a disease-fighting white blood cell called a lymphocyte develops a genetic mutation.</a:t>
            </a:r>
          </a:p>
          <a:p>
            <a:pPr marL="514350" indent="-514350">
              <a:buFont typeface="Arial" pitchFamily="34" charset="0"/>
              <a:buChar char="•"/>
            </a:pPr>
            <a:r>
              <a:rPr lang="en-US" sz="3200" dirty="0" smtClean="0"/>
              <a:t>The mutation tells the cell to multiply rapidly, causing many diseased lymphocytes that continue multiplying.</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7</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014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0000"/>
                </a:solidFill>
                <a:latin typeface="Times New Roman" pitchFamily="18" charset="0"/>
                <a:cs typeface="Times New Roman" pitchFamily="18" charset="0"/>
              </a:rPr>
              <a:t>Causes of Lymphoma  </a:t>
            </a:r>
          </a:p>
        </p:txBody>
      </p:sp>
      <p:sp>
        <p:nvSpPr>
          <p:cNvPr id="2" name="TextBox 1"/>
          <p:cNvSpPr txBox="1"/>
          <p:nvPr/>
        </p:nvSpPr>
        <p:spPr>
          <a:xfrm>
            <a:off x="533400" y="1676400"/>
            <a:ext cx="8153400" cy="3046988"/>
          </a:xfrm>
          <a:prstGeom prst="rect">
            <a:avLst/>
          </a:prstGeom>
          <a:noFill/>
        </p:spPr>
        <p:txBody>
          <a:bodyPr wrap="square">
            <a:spAutoFit/>
          </a:bodyPr>
          <a:lstStyle/>
          <a:p>
            <a:pPr marL="514350" indent="-514350">
              <a:buFont typeface="Arial" pitchFamily="34" charset="0"/>
              <a:buChar char="•"/>
            </a:pPr>
            <a:r>
              <a:rPr lang="en-US" sz="3200" dirty="0" smtClean="0"/>
              <a:t>The mutation also allows the cells to go on living when other normal cells would die. This causes too many diseased and ineffective lymphocytes in your lymph nodes and causes the lymph nodes, spleen and liver to swell.</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rgbClr val="FF0000"/>
                </a:solidFill>
              </a:rPr>
              <a:t>Risk factors </a:t>
            </a:r>
            <a:r>
              <a:rPr lang="en-US" altLang="en-US" sz="3600" b="1" dirty="0" smtClean="0">
                <a:solidFill>
                  <a:srgbClr val="FF0000"/>
                </a:solidFill>
                <a:latin typeface="Times New Roman" pitchFamily="18" charset="0"/>
                <a:cs typeface="Times New Roman" pitchFamily="18" charset="0"/>
              </a:rPr>
              <a:t>of Lymphoma  </a:t>
            </a:r>
          </a:p>
        </p:txBody>
      </p:sp>
      <p:sp>
        <p:nvSpPr>
          <p:cNvPr id="2" name="TextBox 1"/>
          <p:cNvSpPr txBox="1"/>
          <p:nvPr/>
        </p:nvSpPr>
        <p:spPr>
          <a:xfrm>
            <a:off x="457200" y="1676400"/>
            <a:ext cx="8153400" cy="4031873"/>
          </a:xfrm>
          <a:prstGeom prst="rect">
            <a:avLst/>
          </a:prstGeom>
          <a:noFill/>
        </p:spPr>
        <p:txBody>
          <a:bodyPr wrap="square">
            <a:spAutoFit/>
          </a:bodyPr>
          <a:lstStyle/>
          <a:p>
            <a:r>
              <a:rPr lang="en-US" sz="3200" b="1" dirty="0" smtClean="0"/>
              <a:t>Your age.</a:t>
            </a:r>
            <a:r>
              <a:rPr lang="en-US" sz="3200" dirty="0" smtClean="0"/>
              <a:t> Some types of lymphoma are more common in young adults, while others are most often diagnosed in people over 55.</a:t>
            </a:r>
          </a:p>
          <a:p>
            <a:r>
              <a:rPr lang="en-US" sz="3200" b="1" dirty="0" smtClean="0"/>
              <a:t>Developing certain infections.</a:t>
            </a:r>
            <a:r>
              <a:rPr lang="en-US" sz="3200" dirty="0" smtClean="0"/>
              <a:t> Some infections are associated with an increased risk of lymphoma, including the Epstein-Barr virus and Helicobacter pylori infection.</a:t>
            </a:r>
          </a:p>
          <a:p>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9</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NewsPrint">
  <a:themeElements>
    <a:clrScheme name="Custom 7">
      <a:dk1>
        <a:sysClr val="windowText" lastClr="000000"/>
      </a:dk1>
      <a:lt1>
        <a:srgbClr val="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18674</TotalTime>
  <Words>350</Words>
  <Application>Microsoft Office PowerPoint</Application>
  <PresentationFormat>On-screen Show (4:3)</PresentationFormat>
  <Paragraphs>227</Paragraphs>
  <Slides>19</Slides>
  <Notes>16</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7_SEPDPO</vt:lpstr>
      <vt:lpstr>NewsPrint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881</cp:revision>
  <cp:lastPrinted>2014-09-05T11:57:32Z</cp:lastPrinted>
  <dcterms:created xsi:type="dcterms:W3CDTF">2014-04-08T13:15:54Z</dcterms:created>
  <dcterms:modified xsi:type="dcterms:W3CDTF">2022-10-29T06:14:35Z</dcterms:modified>
</cp:coreProperties>
</file>