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92" r:id="rId1"/>
    <p:sldMasterId id="2147486017" r:id="rId2"/>
  </p:sldMasterIdLst>
  <p:notesMasterIdLst>
    <p:notesMasterId r:id="rId21"/>
  </p:notesMasterIdLst>
  <p:handoutMasterIdLst>
    <p:handoutMasterId r:id="rId22"/>
  </p:handoutMasterIdLst>
  <p:sldIdLst>
    <p:sldId id="388" r:id="rId3"/>
    <p:sldId id="322" r:id="rId4"/>
    <p:sldId id="324" r:id="rId5"/>
    <p:sldId id="362" r:id="rId6"/>
    <p:sldId id="361" r:id="rId7"/>
    <p:sldId id="325" r:id="rId8"/>
    <p:sldId id="372" r:id="rId9"/>
    <p:sldId id="376" r:id="rId10"/>
    <p:sldId id="366" r:id="rId11"/>
    <p:sldId id="381" r:id="rId12"/>
    <p:sldId id="377" r:id="rId13"/>
    <p:sldId id="383" r:id="rId14"/>
    <p:sldId id="384" r:id="rId15"/>
    <p:sldId id="382" r:id="rId16"/>
    <p:sldId id="375" r:id="rId17"/>
    <p:sldId id="351" r:id="rId18"/>
    <p:sldId id="386" r:id="rId19"/>
    <p:sldId id="389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9A6"/>
    <a:srgbClr val="000099"/>
    <a:srgbClr val="0039A6"/>
    <a:srgbClr val="006600"/>
    <a:srgbClr val="028432"/>
    <a:srgbClr val="E7E7D8"/>
    <a:srgbClr val="0536C6"/>
    <a:srgbClr val="923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53" autoAdjust="0"/>
    <p:restoredTop sz="77728" autoAdjust="0"/>
  </p:normalViewPr>
  <p:slideViewPr>
    <p:cSldViewPr>
      <p:cViewPr>
        <p:scale>
          <a:sx n="51" d="100"/>
          <a:sy n="51" d="100"/>
        </p:scale>
        <p:origin x="-1652" y="-4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3" Type="http://schemas.openxmlformats.org/officeDocument/2006/relationships/slide" Target="slides/slide8.xml"/><Relationship Id="rId7" Type="http://schemas.openxmlformats.org/officeDocument/2006/relationships/slide" Target="slides/slide12.xml"/><Relationship Id="rId2" Type="http://schemas.openxmlformats.org/officeDocument/2006/relationships/slide" Target="slides/slide7.xml"/><Relationship Id="rId1" Type="http://schemas.openxmlformats.org/officeDocument/2006/relationships/slide" Target="slides/slide6.xml"/><Relationship Id="rId6" Type="http://schemas.openxmlformats.org/officeDocument/2006/relationships/slide" Target="slides/slide11.xml"/><Relationship Id="rId5" Type="http://schemas.openxmlformats.org/officeDocument/2006/relationships/slide" Target="slides/slide10.xml"/><Relationship Id="rId10" Type="http://schemas.openxmlformats.org/officeDocument/2006/relationships/slide" Target="slides/slide16.xml"/><Relationship Id="rId4" Type="http://schemas.openxmlformats.org/officeDocument/2006/relationships/slide" Target="slides/slide9.xml"/><Relationship Id="rId9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pPr>
                <a:defRPr/>
              </a:pPr>
              <a:t>10/28/2022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0553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pPr>
                <a:defRPr/>
              </a:pPr>
              <a:t>10/28/2022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2976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715945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272062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338631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13870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415176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73516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109513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430817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807112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25779532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621756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46513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7B44253-CC8C-405B-B173-37089594C512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3B4164-3AD1-4303-8927-DA91AA9BC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B44253-CC8C-405B-B173-37089594C512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63B4164-3AD1-4303-8927-DA91AA9BC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253-CC8C-405B-B173-37089594C512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164-3AD1-4303-8927-DA91AA9BC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88674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253-CC8C-405B-B173-37089594C512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3B4164-3AD1-4303-8927-DA91AA9BC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253-CC8C-405B-B173-37089594C512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164-3AD1-4303-8927-DA91AA9BC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253-CC8C-405B-B173-37089594C512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164-3AD1-4303-8927-DA91AA9BC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253-CC8C-405B-B173-37089594C512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63B4164-3AD1-4303-8927-DA91AA9BC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009262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113636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295563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439949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45253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1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1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37.xml"/><Relationship Id="rId16" Type="http://schemas.openxmlformats.org/officeDocument/2006/relationships/slideLayout" Target="../slideLayouts/slideLayout51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45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793" r:id="rId1"/>
    <p:sldLayoutId id="2147485794" r:id="rId2"/>
    <p:sldLayoutId id="2147485795" r:id="rId3"/>
    <p:sldLayoutId id="2147485796" r:id="rId4"/>
    <p:sldLayoutId id="2147485797" r:id="rId5"/>
    <p:sldLayoutId id="2147485798" r:id="rId6"/>
    <p:sldLayoutId id="2147485799" r:id="rId7"/>
    <p:sldLayoutId id="2147485800" r:id="rId8"/>
    <p:sldLayoutId id="2147485801" r:id="rId9"/>
    <p:sldLayoutId id="2147485809" r:id="rId10"/>
    <p:sldLayoutId id="2147485810" r:id="rId11"/>
    <p:sldLayoutId id="2147485811" r:id="rId12"/>
    <p:sldLayoutId id="2147485812" r:id="rId13"/>
    <p:sldLayoutId id="2147485813" r:id="rId14"/>
    <p:sldLayoutId id="2147485814" r:id="rId15"/>
    <p:sldLayoutId id="2147485802" r:id="rId16"/>
    <p:sldLayoutId id="2147485815" r:id="rId17"/>
    <p:sldLayoutId id="2147485803" r:id="rId18"/>
    <p:sldLayoutId id="2147485829" r:id="rId19"/>
    <p:sldLayoutId id="2147485830" r:id="rId20"/>
    <p:sldLayoutId id="2147485831" r:id="rId21"/>
    <p:sldLayoutId id="2147485832" r:id="rId22"/>
    <p:sldLayoutId id="2147485833" r:id="rId23"/>
    <p:sldLayoutId id="2147485834" r:id="rId24"/>
    <p:sldLayoutId id="2147485835" r:id="rId25"/>
    <p:sldLayoutId id="2147485836" r:id="rId26"/>
    <p:sldLayoutId id="2147485837" r:id="rId27"/>
    <p:sldLayoutId id="2147485838" r:id="rId28"/>
    <p:sldLayoutId id="2147485839" r:id="rId29"/>
    <p:sldLayoutId id="2147485840" r:id="rId30"/>
    <p:sldLayoutId id="2147485841" r:id="rId31"/>
    <p:sldLayoutId id="2147485842" r:id="rId32"/>
    <p:sldLayoutId id="2147485843" r:id="rId33"/>
    <p:sldLayoutId id="2147485844" r:id="rId34"/>
    <p:sldLayoutId id="2147485845" r:id="rId35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18" r:id="rId1"/>
    <p:sldLayoutId id="2147486019" r:id="rId2"/>
    <p:sldLayoutId id="2147486020" r:id="rId3"/>
    <p:sldLayoutId id="2147486021" r:id="rId4"/>
    <p:sldLayoutId id="2147486022" r:id="rId5"/>
    <p:sldLayoutId id="2147486023" r:id="rId6"/>
    <p:sldLayoutId id="2147486024" r:id="rId7"/>
    <p:sldLayoutId id="2147486025" r:id="rId8"/>
    <p:sldLayoutId id="2147486026" r:id="rId9"/>
    <p:sldLayoutId id="2147486027" r:id="rId10"/>
    <p:sldLayoutId id="2147486028" r:id="rId11"/>
    <p:sldLayoutId id="2147486029" r:id="rId12"/>
    <p:sldLayoutId id="2147486030" r:id="rId13"/>
    <p:sldLayoutId id="2147486031" r:id="rId14"/>
    <p:sldLayoutId id="2147486032" r:id="rId15"/>
    <p:sldLayoutId id="2147486033" r:id="rId16"/>
    <p:sldLayoutId id="2147486034" r:id="rId17"/>
    <p:sldLayoutId id="2147486035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342022" y="5221069"/>
            <a:ext cx="8344778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itchFamily="18" charset="0"/>
              </a:rPr>
              <a:t>                  Submitted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itchFamily="18" charset="0"/>
              </a:rPr>
              <a:t>To:	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itchFamily="18" charset="0"/>
              </a:rPr>
              <a:t>             		          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itchFamily="18" charset="0"/>
              </a:rPr>
              <a:t>  Submitted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itchFamily="18" charset="0"/>
              </a:rPr>
              <a:t>                  Studymafia.org                                        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itchFamily="18" charset="0"/>
              </a:rPr>
              <a:t>Studymafia.org               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5320" y="2514600"/>
            <a:ext cx="3762568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5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Intestinal</a:t>
            </a:r>
            <a:br>
              <a:rPr lang="en-US" altLang="en-US" sz="5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5400" b="1" dirty="0">
                <a:solidFill>
                  <a:srgbClr val="FF39A6"/>
                </a:solidFill>
                <a:latin typeface="Times New Roman" pitchFamily="18" charset="0"/>
                <a:cs typeface="Times New Roman" pitchFamily="18" charset="0"/>
              </a:rPr>
              <a:t>Obstruction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39A6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563059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Complications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Intestinal Obstruction   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n-US" alt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US" alt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828800"/>
            <a:ext cx="8001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smtClean="0"/>
              <a:t>Infection.</a:t>
            </a:r>
            <a:r>
              <a:rPr lang="en-US" sz="3200" dirty="0" smtClean="0"/>
              <a:t> Peritonitis is the medical term for infection in the abdominal cavity. It's a life-threatening condition that requires immediate medical and often surgical attention.</a:t>
            </a:r>
            <a:endParaRPr lang="en-US" sz="32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Diagnosis of Intestinal Obstruction   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n-US" alt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US" alt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676400"/>
            <a:ext cx="83058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smtClean="0"/>
              <a:t>Physical exam.</a:t>
            </a:r>
            <a:r>
              <a:rPr lang="en-US" sz="3200" dirty="0" smtClean="0"/>
              <a:t> Your doctor will ask about your medical history and your symptoms. He or she will also do a physical exam to assess your situation.</a:t>
            </a:r>
          </a:p>
          <a:p>
            <a:r>
              <a:rPr lang="en-US" sz="3200" b="1" dirty="0" smtClean="0"/>
              <a:t>X-ray.</a:t>
            </a:r>
            <a:r>
              <a:rPr lang="en-US" sz="3200" dirty="0" smtClean="0"/>
              <a:t> To confirm a diagnosis of intestinal obstruction, your doctor may recommend an abdominal X-ray. However, some intestinal obstructions can't be seen using standard X-rays.</a:t>
            </a:r>
          </a:p>
          <a:p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Diagnosis of Intestinal Obstruction   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n-US" alt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US" alt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676400"/>
            <a:ext cx="85344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Computerized tomography (CT).</a:t>
            </a:r>
            <a:r>
              <a:rPr lang="en-US" sz="2800" dirty="0" smtClean="0"/>
              <a:t> A CT scan combines a series of X-ray images taken from different angles to produce cross-sectional images. 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Ultrasound.</a:t>
            </a:r>
            <a:r>
              <a:rPr lang="en-US" sz="2800" dirty="0" smtClean="0"/>
              <a:t> When an intestinal obstruction occurs in children, ultrasound is often the preferred type of imaging.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Air or barium enema.</a:t>
            </a:r>
            <a:r>
              <a:rPr lang="en-US" sz="2800" dirty="0" smtClean="0"/>
              <a:t> An air or barium enema allows for enhanced imaging of the colon. This may be done for certain suspected causes of obstruction.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of Intestinal Obstruction   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n-US" alt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US" alt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595021"/>
            <a:ext cx="88392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smtClean="0"/>
              <a:t>This process may include: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Placing an intravenous (IV) line into a vein in your arm so that fluids can be given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Putting a tube through your nose and into your stomach (</a:t>
            </a:r>
            <a:r>
              <a:rPr lang="en-US" sz="3200" dirty="0" err="1" smtClean="0"/>
              <a:t>nasogastric</a:t>
            </a:r>
            <a:r>
              <a:rPr lang="en-US" sz="3200" dirty="0" smtClean="0"/>
              <a:t> tube)to suck out air and fluid and relieve abdominal swelling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Placing a thin, flexible tube (catheter) into your bladder to drain urine and collect it for testing</a:t>
            </a:r>
            <a:endParaRPr lang="en-US" sz="32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of Intestinal Obstruction   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n-US" alt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US" alt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595021"/>
            <a:ext cx="88392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If you have an obstruction in which some food and fluid can still get through (partial obstruction), you may not need further treatment after you've been stabilized.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Your doctor may recommend a special low-fiber diet that is easier for your partially blocked intestine to process. If the obstruction does not clear on its own, you may need surgery to relieve the obstruction.</a:t>
            </a:r>
            <a:endParaRPr lang="en-US" sz="32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pic>
        <p:nvPicPr>
          <p:cNvPr id="4" name="Picture 3" descr="1989830-Types-of-Bowel-Obstruction-1296x876.png"/>
          <p:cNvPicPr>
            <a:picLocks noChangeAspect="1"/>
          </p:cNvPicPr>
          <p:nvPr/>
        </p:nvPicPr>
        <p:blipFill>
          <a:blip r:embed="rId2"/>
          <a:srcRect t="11781" b="11781"/>
          <a:stretch>
            <a:fillRect/>
          </a:stretch>
        </p:blipFill>
        <p:spPr>
          <a:xfrm>
            <a:off x="0" y="1066800"/>
            <a:ext cx="9144000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676400"/>
            <a:ext cx="81534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Intestinal obstruction still remains a common and important surgical emergency</a:t>
            </a:r>
            <a:r>
              <a:rPr lang="en-US" sz="32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Obstruction due to adhesions is increasing in incidence due to increased abdominal &amp; pelvic surgeries.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" y="2057400"/>
            <a:ext cx="8183880" cy="4187952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>
                <a:solidFill>
                  <a:schemeClr val="accent1">
                    <a:lumMod val="10000"/>
                  </a:schemeClr>
                </a:solidFill>
              </a:rPr>
              <a:t>Google.com</a:t>
            </a:r>
          </a:p>
          <a:p>
            <a:pPr lvl="1"/>
            <a:r>
              <a:rPr lang="en-US" sz="2400" dirty="0" smtClean="0">
                <a:solidFill>
                  <a:schemeClr val="accent1">
                    <a:lumMod val="10000"/>
                  </a:schemeClr>
                </a:solidFill>
              </a:rPr>
              <a:t>Wikipedia.org</a:t>
            </a:r>
          </a:p>
          <a:p>
            <a:pPr lvl="1"/>
            <a:r>
              <a:rPr lang="en-US" sz="2400" dirty="0" smtClean="0">
                <a:solidFill>
                  <a:schemeClr val="accent1">
                    <a:lumMod val="10000"/>
                  </a:schemeClr>
                </a:solidFill>
              </a:rPr>
              <a:t>Studymafia.org</a:t>
            </a:r>
          </a:p>
          <a:p>
            <a:pPr lvl="1"/>
            <a:r>
              <a:rPr lang="en-US" sz="2400" dirty="0" smtClean="0">
                <a:solidFill>
                  <a:schemeClr val="accent1">
                    <a:lumMod val="10000"/>
                  </a:schemeClr>
                </a:solidFill>
              </a:rPr>
              <a:t>Slidespanda.com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/>
          <a:lstStyle/>
          <a:p>
            <a:r>
              <a:rPr lang="en-US" sz="3600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27318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981200"/>
            <a:ext cx="5943600" cy="2514600"/>
          </a:xfrm>
          <a:solidFill>
            <a:srgbClr val="FFFFFF"/>
          </a:solidFill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.org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052530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Table Contents</a:t>
            </a:r>
            <a:endParaRPr lang="en-US" altLang="en-US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5334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altLang="en-US" sz="26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Symptoms of Intestinal Obstruction  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Causes of Intestinal Obstruction   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Risk-Factors of Intestinal Obstruction  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Complications of Intestinal Obstruction   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Diagnosis of Intestinal Obstruction  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Treatment of Intestinal Obstruction   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Conclusion </a:t>
            </a:r>
            <a:endParaRPr lang="en-US" alt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altLang="en-US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533400" y="2057400"/>
            <a:ext cx="411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dirty="0" smtClean="0"/>
              <a:t>    Intestinal obstruction is a blockage that keeps food or liquid from passing through your small intestine or large intestine (colon)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6" name="Picture 5" descr="ShowIma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981200"/>
            <a:ext cx="3178683" cy="411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altLang="en-US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dirty="0" smtClean="0"/>
              <a:t>Causes of intestinal obstruction may include fibrous bands of tissue (adhesions) in the abdomen that form after surgery; hernias; colon cancer; certain medications; or strictures from an inflamed intestine caused by certain conditions, such as </a:t>
            </a:r>
            <a:r>
              <a:rPr lang="en-US" sz="2800" dirty="0" err="1" smtClean="0"/>
              <a:t>Crohn's</a:t>
            </a:r>
            <a:r>
              <a:rPr lang="en-US" sz="2800" dirty="0" smtClean="0"/>
              <a:t> disease or diverticulitis.</a:t>
            </a:r>
          </a:p>
          <a:p>
            <a:r>
              <a:rPr lang="en-US" sz="2800" dirty="0" smtClean="0"/>
              <a:t>Without treatment, the blocked parts of the intestine can die, leading to serious problems. </a:t>
            </a:r>
            <a:endParaRPr lang="en-US" sz="2800" dirty="0"/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81000" y="4572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Symptoms of Intestinal Obstruction   </a:t>
            </a:r>
          </a:p>
        </p:txBody>
      </p:sp>
      <p:pic>
        <p:nvPicPr>
          <p:cNvPr id="5" name="Picture 4" descr="intestinal-obstruction.jpg"/>
          <p:cNvPicPr>
            <a:picLocks noChangeAspect="1"/>
          </p:cNvPicPr>
          <p:nvPr/>
        </p:nvPicPr>
        <p:blipFill>
          <a:blip r:embed="rId3" cstate="print"/>
          <a:srcRect l="14161" t="14125" r="17067"/>
          <a:stretch>
            <a:fillRect/>
          </a:stretch>
        </p:blipFill>
        <p:spPr>
          <a:xfrm>
            <a:off x="1752600" y="2209800"/>
            <a:ext cx="5410200" cy="291846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4572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Causes of Intestinal Obstruction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1" y="1371600"/>
            <a:ext cx="8001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smtClean="0"/>
              <a:t>The most common causes of intestinal obstruction in adults are: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Intestinal adhesions — bands of fibrous tissue in the abdominal cavity that can form after abdominal or pelvic surgery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Hernias — portions of intestine that protrude into another part of your body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Colon cancer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Causes of Intestinal Obstruction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447800"/>
            <a:ext cx="81534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smtClean="0"/>
              <a:t>Other possible causes of intestinal obstruction include: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Inflammatory bowel diseases, such as </a:t>
            </a:r>
            <a:r>
              <a:rPr lang="en-US" sz="3200" dirty="0" err="1" smtClean="0"/>
              <a:t>Crohn's</a:t>
            </a:r>
            <a:r>
              <a:rPr lang="en-US" sz="3200" dirty="0" smtClean="0"/>
              <a:t> disease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Diverticulitis — a condition in which small, bulging pouches (</a:t>
            </a:r>
            <a:r>
              <a:rPr lang="en-US" sz="3200" dirty="0" err="1" smtClean="0"/>
              <a:t>diverticula</a:t>
            </a:r>
            <a:r>
              <a:rPr lang="en-US" sz="3200" dirty="0" smtClean="0"/>
              <a:t>) in the digestive tract become inflamed or infected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Twisting of the colon (</a:t>
            </a:r>
            <a:r>
              <a:rPr lang="en-US" sz="3200" dirty="0" err="1" smtClean="0"/>
              <a:t>volvulus</a:t>
            </a:r>
            <a:r>
              <a:rPr lang="en-US" sz="32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Impacted feces</a:t>
            </a:r>
            <a:endParaRPr lang="en-US" sz="32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Risk factors </a:t>
            </a:r>
            <a:r>
              <a:rPr lang="en-US" alt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Intestinal Obstruction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8486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Abdominal or pelvic surgery, which often causes adhesions — a common intestinal obstruction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err="1" smtClean="0"/>
              <a:t>Crohn's</a:t>
            </a:r>
            <a:r>
              <a:rPr lang="en-US" sz="3200" dirty="0" smtClean="0"/>
              <a:t> disease, which can cause the intestine's walls to thicken, narrowing the passageway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Cancer in your abdomen</a:t>
            </a:r>
            <a:endParaRPr lang="en-US" sz="32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Complications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Intestinal Obstruction   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n-US" alt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US" alt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828800"/>
            <a:ext cx="78486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smtClean="0"/>
              <a:t>Tissue death.</a:t>
            </a:r>
            <a:r>
              <a:rPr lang="en-US" sz="3200" dirty="0" smtClean="0"/>
              <a:t> Intestinal obstruction can cut off the blood supply to part of your intestine. Lack of blood causes the intestinal wall to die. Tissue death can result in a tear (perforation) in the intestinal wall, which can lead to infection.</a:t>
            </a:r>
            <a:endParaRPr lang="en-US" sz="32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  <a:headEnd/>
          <a:tailEnd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17993</TotalTime>
  <Words>546</Words>
  <Application>Microsoft Office PowerPoint</Application>
  <PresentationFormat>On-screen Show (4:3)</PresentationFormat>
  <Paragraphs>222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7_SEPDPO</vt:lpstr>
      <vt:lpstr>Grid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880</cp:revision>
  <cp:lastPrinted>2014-09-05T11:57:32Z</cp:lastPrinted>
  <dcterms:created xsi:type="dcterms:W3CDTF">2014-04-08T13:15:54Z</dcterms:created>
  <dcterms:modified xsi:type="dcterms:W3CDTF">2022-10-28T06:02:17Z</dcterms:modified>
</cp:coreProperties>
</file>