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73" r:id="rId2"/>
    <p:sldId id="271" r:id="rId3"/>
    <p:sldId id="257" r:id="rId4"/>
    <p:sldId id="258" r:id="rId5"/>
    <p:sldId id="259" r:id="rId6"/>
    <p:sldId id="260" r:id="rId7"/>
    <p:sldId id="261" r:id="rId8"/>
    <p:sldId id="262" r:id="rId9"/>
    <p:sldId id="263" r:id="rId10"/>
    <p:sldId id="265" r:id="rId11"/>
    <p:sldId id="266" r:id="rId12"/>
    <p:sldId id="267" r:id="rId13"/>
    <p:sldId id="268" r:id="rId14"/>
    <p:sldId id="264" r:id="rId15"/>
    <p:sldId id="269" r:id="rId16"/>
    <p:sldId id="27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DE910-6B81-462A-89CB-1905D5D5BEDD}" type="datetimeFigureOut">
              <a:rPr lang="en-US" smtClean="0"/>
              <a:t>10/14/2022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20967-F833-4374-A3B3-0A463DD77631}" type="slidenum">
              <a:rPr lang="en-US" smtClean="0"/>
              <a:t>‹#›</a:t>
            </a:fld>
            <a:endParaRPr lang="en-US"/>
          </a:p>
        </p:txBody>
      </p:sp>
    </p:spTree>
    <p:extLst>
      <p:ext uri="{BB962C8B-B14F-4D97-AF65-F5344CB8AC3E}">
        <p14:creationId xmlns:p14="http://schemas.microsoft.com/office/powerpoint/2010/main" val="14243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B7300C17-9D55-4A3F-B241-20DA1935EF71}" type="datetimeFigureOut">
              <a:rPr lang="en-US" smtClean="0"/>
              <a:t>10/14/2022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963825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416094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B7300C17-9D55-4A3F-B241-20DA1935EF71}" type="datetimeFigureOut">
              <a:rPr lang="en-US" smtClean="0"/>
              <a:t>10/14/2022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32697342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16651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E2B9B308-E973-4E25-8F9F-812FB9450D69}" type="slidenum">
              <a:rPr lang="en-US" smtClean="0"/>
              <a:t>‹#›</a:t>
            </a:fld>
            <a:endParaRPr lang="en-US"/>
          </a:p>
        </p:txBody>
      </p:sp>
      <p:sp>
        <p:nvSpPr>
          <p:cNvPr id="9" name="Footer Placeholder 1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802526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B7300C17-9D55-4A3F-B241-20DA1935EF71}" type="datetimeFigureOut">
              <a:rPr lang="en-US" smtClean="0"/>
              <a:t>10/14/2022</a:t>
            </a:fld>
            <a:endParaRPr lang="en-US"/>
          </a:p>
        </p:txBody>
      </p:sp>
      <p:sp>
        <p:nvSpPr>
          <p:cNvPr id="6" name="Slide Number Placeholder 9"/>
          <p:cNvSpPr>
            <a:spLocks noGrp="1"/>
          </p:cNvSpPr>
          <p:nvPr>
            <p:ph type="sldNum" sz="quarter" idx="11"/>
          </p:nvPr>
        </p:nvSpPr>
        <p:spPr/>
        <p:txBody>
          <a:bodyPr rtlCol="0"/>
          <a:lstStyle>
            <a:lvl1pPr>
              <a:defRPr/>
            </a:lvl1pPr>
          </a:lstStyle>
          <a:p>
            <a:fld id="{E2B9B308-E973-4E25-8F9F-812FB9450D69}" type="slidenum">
              <a:rPr lang="en-US" smtClean="0"/>
              <a:t>‹#›</a:t>
            </a:fld>
            <a:endParaRPr lang="en-US"/>
          </a:p>
        </p:txBody>
      </p:sp>
      <p:sp>
        <p:nvSpPr>
          <p:cNvPr id="7" name="Footer Placeholder 11"/>
          <p:cNvSpPr>
            <a:spLocks noGrp="1"/>
          </p:cNvSpPr>
          <p:nvPr>
            <p:ph type="ftr" sz="quarter" idx="12"/>
          </p:nvPr>
        </p:nvSpPr>
        <p:spPr/>
        <p:txBody>
          <a:bodyPr rtlCol="0"/>
          <a:lstStyle>
            <a:lvl1pPr>
              <a:defRPr/>
            </a:lvl1pPr>
          </a:lstStyle>
          <a:p>
            <a:endParaRPr lang="en-US"/>
          </a:p>
        </p:txBody>
      </p:sp>
    </p:spTree>
    <p:extLst>
      <p:ext uri="{BB962C8B-B14F-4D97-AF65-F5344CB8AC3E}">
        <p14:creationId xmlns:p14="http://schemas.microsoft.com/office/powerpoint/2010/main" val="178805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B7300C17-9D55-4A3F-B241-20DA1935EF71}" type="datetimeFigureOut">
              <a:rPr lang="en-US" smtClean="0"/>
              <a:t>10/14/2022</a:t>
            </a:fld>
            <a:endParaRPr lang="en-US"/>
          </a:p>
        </p:txBody>
      </p:sp>
      <p:sp>
        <p:nvSpPr>
          <p:cNvPr id="8" name="Slide Number Placeholder 11"/>
          <p:cNvSpPr>
            <a:spLocks noGrp="1"/>
          </p:cNvSpPr>
          <p:nvPr>
            <p:ph type="sldNum" sz="quarter" idx="11"/>
          </p:nvPr>
        </p:nvSpPr>
        <p:spPr/>
        <p:txBody>
          <a:bodyPr rtlCol="0"/>
          <a:lstStyle>
            <a:lvl1pPr>
              <a:defRPr/>
            </a:lvl1pPr>
          </a:lstStyle>
          <a:p>
            <a:fld id="{E2B9B308-E973-4E25-8F9F-812FB9450D69}" type="slidenum">
              <a:rPr lang="en-US" smtClean="0"/>
              <a:t>‹#›</a:t>
            </a:fld>
            <a:endParaRPr lang="en-US"/>
          </a:p>
        </p:txBody>
      </p:sp>
      <p:sp>
        <p:nvSpPr>
          <p:cNvPr id="9" name="Footer Placeholder 13"/>
          <p:cNvSpPr>
            <a:spLocks noGrp="1"/>
          </p:cNvSpPr>
          <p:nvPr>
            <p:ph type="ftr" sz="quarter" idx="12"/>
          </p:nvPr>
        </p:nvSpPr>
        <p:spPr/>
        <p:txBody>
          <a:bodyPr rtlCol="0"/>
          <a:lstStyle>
            <a:lvl1pPr>
              <a:defRPr/>
            </a:lvl1pPr>
          </a:lstStyle>
          <a:p>
            <a:endParaRPr lang="en-US"/>
          </a:p>
        </p:txBody>
      </p:sp>
    </p:spTree>
    <p:extLst>
      <p:ext uri="{BB962C8B-B14F-4D97-AF65-F5344CB8AC3E}">
        <p14:creationId xmlns:p14="http://schemas.microsoft.com/office/powerpoint/2010/main" val="109296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428789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39489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B7300C17-9D55-4A3F-B241-20DA1935EF71}" type="datetimeFigureOut">
              <a:rPr lang="en-US" smtClean="0"/>
              <a:t>10/14/2022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E2B9B308-E973-4E25-8F9F-812FB9450D69}" type="slidenum">
              <a:rPr lang="en-US" smtClean="0"/>
              <a:t>‹#›</a:t>
            </a:fld>
            <a:endParaRPr lang="en-US"/>
          </a:p>
        </p:txBody>
      </p:sp>
    </p:spTree>
    <p:extLst>
      <p:ext uri="{BB962C8B-B14F-4D97-AF65-F5344CB8AC3E}">
        <p14:creationId xmlns:p14="http://schemas.microsoft.com/office/powerpoint/2010/main" val="1202035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B7300C17-9D55-4A3F-B241-20DA1935EF71}" type="datetimeFigureOut">
              <a:rPr lang="en-US" smtClean="0"/>
              <a:t>10/14/2022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E2B9B308-E973-4E25-8F9F-812FB9450D69}"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endParaRPr lang="en-US"/>
          </a:p>
        </p:txBody>
      </p:sp>
    </p:spTree>
    <p:extLst>
      <p:ext uri="{BB962C8B-B14F-4D97-AF65-F5344CB8AC3E}">
        <p14:creationId xmlns:p14="http://schemas.microsoft.com/office/powerpoint/2010/main" val="198731855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fld id="{B7300C17-9D55-4A3F-B241-20DA1935EF71}" type="datetimeFigureOut">
              <a:rPr lang="en-US" smtClean="0"/>
              <a:t>10/14/2022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fld id="{E2B9B308-E973-4E25-8F9F-812FB9450D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66C7D"/>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BB7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medindia.net/patients/patientinfo/general-info-about-urinary-tract-infectio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chemeClr val="tx1"/>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259632" y="5105400"/>
            <a:ext cx="8136904"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a:latin typeface="Times New Roman" pitchFamily="18" charset="0"/>
                <a:cs typeface="Times New Roman" pitchFamily="18" charset="0"/>
              </a:rPr>
              <a:t>Submitted To: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a:latin typeface="Times New Roman" pitchFamily="18" charset="0"/>
                <a:cs typeface="Times New Roman" pitchFamily="18" charset="0"/>
              </a:rPr>
              <a:t>S</a:t>
            </a:r>
            <a:r>
              <a:rPr lang="en-US" sz="2000" b="1" dirty="0" smtClean="0">
                <a:latin typeface="Times New Roman" pitchFamily="18" charset="0"/>
                <a:cs typeface="Times New Roman" pitchFamily="18" charset="0"/>
              </a:rPr>
              <a:t>tudymafia.org                                                 Studymafia.org               </a:t>
            </a:r>
            <a:endParaRPr lang="en-US" sz="2000" b="1" dirty="0">
              <a:latin typeface="Times New Roman" pitchFamily="18" charset="0"/>
              <a:cs typeface="Times New Roman" pitchFamily="18" charset="0"/>
            </a:endParaRPr>
          </a:p>
        </p:txBody>
      </p:sp>
      <p:sp>
        <p:nvSpPr>
          <p:cNvPr id="8" name="Rectangle 7"/>
          <p:cNvSpPr/>
          <p:nvPr/>
        </p:nvSpPr>
        <p:spPr>
          <a:xfrm>
            <a:off x="1709875" y="2165230"/>
            <a:ext cx="5337743" cy="1754326"/>
          </a:xfrm>
          <a:prstGeom prst="rect">
            <a:avLst/>
          </a:prstGeom>
          <a:noFill/>
        </p:spPr>
        <p:txBody>
          <a:bodyPr wrap="none">
            <a:spAutoFit/>
          </a:bodyPr>
          <a:lstStyle/>
          <a:p>
            <a:pPr algn="ctr" eaLnBrk="0" fontAlgn="auto" hangingPunct="0">
              <a:spcBef>
                <a:spcPts val="0"/>
              </a:spcBef>
              <a:spcAft>
                <a:spcPts val="0"/>
              </a:spcAft>
              <a:defRPr/>
            </a:pPr>
            <a:r>
              <a:rPr lang="en-US" sz="5400" b="1" dirty="0"/>
              <a:t>Hospital </a:t>
            </a:r>
            <a:r>
              <a:rPr lang="en-US" sz="5400" b="1" dirty="0" smtClean="0">
                <a:solidFill>
                  <a:srgbClr val="FFFF00"/>
                </a:solidFill>
              </a:rPr>
              <a:t>Acquired</a:t>
            </a:r>
          </a:p>
          <a:p>
            <a:pPr algn="ctr" eaLnBrk="0" fontAlgn="auto" hangingPunct="0">
              <a:spcBef>
                <a:spcPts val="0"/>
              </a:spcBef>
              <a:spcAft>
                <a:spcPts val="0"/>
              </a:spcAft>
              <a:defRPr/>
            </a:pPr>
            <a:r>
              <a:rPr lang="en-US" sz="5400" b="1" dirty="0" smtClean="0"/>
              <a:t> </a:t>
            </a:r>
            <a:r>
              <a:rPr lang="en-US" sz="5400" b="1" dirty="0"/>
              <a:t>Infections</a:t>
            </a:r>
            <a:endParaRPr lang="en-US" sz="5400"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1936181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 </a:t>
            </a:r>
            <a:endParaRPr lang="en-US" dirty="0"/>
          </a:p>
        </p:txBody>
      </p:sp>
      <p:sp>
        <p:nvSpPr>
          <p:cNvPr id="3" name="Content Placeholder 2"/>
          <p:cNvSpPr>
            <a:spLocks noGrp="1"/>
          </p:cNvSpPr>
          <p:nvPr>
            <p:ph sz="quarter" idx="1"/>
          </p:nvPr>
        </p:nvSpPr>
        <p:spPr/>
        <p:txBody>
          <a:bodyPr/>
          <a:lstStyle/>
          <a:p>
            <a:pPr marL="0" indent="0">
              <a:buNone/>
            </a:pPr>
            <a:r>
              <a:rPr lang="en-US" dirty="0"/>
              <a:t>Symptoms of HAIs will vary by type. The most common types of HAIs are:</a:t>
            </a:r>
          </a:p>
          <a:p>
            <a:r>
              <a:rPr lang="en-US" dirty="0"/>
              <a:t>urinary tract infections (UTIs)</a:t>
            </a:r>
          </a:p>
          <a:p>
            <a:r>
              <a:rPr lang="en-US" dirty="0"/>
              <a:t>surgical site infections</a:t>
            </a:r>
          </a:p>
          <a:p>
            <a:r>
              <a:rPr lang="en-US" dirty="0"/>
              <a:t>gastroenteritis</a:t>
            </a:r>
          </a:p>
          <a:p>
            <a:r>
              <a:rPr lang="en-US" dirty="0"/>
              <a:t>meningitis</a:t>
            </a:r>
          </a:p>
          <a:p>
            <a:r>
              <a:rPr lang="en-US" dirty="0"/>
              <a:t>pneumonia</a:t>
            </a:r>
          </a:p>
          <a:p>
            <a:endParaRPr lang="en-US" dirty="0"/>
          </a:p>
        </p:txBody>
      </p:sp>
    </p:spTree>
    <p:extLst>
      <p:ext uri="{BB962C8B-B14F-4D97-AF65-F5344CB8AC3E}">
        <p14:creationId xmlns:p14="http://schemas.microsoft.com/office/powerpoint/2010/main" val="329898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at </a:t>
            </a:r>
            <a:r>
              <a:rPr lang="en-US" b="1" dirty="0" smtClean="0"/>
              <a:t>risk?</a:t>
            </a:r>
            <a:endParaRPr lang="en-US" dirty="0"/>
          </a:p>
        </p:txBody>
      </p:sp>
      <p:sp>
        <p:nvSpPr>
          <p:cNvPr id="3" name="Content Placeholder 2"/>
          <p:cNvSpPr>
            <a:spLocks noGrp="1"/>
          </p:cNvSpPr>
          <p:nvPr>
            <p:ph sz="quarter" idx="1"/>
          </p:nvPr>
        </p:nvSpPr>
        <p:spPr/>
        <p:txBody>
          <a:bodyPr/>
          <a:lstStyle/>
          <a:p>
            <a:pPr marL="0" indent="0">
              <a:buNone/>
            </a:pPr>
            <a:r>
              <a:rPr lang="en-US" sz="2400" dirty="0"/>
              <a:t>Anyone admitted to a healthcare facility is at risk for contracting a HAI. For some bacteria, your risks may also depend on:</a:t>
            </a:r>
          </a:p>
          <a:p>
            <a:r>
              <a:rPr lang="en-US" sz="2400" dirty="0"/>
              <a:t>your hospital roommate</a:t>
            </a:r>
          </a:p>
          <a:p>
            <a:r>
              <a:rPr lang="en-US" sz="2400" dirty="0"/>
              <a:t>age, especially if you’re more than 70 years old</a:t>
            </a:r>
          </a:p>
          <a:p>
            <a:r>
              <a:rPr lang="en-US" sz="2400" dirty="0"/>
              <a:t>how long you’ve been using antibiotics</a:t>
            </a:r>
          </a:p>
          <a:p>
            <a:r>
              <a:rPr lang="en-US" sz="2400" dirty="0"/>
              <a:t>whether or not you have a urinary catheter </a:t>
            </a:r>
          </a:p>
          <a:p>
            <a:r>
              <a:rPr lang="en-US" sz="2400" dirty="0"/>
              <a:t>prolonged ICU stay</a:t>
            </a:r>
          </a:p>
          <a:p>
            <a:r>
              <a:rPr lang="en-US" sz="2400" dirty="0"/>
              <a:t>if you’ve been in a coma</a:t>
            </a:r>
          </a:p>
          <a:p>
            <a:r>
              <a:rPr lang="en-US" sz="2400" dirty="0"/>
              <a:t>if you’ve experienced shock</a:t>
            </a:r>
          </a:p>
          <a:p>
            <a:r>
              <a:rPr lang="en-US" sz="2400" dirty="0"/>
              <a:t>any trauma you’ve experienced</a:t>
            </a:r>
          </a:p>
          <a:p>
            <a:endParaRPr lang="en-US" sz="2400" dirty="0"/>
          </a:p>
        </p:txBody>
      </p:sp>
    </p:spTree>
    <p:extLst>
      <p:ext uri="{BB962C8B-B14F-4D97-AF65-F5344CB8AC3E}">
        <p14:creationId xmlns:p14="http://schemas.microsoft.com/office/powerpoint/2010/main" val="1239497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lstStyle/>
          <a:p>
            <a:r>
              <a:rPr lang="en-US" sz="4000" b="1" dirty="0"/>
              <a:t>How are nosocomial infections diagnosed</a:t>
            </a:r>
            <a:r>
              <a:rPr lang="en-US" sz="4000" b="1" dirty="0" smtClean="0"/>
              <a:t>?</a:t>
            </a:r>
            <a:endParaRPr lang="en-US" sz="4000" dirty="0"/>
          </a:p>
        </p:txBody>
      </p:sp>
      <p:sp>
        <p:nvSpPr>
          <p:cNvPr id="3" name="Content Placeholder 2"/>
          <p:cNvSpPr>
            <a:spLocks noGrp="1"/>
          </p:cNvSpPr>
          <p:nvPr>
            <p:ph sz="quarter" idx="1"/>
          </p:nvPr>
        </p:nvSpPr>
        <p:spPr/>
        <p:txBody>
          <a:bodyPr/>
          <a:lstStyle/>
          <a:p>
            <a:r>
              <a:rPr lang="en-US" dirty="0"/>
              <a:t>Many doctors can diagnose a HAI by sight and symptoms alone. Inflammation and/or a rash at the site of infection can also be an indication. Infections prior to your stay that become complicated don’t count as HAIs. But you should still tell your doctor if any new symptoms appear during your stay. </a:t>
            </a:r>
          </a:p>
          <a:p>
            <a:r>
              <a:rPr lang="en-US" dirty="0"/>
              <a:t>You also may be required to talk a blood and urine test as to identify the infection. </a:t>
            </a:r>
          </a:p>
          <a:p>
            <a:endParaRPr lang="en-US" dirty="0"/>
          </a:p>
        </p:txBody>
      </p:sp>
    </p:spTree>
    <p:extLst>
      <p:ext uri="{BB962C8B-B14F-4D97-AF65-F5344CB8AC3E}">
        <p14:creationId xmlns:p14="http://schemas.microsoft.com/office/powerpoint/2010/main" val="3850908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How are nosocomial infections treated</a:t>
            </a:r>
            <a:r>
              <a:rPr lang="en-US" sz="4000" b="1" dirty="0" smtClean="0"/>
              <a:t>?</a:t>
            </a:r>
            <a:endParaRPr lang="en-US" sz="4000" dirty="0"/>
          </a:p>
        </p:txBody>
      </p:sp>
      <p:sp>
        <p:nvSpPr>
          <p:cNvPr id="3" name="Content Placeholder 2"/>
          <p:cNvSpPr>
            <a:spLocks noGrp="1"/>
          </p:cNvSpPr>
          <p:nvPr>
            <p:ph sz="quarter" idx="1"/>
          </p:nvPr>
        </p:nvSpPr>
        <p:spPr/>
        <p:txBody>
          <a:bodyPr/>
          <a:lstStyle/>
          <a:p>
            <a:r>
              <a:rPr lang="en-US" dirty="0"/>
              <a:t>Treatments for these infections depend on the infection type. Your doctor will likely recommend antibiotics and bed rest. Also, they’ll remove any foreign devices such as catheters as soon as medically appropriate.</a:t>
            </a:r>
          </a:p>
          <a:p>
            <a:r>
              <a:rPr lang="en-US" dirty="0"/>
              <a:t>To encourage a natural healing process and prevent dehydration, your doctor will encourage a healthy diet, fluid intake, and rest.</a:t>
            </a:r>
          </a:p>
          <a:p>
            <a:endParaRPr lang="en-US" dirty="0"/>
          </a:p>
        </p:txBody>
      </p:sp>
    </p:spTree>
    <p:extLst>
      <p:ext uri="{BB962C8B-B14F-4D97-AF65-F5344CB8AC3E}">
        <p14:creationId xmlns:p14="http://schemas.microsoft.com/office/powerpoint/2010/main" val="138791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33600"/>
            <a:ext cx="8262651"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8293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sz="2400" dirty="0"/>
              <a:t>As a final thought, these harmful infections could arise as a result of poor adherence to cleaning protocols, hand hygiene or not implementing alternative interventions such as automated disinfection technologies. As it was shown numerous times in the literature and peer-reviewed papers, manual cleaning only is not sufficient to eliminate contamination at a safe level for patients and staff. </a:t>
            </a:r>
            <a:endParaRPr lang="en-US" sz="2400" dirty="0" smtClean="0"/>
          </a:p>
          <a:p>
            <a:r>
              <a:rPr lang="en-US" sz="2400" dirty="0" smtClean="0"/>
              <a:t>Implementing </a:t>
            </a:r>
            <a:r>
              <a:rPr lang="en-US" sz="2400" dirty="0"/>
              <a:t>infection control and prevention measures that include the use of automated no-touch technologies such as UV-C light and hydrogen peroxide </a:t>
            </a:r>
            <a:r>
              <a:rPr lang="en-US" sz="2400" dirty="0" err="1"/>
              <a:t>vapour</a:t>
            </a:r>
            <a:r>
              <a:rPr lang="en-US" sz="2400" dirty="0"/>
              <a:t> alongside manual cleaning will improve outcomes and reduce rates of infection.</a:t>
            </a:r>
          </a:p>
        </p:txBody>
      </p:sp>
    </p:spTree>
    <p:extLst>
      <p:ext uri="{BB962C8B-B14F-4D97-AF65-F5344CB8AC3E}">
        <p14:creationId xmlns:p14="http://schemas.microsoft.com/office/powerpoint/2010/main" val="2102752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smtClean="0">
                <a:solidFill>
                  <a:schemeClr val="accent1">
                    <a:lumMod val="10000"/>
                  </a:schemeClr>
                </a:solidFill>
              </a:rPr>
              <a:t>Slidespanda.com</a:t>
            </a:r>
            <a:endParaRPr lang="en-US" dirty="0" smtClean="0">
              <a:solidFill>
                <a:schemeClr val="accent1">
                  <a:lumMod val="10000"/>
                </a:schemeClr>
              </a:solidFill>
            </a:endParaRPr>
          </a:p>
        </p:txBody>
      </p:sp>
    </p:spTree>
    <p:extLst>
      <p:ext uri="{BB962C8B-B14F-4D97-AF65-F5344CB8AC3E}">
        <p14:creationId xmlns:p14="http://schemas.microsoft.com/office/powerpoint/2010/main" val="929953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StudyMafia.org</a:t>
            </a:r>
            <a:endParaRPr lang="en-US" sz="5400" b="1" dirty="0">
              <a:solidFill>
                <a:srgbClr val="00B0F0"/>
              </a:solidFill>
            </a:endParaRPr>
          </a:p>
        </p:txBody>
      </p:sp>
    </p:spTree>
    <p:extLst>
      <p:ext uri="{BB962C8B-B14F-4D97-AF65-F5344CB8AC3E}">
        <p14:creationId xmlns:p14="http://schemas.microsoft.com/office/powerpoint/2010/main" val="368213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sz="quarter" idx="1"/>
          </p:nvPr>
        </p:nvSpPr>
        <p:spPr/>
        <p:txBody>
          <a:bodyPr/>
          <a:lstStyle/>
          <a:p>
            <a:r>
              <a:rPr lang="en-US" sz="3200" dirty="0"/>
              <a:t>What are Hospital Acquired Infections</a:t>
            </a:r>
            <a:r>
              <a:rPr lang="en-US" sz="3200" dirty="0" smtClean="0"/>
              <a:t>?</a:t>
            </a:r>
          </a:p>
          <a:p>
            <a:r>
              <a:rPr lang="en-US" sz="3200" dirty="0"/>
              <a:t>Types of Hospital Acquired </a:t>
            </a:r>
            <a:r>
              <a:rPr lang="en-US" sz="3200" dirty="0" smtClean="0"/>
              <a:t>Infections</a:t>
            </a:r>
          </a:p>
          <a:p>
            <a:r>
              <a:rPr lang="en-US" dirty="0" smtClean="0"/>
              <a:t>Causes</a:t>
            </a:r>
          </a:p>
          <a:p>
            <a:r>
              <a:rPr lang="en-US" dirty="0"/>
              <a:t>Symptoms </a:t>
            </a:r>
            <a:endParaRPr lang="en-US" dirty="0" smtClean="0"/>
          </a:p>
          <a:p>
            <a:r>
              <a:rPr lang="en-US" dirty="0" smtClean="0"/>
              <a:t>Who Is at Risk?</a:t>
            </a:r>
          </a:p>
          <a:p>
            <a:r>
              <a:rPr lang="en-US" dirty="0" smtClean="0"/>
              <a:t>Diagnosis</a:t>
            </a:r>
          </a:p>
          <a:p>
            <a:r>
              <a:rPr lang="en-US" dirty="0" smtClean="0"/>
              <a:t>Treatment of HAI</a:t>
            </a:r>
          </a:p>
          <a:p>
            <a:r>
              <a:rPr lang="en-US" dirty="0" smtClean="0"/>
              <a:t>Preventions</a:t>
            </a:r>
          </a:p>
          <a:p>
            <a:r>
              <a:rPr lang="en-US" dirty="0" smtClean="0"/>
              <a:t>Conclusion</a:t>
            </a:r>
            <a:endParaRPr lang="en-US" dirty="0"/>
          </a:p>
        </p:txBody>
      </p:sp>
    </p:spTree>
    <p:extLst>
      <p:ext uri="{BB962C8B-B14F-4D97-AF65-F5344CB8AC3E}">
        <p14:creationId xmlns:p14="http://schemas.microsoft.com/office/powerpoint/2010/main" val="38973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lstStyle/>
          <a:p>
            <a:r>
              <a:rPr lang="en-US" sz="4000" b="1" dirty="0"/>
              <a:t>What are Hospital Acquired Infections</a:t>
            </a:r>
            <a:r>
              <a:rPr lang="en-US" sz="4000" b="1" dirty="0" smtClean="0"/>
              <a:t>?</a:t>
            </a:r>
            <a:endParaRPr lang="en-US" sz="4000" dirty="0"/>
          </a:p>
        </p:txBody>
      </p:sp>
      <p:sp>
        <p:nvSpPr>
          <p:cNvPr id="3" name="Content Placeholder 2"/>
          <p:cNvSpPr>
            <a:spLocks noGrp="1"/>
          </p:cNvSpPr>
          <p:nvPr>
            <p:ph sz="quarter" idx="1"/>
          </p:nvPr>
        </p:nvSpPr>
        <p:spPr/>
        <p:txBody>
          <a:bodyPr/>
          <a:lstStyle/>
          <a:p>
            <a:r>
              <a:rPr lang="en-US" sz="2400" dirty="0"/>
              <a:t>Hospital acquired infections (HAI), medically termed as nosocomial infections, are infections that are acquired by patients admitted in the hospital wards, as well as by hospital staff, including doctors and nurses who work at the hospital. </a:t>
            </a:r>
            <a:endParaRPr lang="en-US" sz="2400" dirty="0" smtClean="0"/>
          </a:p>
          <a:p>
            <a:r>
              <a:rPr lang="en-US" sz="2400" dirty="0" smtClean="0"/>
              <a:t>The </a:t>
            </a:r>
            <a:r>
              <a:rPr lang="en-US" sz="2400" dirty="0"/>
              <a:t>most common HAI are caused by bacteria. Fungi and viruses also cause HAI, but to a far lesser extent.</a:t>
            </a:r>
          </a:p>
        </p:txBody>
      </p:sp>
      <p:pic>
        <p:nvPicPr>
          <p:cNvPr id="1026" name="Picture 2" descr="Hospitals with the highest infection rates in England | UK | News |  Express.co.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114800"/>
            <a:ext cx="44958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58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Types of Hospital Acquired </a:t>
            </a:r>
            <a:r>
              <a:rPr lang="en-US" sz="4000" b="1" dirty="0" smtClean="0"/>
              <a:t>Infections</a:t>
            </a:r>
            <a:endParaRPr lang="en-US" sz="4000" dirty="0"/>
          </a:p>
        </p:txBody>
      </p:sp>
      <p:pic>
        <p:nvPicPr>
          <p:cNvPr id="2051"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878724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0146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lstStyle/>
          <a:p>
            <a:r>
              <a:rPr lang="en-US" sz="4000" b="1" dirty="0"/>
              <a:t>Types of Hospital Acquired </a:t>
            </a:r>
            <a:r>
              <a:rPr lang="en-US" sz="4000" b="1" dirty="0" smtClean="0"/>
              <a:t>Infections..</a:t>
            </a:r>
            <a:endParaRPr lang="en-US" sz="4000" dirty="0"/>
          </a:p>
        </p:txBody>
      </p:sp>
      <p:sp>
        <p:nvSpPr>
          <p:cNvPr id="3" name="Content Placeholder 2"/>
          <p:cNvSpPr>
            <a:spLocks noGrp="1"/>
          </p:cNvSpPr>
          <p:nvPr>
            <p:ph sz="quarter" idx="1"/>
          </p:nvPr>
        </p:nvSpPr>
        <p:spPr/>
        <p:txBody>
          <a:bodyPr/>
          <a:lstStyle/>
          <a:p>
            <a:r>
              <a:rPr lang="en-US" sz="2400" b="1" dirty="0"/>
              <a:t>Bloodstream Infection (BSI): </a:t>
            </a:r>
            <a:r>
              <a:rPr lang="en-US" sz="2400" dirty="0"/>
              <a:t>This type of infection is technically termed as septicemia. It occurs when an infection in any part of the body enters the bloodstream and spreads rapidly to other parts of the body. </a:t>
            </a:r>
            <a:endParaRPr lang="en-US" sz="2400" dirty="0" smtClean="0"/>
          </a:p>
          <a:p>
            <a:r>
              <a:rPr lang="en-US" sz="2400" dirty="0" smtClean="0"/>
              <a:t>Septicemia </a:t>
            </a:r>
            <a:r>
              <a:rPr lang="en-US" sz="2400" dirty="0"/>
              <a:t>can be life-threatening and must be treated quickly. Catheter-related bloodstream infections (CRBI) are very common in a hospital setting.</a:t>
            </a:r>
          </a:p>
        </p:txBody>
      </p:sp>
      <p:pic>
        <p:nvPicPr>
          <p:cNvPr id="3074" name="Picture 2" descr="776 Bloodstream Infection Stock Photos, Pictures &amp; Royalty-Free Images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267200"/>
            <a:ext cx="351957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612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990600"/>
          </a:xfrm>
        </p:spPr>
        <p:txBody>
          <a:bodyPr/>
          <a:lstStyle/>
          <a:p>
            <a:r>
              <a:rPr lang="en-US" sz="4000" b="1" dirty="0"/>
              <a:t>Types of Hospital Acquired </a:t>
            </a:r>
            <a:r>
              <a:rPr lang="en-US" sz="4000" b="1" dirty="0" smtClean="0"/>
              <a:t>Infections..</a:t>
            </a:r>
            <a:endParaRPr lang="en-US" sz="4000" dirty="0"/>
          </a:p>
        </p:txBody>
      </p:sp>
      <p:sp>
        <p:nvSpPr>
          <p:cNvPr id="3" name="Content Placeholder 2"/>
          <p:cNvSpPr>
            <a:spLocks noGrp="1"/>
          </p:cNvSpPr>
          <p:nvPr>
            <p:ph sz="quarter" idx="1"/>
          </p:nvPr>
        </p:nvSpPr>
        <p:spPr/>
        <p:txBody>
          <a:bodyPr/>
          <a:lstStyle/>
          <a:p>
            <a:r>
              <a:rPr lang="en-US" sz="2400" b="1" dirty="0"/>
              <a:t>Ventilator-associated Pneumonia (VAP): </a:t>
            </a:r>
            <a:r>
              <a:rPr lang="en-US" sz="2400" dirty="0"/>
              <a:t>This type of infection occurs in patients who are on mechanical ventilator support in an intensive care unit (ICU). The patients are usually critically ill and elderly, who are highly susceptible to respiratory infections like pneumonia.</a:t>
            </a:r>
          </a:p>
        </p:txBody>
      </p:sp>
      <p:pic>
        <p:nvPicPr>
          <p:cNvPr id="4098" name="Picture 2" descr="Preventing Ventilator Associated Pneumonia in hospitals - GOI Guidel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581400"/>
            <a:ext cx="3810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437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Types of Hospital Acquired </a:t>
            </a:r>
            <a:r>
              <a:rPr lang="en-US" sz="4000" b="1" dirty="0" smtClean="0"/>
              <a:t>Infections..</a:t>
            </a:r>
            <a:endParaRPr lang="en-US" sz="4000" dirty="0"/>
          </a:p>
        </p:txBody>
      </p:sp>
      <p:sp>
        <p:nvSpPr>
          <p:cNvPr id="3" name="Content Placeholder 2"/>
          <p:cNvSpPr>
            <a:spLocks noGrp="1"/>
          </p:cNvSpPr>
          <p:nvPr>
            <p:ph sz="quarter" idx="1"/>
          </p:nvPr>
        </p:nvSpPr>
        <p:spPr/>
        <p:txBody>
          <a:bodyPr/>
          <a:lstStyle/>
          <a:p>
            <a:r>
              <a:rPr lang="en-US" sz="2400" b="1" dirty="0"/>
              <a:t>Urinary Tract Infection (UTI): </a:t>
            </a:r>
            <a:r>
              <a:rPr lang="en-US" sz="2400" dirty="0"/>
              <a:t>This type of infection affects the urinary tract. </a:t>
            </a:r>
            <a:r>
              <a:rPr lang="en-US" sz="2400" dirty="0">
                <a:hlinkClick r:id="rId2" tooltip="General Information About Urinary Tract Infection"/>
              </a:rPr>
              <a:t>UTI</a:t>
            </a:r>
            <a:r>
              <a:rPr lang="en-US" sz="2400" dirty="0"/>
              <a:t> is usually caused by bacteria. </a:t>
            </a:r>
            <a:endParaRPr lang="en-US" sz="2400" dirty="0" smtClean="0"/>
          </a:p>
          <a:p>
            <a:r>
              <a:rPr lang="en-US" sz="2400" dirty="0" smtClean="0"/>
              <a:t>In </a:t>
            </a:r>
            <a:r>
              <a:rPr lang="en-US" sz="2400" dirty="0"/>
              <a:t>certain cases, it is caused by fungi and occasionally by viruses. Infection can occur in the lower urinary tract, involving the bladder (cystitis) or the upper urinary tract, involving the kidneys (pyelonephritis). </a:t>
            </a:r>
          </a:p>
        </p:txBody>
      </p:sp>
      <p:pic>
        <p:nvPicPr>
          <p:cNvPr id="5124" name="Picture 4" descr="Don't Ignore These 4 Serious Urinary Health Symptoms - Knowlex (Knowledge  Exch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733800"/>
            <a:ext cx="4459356"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3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Types of Hospital Acquired </a:t>
            </a:r>
            <a:r>
              <a:rPr lang="en-US" sz="4000" b="1" dirty="0" smtClean="0"/>
              <a:t>Infections..</a:t>
            </a:r>
            <a:endParaRPr lang="en-US" sz="4000" dirty="0"/>
          </a:p>
        </p:txBody>
      </p:sp>
      <p:sp>
        <p:nvSpPr>
          <p:cNvPr id="3" name="Content Placeholder 2"/>
          <p:cNvSpPr>
            <a:spLocks noGrp="1"/>
          </p:cNvSpPr>
          <p:nvPr>
            <p:ph sz="quarter" idx="1"/>
          </p:nvPr>
        </p:nvSpPr>
        <p:spPr/>
        <p:txBody>
          <a:bodyPr/>
          <a:lstStyle/>
          <a:p>
            <a:r>
              <a:rPr lang="en-US" sz="2400" b="1" dirty="0"/>
              <a:t>Surgical Site Infection (SSI): </a:t>
            </a:r>
            <a:r>
              <a:rPr lang="en-US" sz="2400" dirty="0"/>
              <a:t>This is one of the most common types of infection in the operating room. SSI can be caused as a result of not following strict aseptic practices, before, during, and after the surgery.</a:t>
            </a:r>
          </a:p>
        </p:txBody>
      </p:sp>
      <p:sp>
        <p:nvSpPr>
          <p:cNvPr id="4" name="AutoShape 2" descr="Free Surgical Cliparts, Download Free Surgical Cliparts png images, Free  ClipArts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Free Surgical Cliparts, Download Free Surgical Cliparts png images, Free  ClipArts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0" name="Picture 6" descr="Doctors In Surgery Royalty Free Vector Clip Art Illustration - Clipart  Surgery | Full Size PNG Download | See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819400"/>
            <a:ext cx="3505200" cy="3823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78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Causes</a:t>
            </a:r>
            <a:endParaRPr lang="en-US" b="1"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26108"/>
            <a:ext cx="5029200" cy="5079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5510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35">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Theme35</Template>
  <TotalTime>39054</TotalTime>
  <Words>707</Words>
  <Application>Microsoft Office PowerPoint</Application>
  <PresentationFormat>On-screen Show (4:3)</PresentationFormat>
  <Paragraphs>64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Theme35</vt:lpstr>
      <vt:lpstr>PowerPoint Presentation</vt:lpstr>
      <vt:lpstr>Table of Content</vt:lpstr>
      <vt:lpstr>What are Hospital Acquired Infections?</vt:lpstr>
      <vt:lpstr>Types of Hospital Acquired Infections</vt:lpstr>
      <vt:lpstr>Types of Hospital Acquired Infections..</vt:lpstr>
      <vt:lpstr>Types of Hospital Acquired Infections..</vt:lpstr>
      <vt:lpstr>Types of Hospital Acquired Infections..</vt:lpstr>
      <vt:lpstr>Types of Hospital Acquired Infections..</vt:lpstr>
      <vt:lpstr>Causes</vt:lpstr>
      <vt:lpstr>Symptoms </vt:lpstr>
      <vt:lpstr>Who is at risk?</vt:lpstr>
      <vt:lpstr>How are nosocomial infections diagnosed?</vt:lpstr>
      <vt:lpstr>How are nosocomial infections treated?</vt:lpstr>
      <vt:lpstr>Prevention</vt:lpstr>
      <vt:lpstr>Conclusion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CRP</dc:creator>
  <cp:lastModifiedBy>CRP</cp:lastModifiedBy>
  <cp:revision>23</cp:revision>
  <dcterms:created xsi:type="dcterms:W3CDTF">2022-04-02T03:58:39Z</dcterms:created>
  <dcterms:modified xsi:type="dcterms:W3CDTF">2022-10-14T05:20:24Z</dcterms:modified>
</cp:coreProperties>
</file>