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6043" r:id="rId2"/>
  </p:sldMasterIdLst>
  <p:notesMasterIdLst>
    <p:notesMasterId r:id="rId26"/>
  </p:notesMasterIdLst>
  <p:handoutMasterIdLst>
    <p:handoutMasterId r:id="rId27"/>
  </p:handoutMasterIdLst>
  <p:sldIdLst>
    <p:sldId id="387" r:id="rId3"/>
    <p:sldId id="322" r:id="rId4"/>
    <p:sldId id="324" r:id="rId5"/>
    <p:sldId id="362" r:id="rId6"/>
    <p:sldId id="361" r:id="rId7"/>
    <p:sldId id="346" r:id="rId8"/>
    <p:sldId id="367" r:id="rId9"/>
    <p:sldId id="372" r:id="rId10"/>
    <p:sldId id="368" r:id="rId11"/>
    <p:sldId id="373" r:id="rId12"/>
    <p:sldId id="374" r:id="rId13"/>
    <p:sldId id="375" r:id="rId14"/>
    <p:sldId id="376" r:id="rId15"/>
    <p:sldId id="377" r:id="rId16"/>
    <p:sldId id="379" r:id="rId17"/>
    <p:sldId id="356" r:id="rId18"/>
    <p:sldId id="380" r:id="rId19"/>
    <p:sldId id="378" r:id="rId20"/>
    <p:sldId id="381" r:id="rId21"/>
    <p:sldId id="383" r:id="rId22"/>
    <p:sldId id="351" r:id="rId23"/>
    <p:sldId id="385" r:id="rId24"/>
    <p:sldId id="388" r:id="rId2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5" autoAdjust="0"/>
    <p:restoredTop sz="77728" autoAdjust="0"/>
  </p:normalViewPr>
  <p:slideViewPr>
    <p:cSldViewPr>
      <p:cViewPr>
        <p:scale>
          <a:sx n="64" d="100"/>
          <a:sy n="64" d="100"/>
        </p:scale>
        <p:origin x="-1340" y="-17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slide" Target="slides/slide17.xml"/><Relationship Id="rId1" Type="http://schemas.openxmlformats.org/officeDocument/2006/relationships/slide" Target="slides/slide16.xml"/><Relationship Id="rId6" Type="http://schemas.openxmlformats.org/officeDocument/2006/relationships/slide" Target="slides/slide21.xml"/><Relationship Id="rId5" Type="http://schemas.openxmlformats.org/officeDocument/2006/relationships/slide" Target="slides/slide20.xml"/><Relationship Id="rId4" Type="http://schemas.openxmlformats.org/officeDocument/2006/relationships/slide" Target="slides/slide1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10/21/2022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10/21/2022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10</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11</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12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13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14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15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20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21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6</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7</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8</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9</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10/21/2022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2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2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2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2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2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pPr eaLnBrk="0" hangingPunct="0">
                <a:defRPr/>
              </a:pPr>
              <a:endParaRPr lang="en-US"/>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pPr eaLnBrk="0" hangingPunct="0">
                <a:defRPr/>
              </a:pPr>
              <a:endParaRPr lang="en-US"/>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pPr eaLnBrk="0" hangingPunct="0">
                <a:defRPr/>
              </a:pPr>
              <a:endParaRPr lang="en-US"/>
            </a:p>
          </p:txBody>
        </p:sp>
      </p:grpSp>
      <p:sp>
        <p:nvSpPr>
          <p:cNvPr id="27650" name="Rectangle 2"/>
          <p:cNvSpPr>
            <a:spLocks noGrp="1" noChangeArrowheads="1"/>
          </p:cNvSpPr>
          <p:nvPr>
            <p:ph type="ctrTitle"/>
          </p:nvPr>
        </p:nvSpPr>
        <p:spPr>
          <a:xfrm>
            <a:off x="685800" y="685800"/>
            <a:ext cx="7772400" cy="2127250"/>
          </a:xfrm>
        </p:spPr>
        <p:txBody>
          <a:bodyPr/>
          <a:lstStyle>
            <a:lvl1pPr algn="ctr">
              <a:defRPr sz="5800"/>
            </a:lvl1pPr>
          </a:lstStyle>
          <a:p>
            <a:r>
              <a:rPr lang="en-US" smtClean="0"/>
              <a:t>Click to edit Master title style</a:t>
            </a:r>
            <a:endParaRPr lang="en-US"/>
          </a:p>
        </p:txBody>
      </p:sp>
      <p:sp>
        <p:nvSpPr>
          <p:cNvPr id="27651"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smtClean="0"/>
              <a:t>Click to edit Master subtitle style</a:t>
            </a:r>
            <a:endParaRPr lang="en-US"/>
          </a:p>
        </p:txBody>
      </p:sp>
      <p:sp>
        <p:nvSpPr>
          <p:cNvPr id="8" name="Rectangle 4"/>
          <p:cNvSpPr>
            <a:spLocks noGrp="1" noChangeArrowheads="1"/>
          </p:cNvSpPr>
          <p:nvPr>
            <p:ph type="dt" sz="half" idx="10"/>
          </p:nvPr>
        </p:nvSpPr>
        <p:spPr/>
        <p:txBody>
          <a:bodyPr/>
          <a:lstStyle>
            <a:lvl1pPr>
              <a:defRPr/>
            </a:lvl1pPr>
          </a:lstStyle>
          <a:p>
            <a:fld id="{D7C3A134-F1C3-464B-BF47-54DC2DE08F52}" type="datetimeFigureOut">
              <a:rPr lang="en-US" smtClean="0"/>
              <a:pPr/>
              <a:t>10/21/2022</a:t>
            </a:fld>
            <a:endParaRPr lang="en-US"/>
          </a:p>
        </p:txBody>
      </p:sp>
      <p:sp>
        <p:nvSpPr>
          <p:cNvPr id="9" name="Rectangle 5"/>
          <p:cNvSpPr>
            <a:spLocks noGrp="1" noChangeArrowheads="1"/>
          </p:cNvSpPr>
          <p:nvPr>
            <p:ph type="ftr" sz="quarter" idx="11"/>
          </p:nvPr>
        </p:nvSpPr>
        <p:spPr/>
        <p:txBody>
          <a:bodyPr/>
          <a:lstStyle>
            <a:lvl1pPr>
              <a:defRPr/>
            </a:lvl1pPr>
          </a:lstStyle>
          <a:p>
            <a:endParaRPr kumimoji="0" lang="en-US"/>
          </a:p>
        </p:txBody>
      </p:sp>
      <p:sp>
        <p:nvSpPr>
          <p:cNvPr id="10" name="Rectangle 6"/>
          <p:cNvSpPr>
            <a:spLocks noGrp="1" noChangeArrowheads="1"/>
          </p:cNvSpPr>
          <p:nvPr>
            <p:ph type="sldNum" sz="quarter" idx="12"/>
          </p:nvPr>
        </p:nvSpPr>
        <p:spPr/>
        <p:txBody>
          <a:bodyPr/>
          <a:lstStyle>
            <a:lvl1pPr>
              <a:defRPr/>
            </a:lvl1pPr>
          </a:lstStyle>
          <a:p>
            <a:fld id="{9648F39E-9C37-485F-AC97-16BB4BDF9F49}" type="slidenum">
              <a:rPr kumimoji="0" lang="en-US" smtClean="0"/>
              <a:pPr/>
              <a:t>‹#›</a:t>
            </a:fld>
            <a:endParaRPr kumimoji="0" lang="en-US"/>
          </a:p>
        </p:txBody>
      </p:sp>
    </p:spTree>
    <p:extLst>
      <p:ext uri="{BB962C8B-B14F-4D97-AF65-F5344CB8AC3E}">
        <p14:creationId xmlns:p14="http://schemas.microsoft.com/office/powerpoint/2010/main" val="3593294572"/>
      </p:ext>
    </p:extLst>
  </p:cSld>
  <p:clrMapOvr>
    <a:masterClrMapping/>
  </p:clrMapOvr>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DE2762-D309-4A1B-90D4-EE2DB97D9608}" type="slidenum">
              <a:rPr lang="en-US" altLang="en-US" smtClean="0"/>
              <a:pPr>
                <a:defRPr/>
              </a:pPr>
              <a:t>‹#›</a:t>
            </a:fld>
            <a:endParaRPr lang="en-US" altLang="en-US" dirty="0"/>
          </a:p>
        </p:txBody>
      </p:sp>
    </p:spTree>
    <p:extLst>
      <p:ext uri="{BB962C8B-B14F-4D97-AF65-F5344CB8AC3E}">
        <p14:creationId xmlns:p14="http://schemas.microsoft.com/office/powerpoint/2010/main" val="2278202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D7C3A134-F1C3-464B-BF47-54DC2DE08F52}" type="datetimeFigureOut">
              <a:rPr lang="en-US" smtClean="0"/>
              <a:pPr/>
              <a:t>10/21/2022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kumimoji="0" lang="en-US"/>
          </a:p>
        </p:txBody>
      </p:sp>
      <p:sp>
        <p:nvSpPr>
          <p:cNvPr id="6" name="Rectangle 6"/>
          <p:cNvSpPr>
            <a:spLocks noGrp="1" noChangeArrowheads="1"/>
          </p:cNvSpPr>
          <p:nvPr>
            <p:ph type="sldNum" sz="quarter" idx="12"/>
          </p:nvPr>
        </p:nvSpPr>
        <p:spPr>
          <a:ln/>
        </p:spPr>
        <p:txBody>
          <a:bodyPr/>
          <a:lstStyle>
            <a:lvl1pPr>
              <a:defRPr/>
            </a:lvl1pPr>
          </a:lstStyle>
          <a:p>
            <a:fld id="{9648F39E-9C37-485F-AC97-16BB4BDF9F49}" type="slidenum">
              <a:rPr kumimoji="0" lang="en-US" smtClean="0"/>
              <a:pPr/>
              <a:t>‹#›</a:t>
            </a:fld>
            <a:endParaRPr kumimoji="0" lang="en-US"/>
          </a:p>
        </p:txBody>
      </p:sp>
    </p:spTree>
    <p:extLst>
      <p:ext uri="{BB962C8B-B14F-4D97-AF65-F5344CB8AC3E}">
        <p14:creationId xmlns:p14="http://schemas.microsoft.com/office/powerpoint/2010/main" val="292071244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D7C3A134-F1C3-464B-BF47-54DC2DE08F52}" type="datetimeFigureOut">
              <a:rPr lang="en-US" smtClean="0"/>
              <a:pPr/>
              <a:t>10/21/2022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kumimoji="0" lang="en-US"/>
          </a:p>
        </p:txBody>
      </p:sp>
      <p:sp>
        <p:nvSpPr>
          <p:cNvPr id="7" name="Rectangle 6"/>
          <p:cNvSpPr>
            <a:spLocks noGrp="1" noChangeArrowheads="1"/>
          </p:cNvSpPr>
          <p:nvPr>
            <p:ph type="sldNum" sz="quarter" idx="12"/>
          </p:nvPr>
        </p:nvSpPr>
        <p:spPr>
          <a:ln/>
        </p:spPr>
        <p:txBody>
          <a:bodyPr/>
          <a:lstStyle>
            <a:lvl1pPr>
              <a:defRPr/>
            </a:lvl1pPr>
          </a:lstStyle>
          <a:p>
            <a:fld id="{9648F39E-9C37-485F-AC97-16BB4BDF9F49}" type="slidenum">
              <a:rPr kumimoji="0" lang="en-US" smtClean="0"/>
              <a:pPr/>
              <a:t>‹#›</a:t>
            </a:fld>
            <a:endParaRPr kumimoji="0" lang="en-US"/>
          </a:p>
        </p:txBody>
      </p:sp>
    </p:spTree>
    <p:extLst>
      <p:ext uri="{BB962C8B-B14F-4D97-AF65-F5344CB8AC3E}">
        <p14:creationId xmlns:p14="http://schemas.microsoft.com/office/powerpoint/2010/main" val="827861954"/>
      </p:ext>
    </p:extLst>
  </p:cSld>
  <p:clrMapOvr>
    <a:masterClrMapping/>
  </p:clrMapOvr>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46C8A6-4EAA-425C-AD65-FB7185D13849}" type="slidenum">
              <a:rPr lang="en-US" altLang="en-US" smtClean="0"/>
              <a:pPr>
                <a:defRPr/>
              </a:pPr>
              <a:t>‹#›</a:t>
            </a:fld>
            <a:endParaRPr lang="en-US" altLang="en-US" dirty="0"/>
          </a:p>
        </p:txBody>
      </p:sp>
    </p:spTree>
    <p:extLst>
      <p:ext uri="{BB962C8B-B14F-4D97-AF65-F5344CB8AC3E}">
        <p14:creationId xmlns:p14="http://schemas.microsoft.com/office/powerpoint/2010/main" val="140061736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CBE984D-2DD5-4668-BAF8-1C9AC1A13DBC}" type="slidenum">
              <a:rPr lang="en-US" altLang="en-US" smtClean="0"/>
              <a:pPr>
                <a:defRPr/>
              </a:pPr>
              <a:t>‹#›</a:t>
            </a:fld>
            <a:endParaRPr lang="en-US" altLang="en-US" dirty="0"/>
          </a:p>
        </p:txBody>
      </p:sp>
    </p:spTree>
    <p:extLst>
      <p:ext uri="{BB962C8B-B14F-4D97-AF65-F5344CB8AC3E}">
        <p14:creationId xmlns:p14="http://schemas.microsoft.com/office/powerpoint/2010/main" val="251462063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86D207D-9E64-417F-AA84-D9CB1A523B53}" type="slidenum">
              <a:rPr lang="en-US" altLang="en-US" smtClean="0"/>
              <a:pPr>
                <a:defRPr/>
              </a:pPr>
              <a:t>‹#›</a:t>
            </a:fld>
            <a:endParaRPr lang="en-US" altLang="en-US" dirty="0"/>
          </a:p>
        </p:txBody>
      </p:sp>
    </p:spTree>
    <p:extLst>
      <p:ext uri="{BB962C8B-B14F-4D97-AF65-F5344CB8AC3E}">
        <p14:creationId xmlns:p14="http://schemas.microsoft.com/office/powerpoint/2010/main" val="185746900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D7C3A134-F1C3-464B-BF47-54DC2DE08F52}" type="datetimeFigureOut">
              <a:rPr lang="en-US" smtClean="0"/>
              <a:pPr/>
              <a:t>10/21/2022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kumimoji="0" lang="en-US"/>
          </a:p>
        </p:txBody>
      </p:sp>
      <p:sp>
        <p:nvSpPr>
          <p:cNvPr id="7" name="Rectangle 6"/>
          <p:cNvSpPr>
            <a:spLocks noGrp="1" noChangeArrowheads="1"/>
          </p:cNvSpPr>
          <p:nvPr>
            <p:ph type="sldNum" sz="quarter" idx="12"/>
          </p:nvPr>
        </p:nvSpPr>
        <p:spPr>
          <a:ln/>
        </p:spPr>
        <p:txBody>
          <a:bodyPr/>
          <a:lstStyle>
            <a:lvl1pPr>
              <a:defRPr/>
            </a:lvl1pPr>
          </a:lstStyle>
          <a:p>
            <a:fld id="{9648F39E-9C37-485F-AC97-16BB4BDF9F49}" type="slidenum">
              <a:rPr kumimoji="0" lang="en-US" smtClean="0"/>
              <a:pPr/>
              <a:t>‹#›</a:t>
            </a:fld>
            <a:endParaRPr kumimoji="0" lang="en-US"/>
          </a:p>
        </p:txBody>
      </p:sp>
    </p:spTree>
    <p:extLst>
      <p:ext uri="{BB962C8B-B14F-4D97-AF65-F5344CB8AC3E}">
        <p14:creationId xmlns:p14="http://schemas.microsoft.com/office/powerpoint/2010/main" val="1138397289"/>
      </p:ext>
    </p:extLst>
  </p:cSld>
  <p:clrMapOvr>
    <a:masterClrMapping/>
  </p:clrMapOvr>
  <p:hf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D7C3A134-F1C3-464B-BF47-54DC2DE08F52}" type="datetimeFigureOut">
              <a:rPr lang="en-US" smtClean="0"/>
              <a:pPr/>
              <a:t>10/21/2022</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kumimoji="0" lang="en-US" dirty="0"/>
          </a:p>
        </p:txBody>
      </p:sp>
      <p:sp>
        <p:nvSpPr>
          <p:cNvPr id="7" name="Rectangle 6"/>
          <p:cNvSpPr>
            <a:spLocks noGrp="1" noChangeArrowheads="1"/>
          </p:cNvSpPr>
          <p:nvPr>
            <p:ph type="sldNum" sz="quarter" idx="12"/>
          </p:nvPr>
        </p:nvSpPr>
        <p:spPr>
          <a:ln/>
        </p:spPr>
        <p:txBody>
          <a:bodyPr/>
          <a:lstStyle>
            <a:lvl1pPr>
              <a:defRPr/>
            </a:lvl1pPr>
          </a:lstStyle>
          <a:p>
            <a:fld id="{9648F39E-9C37-485F-AC97-16BB4BDF9F49}" type="slidenum">
              <a:rPr kumimoji="0" lang="en-US" smtClean="0"/>
              <a:pPr/>
              <a:t>‹#›</a:t>
            </a:fld>
            <a:endParaRPr kumimoji="0" lang="en-US"/>
          </a:p>
        </p:txBody>
      </p:sp>
    </p:spTree>
    <p:extLst>
      <p:ext uri="{BB962C8B-B14F-4D97-AF65-F5344CB8AC3E}">
        <p14:creationId xmlns:p14="http://schemas.microsoft.com/office/powerpoint/2010/main" val="55682295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D7C3A134-F1C3-464B-BF47-54DC2DE08F52}" type="datetimeFigureOut">
              <a:rPr lang="en-US" smtClean="0"/>
              <a:pPr/>
              <a:t>10/21/2022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kumimoji="0" lang="en-US"/>
          </a:p>
        </p:txBody>
      </p:sp>
      <p:sp>
        <p:nvSpPr>
          <p:cNvPr id="6" name="Rectangle 6"/>
          <p:cNvSpPr>
            <a:spLocks noGrp="1" noChangeArrowheads="1"/>
          </p:cNvSpPr>
          <p:nvPr>
            <p:ph type="sldNum" sz="quarter" idx="12"/>
          </p:nvPr>
        </p:nvSpPr>
        <p:spPr>
          <a:ln/>
        </p:spPr>
        <p:txBody>
          <a:bodyPr/>
          <a:lstStyle>
            <a:lvl1pPr>
              <a:defRPr/>
            </a:lvl1pPr>
          </a:lstStyle>
          <a:p>
            <a:fld id="{9648F39E-9C37-485F-AC97-16BB4BDF9F49}" type="slidenum">
              <a:rPr kumimoji="0" lang="en-US" smtClean="0"/>
              <a:pPr/>
              <a:t>‹#›</a:t>
            </a:fld>
            <a:endParaRPr kumimoji="0" lang="en-US"/>
          </a:p>
        </p:txBody>
      </p:sp>
    </p:spTree>
    <p:extLst>
      <p:ext uri="{BB962C8B-B14F-4D97-AF65-F5344CB8AC3E}">
        <p14:creationId xmlns:p14="http://schemas.microsoft.com/office/powerpoint/2010/main" val="1574404581"/>
      </p:ext>
    </p:extLst>
  </p:cSld>
  <p:clrMapOvr>
    <a:masterClrMapping/>
  </p:clrMapOvr>
  <p:hf hdr="0" ftr="0" dt="0"/>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D7C3A134-F1C3-464B-BF47-54DC2DE08F52}" type="datetimeFigureOut">
              <a:rPr lang="en-US" smtClean="0"/>
              <a:pPr/>
              <a:t>10/21/2022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kumimoji="0" lang="en-US"/>
          </a:p>
        </p:txBody>
      </p:sp>
      <p:sp>
        <p:nvSpPr>
          <p:cNvPr id="6" name="Rectangle 6"/>
          <p:cNvSpPr>
            <a:spLocks noGrp="1" noChangeArrowheads="1"/>
          </p:cNvSpPr>
          <p:nvPr>
            <p:ph type="sldNum" sz="quarter" idx="12"/>
          </p:nvPr>
        </p:nvSpPr>
        <p:spPr>
          <a:ln/>
        </p:spPr>
        <p:txBody>
          <a:bodyPr/>
          <a:lstStyle>
            <a:lvl1pPr>
              <a:defRPr/>
            </a:lvl1pPr>
          </a:lstStyle>
          <a:p>
            <a:fld id="{9648F39E-9C37-485F-AC97-16BB4BDF9F49}" type="slidenum">
              <a:rPr kumimoji="0" lang="en-US" smtClean="0"/>
              <a:pPr/>
              <a:t>‹#›</a:t>
            </a:fld>
            <a:endParaRPr kumimoji="0" lang="en-US"/>
          </a:p>
        </p:txBody>
      </p:sp>
    </p:spTree>
    <p:extLst>
      <p:ext uri="{BB962C8B-B14F-4D97-AF65-F5344CB8AC3E}">
        <p14:creationId xmlns:p14="http://schemas.microsoft.com/office/powerpoint/2010/main" val="719161477"/>
      </p:ext>
    </p:extLst>
  </p:cSld>
  <p:clrMapOvr>
    <a:masterClrMapping/>
  </p:clrMapOvr>
  <p:hf hdr="0" ftr="0" dt="0"/>
</p:sldLayout>
</file>

<file path=ppt/slideLayouts/slideLayout59.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B61BEF0D-F0BB-DE4B-95CE-6DB70DBA9567}" type="datetimeFigureOut">
              <a:rPr lang="en-US" smtClean="0"/>
              <a:pPr/>
              <a:t>10/22/2022</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5148116"/>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theme" Target="../theme/theme1.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18" Type="http://schemas.openxmlformats.org/officeDocument/2006/relationships/slideLayout" Target="../slideLayouts/slideLayout6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17" Type="http://schemas.openxmlformats.org/officeDocument/2006/relationships/slideLayout" Target="../slideLayouts/slideLayout64.xml"/><Relationship Id="rId2" Type="http://schemas.openxmlformats.org/officeDocument/2006/relationships/slideLayout" Target="../slideLayouts/slideLayout49.xml"/><Relationship Id="rId16" Type="http://schemas.openxmlformats.org/officeDocument/2006/relationships/slideLayout" Target="../slideLayouts/slideLayout63.xml"/><Relationship Id="rId20" Type="http://schemas.openxmlformats.org/officeDocument/2006/relationships/theme" Target="../theme/theme2.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5" Type="http://schemas.openxmlformats.org/officeDocument/2006/relationships/slideLayout" Target="../slideLayouts/slideLayout62.xml"/><Relationship Id="rId10" Type="http://schemas.openxmlformats.org/officeDocument/2006/relationships/slideLayout" Target="../slideLayouts/slideLayout57.xml"/><Relationship Id="rId19" Type="http://schemas.openxmlformats.org/officeDocument/2006/relationships/slideLayout" Target="../slideLayouts/slideLayout66.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slideLayout" Target="../slideLayouts/slideLayout6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9"/>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 id="2147485829" r:id="rId19"/>
    <p:sldLayoutId id="2147485830" r:id="rId20"/>
    <p:sldLayoutId id="2147485831" r:id="rId21"/>
    <p:sldLayoutId id="2147485832" r:id="rId22"/>
    <p:sldLayoutId id="2147485833" r:id="rId23"/>
    <p:sldLayoutId id="2147485834" r:id="rId24"/>
    <p:sldLayoutId id="2147485835" r:id="rId25"/>
    <p:sldLayoutId id="2147485836" r:id="rId26"/>
    <p:sldLayoutId id="2147485837" r:id="rId27"/>
    <p:sldLayoutId id="2147485838" r:id="rId28"/>
    <p:sldLayoutId id="2147485839" r:id="rId29"/>
    <p:sldLayoutId id="2147485840" r:id="rId30"/>
    <p:sldLayoutId id="2147485841" r:id="rId31"/>
    <p:sldLayoutId id="2147485842" r:id="rId32"/>
    <p:sldLayoutId id="2147485843" r:id="rId33"/>
    <p:sldLayoutId id="2147485844" r:id="rId34"/>
    <p:sldLayoutId id="2147485845" r:id="rId35"/>
    <p:sldLayoutId id="2147485916" r:id="rId36"/>
    <p:sldLayoutId id="2147485917" r:id="rId37"/>
    <p:sldLayoutId id="2147485918" r:id="rId38"/>
    <p:sldLayoutId id="2147485920" r:id="rId39"/>
    <p:sldLayoutId id="2147485921" r:id="rId40"/>
    <p:sldLayoutId id="2147485922" r:id="rId41"/>
    <p:sldLayoutId id="2147485925" r:id="rId42"/>
    <p:sldLayoutId id="2147485926" r:id="rId43"/>
    <p:sldLayoutId id="2147485928" r:id="rId44"/>
    <p:sldLayoutId id="2147485930" r:id="rId45"/>
    <p:sldLayoutId id="2147485931" r:id="rId46"/>
    <p:sldLayoutId id="2147485932" r:id="rId47"/>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26628"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endParaRPr lang="en-US"/>
          </a:p>
        </p:txBody>
      </p:sp>
      <p:sp>
        <p:nvSpPr>
          <p:cNvPr id="266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en-US"/>
          </a:p>
        </p:txBody>
      </p:sp>
      <p:sp>
        <p:nvSpPr>
          <p:cNvPr id="26630"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BC4F2459-0CB4-40DB-AB9B-6A7D66CD9FB6}" type="slidenum">
              <a:rPr lang="en-US"/>
              <a:pPr>
                <a:defRPr/>
              </a:pPr>
              <a:t>‹#›</a:t>
            </a:fld>
            <a:endParaRPr lang="en-US"/>
          </a:p>
        </p:txBody>
      </p:sp>
      <p:sp>
        <p:nvSpPr>
          <p:cNvPr id="26631"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26632"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eaLnBrk="0" hangingPunct="0">
              <a:defRPr/>
            </a:pPr>
            <a:endParaRPr lang="en-US"/>
          </a:p>
        </p:txBody>
      </p:sp>
      <p:sp>
        <p:nvSpPr>
          <p:cNvPr id="26633"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26634"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a:defRPr/>
            </a:pPr>
            <a:endParaRPr lang="en-US" sz="2400">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6044" r:id="rId1"/>
    <p:sldLayoutId id="2147486045" r:id="rId2"/>
    <p:sldLayoutId id="2147486046" r:id="rId3"/>
    <p:sldLayoutId id="2147486047" r:id="rId4"/>
    <p:sldLayoutId id="2147486048" r:id="rId5"/>
    <p:sldLayoutId id="2147486049" r:id="rId6"/>
    <p:sldLayoutId id="2147486050" r:id="rId7"/>
    <p:sldLayoutId id="2147486051" r:id="rId8"/>
    <p:sldLayoutId id="2147486052" r:id="rId9"/>
    <p:sldLayoutId id="2147486053" r:id="rId10"/>
    <p:sldLayoutId id="2147486054" r:id="rId11"/>
    <p:sldLayoutId id="2147486055" r:id="rId12"/>
    <p:sldLayoutId id="2147486056" r:id="rId13"/>
    <p:sldLayoutId id="2147486057" r:id="rId14"/>
    <p:sldLayoutId id="2147486058" r:id="rId15"/>
    <p:sldLayoutId id="2147486059" r:id="rId16"/>
    <p:sldLayoutId id="2147486060" r:id="rId17"/>
    <p:sldLayoutId id="2147486061" r:id="rId18"/>
    <p:sldLayoutId id="2147486062" r:id="rId19"/>
  </p:sldLayoutIdLst>
  <p:timing>
    <p:tnLst>
      <p:par>
        <p:cTn id="1" dur="indefinite" restart="never" nodeType="tmRoot"/>
      </p:par>
    </p:tnLst>
  </p:timing>
  <p:hf hdr="0" ftr="0" dt="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Garamond" pitchFamily="18" charset="0"/>
        </a:defRPr>
      </a:lvl2pPr>
      <a:lvl3pPr algn="l" rtl="0" eaLnBrk="1" fontAlgn="base" hangingPunct="1">
        <a:spcBef>
          <a:spcPct val="0"/>
        </a:spcBef>
        <a:spcAft>
          <a:spcPct val="0"/>
        </a:spcAft>
        <a:defRPr sz="4400">
          <a:solidFill>
            <a:schemeClr val="tx2"/>
          </a:solidFill>
          <a:latin typeface="Garamond" pitchFamily="18" charset="0"/>
        </a:defRPr>
      </a:lvl3pPr>
      <a:lvl4pPr algn="l" rtl="0" eaLnBrk="1" fontAlgn="base" hangingPunct="1">
        <a:spcBef>
          <a:spcPct val="0"/>
        </a:spcBef>
        <a:spcAft>
          <a:spcPct val="0"/>
        </a:spcAft>
        <a:defRPr sz="4400">
          <a:solidFill>
            <a:schemeClr val="tx2"/>
          </a:solidFill>
          <a:latin typeface="Garamond" pitchFamily="18" charset="0"/>
        </a:defRPr>
      </a:lvl4pPr>
      <a:lvl5pPr algn="l" rtl="0" eaLnBrk="1" fontAlgn="base" hangingPunct="1">
        <a:spcBef>
          <a:spcPct val="0"/>
        </a:spcBef>
        <a:spcAft>
          <a:spcPct val="0"/>
        </a:spcAft>
        <a:defRPr sz="4400">
          <a:solidFill>
            <a:schemeClr val="tx2"/>
          </a:solidFill>
          <a:latin typeface="Garamond" pitchFamily="18" charset="0"/>
        </a:defRPr>
      </a:lvl5pPr>
      <a:lvl6pPr marL="457200" algn="l" rtl="0" eaLnBrk="1" fontAlgn="base" hangingPunct="1">
        <a:spcBef>
          <a:spcPct val="0"/>
        </a:spcBef>
        <a:spcAft>
          <a:spcPct val="0"/>
        </a:spcAft>
        <a:defRPr sz="4400">
          <a:solidFill>
            <a:schemeClr val="tx2"/>
          </a:solidFill>
          <a:latin typeface="Garamond" pitchFamily="18" charset="0"/>
        </a:defRPr>
      </a:lvl6pPr>
      <a:lvl7pPr marL="914400" algn="l" rtl="0" eaLnBrk="1" fontAlgn="base" hangingPunct="1">
        <a:spcBef>
          <a:spcPct val="0"/>
        </a:spcBef>
        <a:spcAft>
          <a:spcPct val="0"/>
        </a:spcAft>
        <a:defRPr sz="4400">
          <a:solidFill>
            <a:schemeClr val="tx2"/>
          </a:solidFill>
          <a:latin typeface="Garamond" pitchFamily="18" charset="0"/>
        </a:defRPr>
      </a:lvl7pPr>
      <a:lvl8pPr marL="1371600" algn="l" rtl="0" eaLnBrk="1" fontAlgn="base" hangingPunct="1">
        <a:spcBef>
          <a:spcPct val="0"/>
        </a:spcBef>
        <a:spcAft>
          <a:spcPct val="0"/>
        </a:spcAft>
        <a:defRPr sz="4400">
          <a:solidFill>
            <a:schemeClr val="tx2"/>
          </a:solidFill>
          <a:latin typeface="Garamond" pitchFamily="18" charset="0"/>
        </a:defRPr>
      </a:lvl8pPr>
      <a:lvl9pPr marL="1828800" algn="l" rtl="0" eaLnBrk="1" fontAlgn="base" hangingPunct="1">
        <a:spcBef>
          <a:spcPct val="0"/>
        </a:spcBef>
        <a:spcAft>
          <a:spcPct val="0"/>
        </a:spcAft>
        <a:defRPr sz="44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1" fontAlgn="base" hangingPunct="1">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8.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4.xml"/></Relationships>
</file>

<file path=ppt/slides/_rels/slide16.xml.rels><?xml version="1.0" encoding="UTF-8" standalone="yes"?>
<Relationships xmlns="http://schemas.openxmlformats.org/package/2006/relationships"><Relationship Id="rId3" Type="http://schemas.openxmlformats.org/officeDocument/2006/relationships/hyperlink" Target="https://my.clevelandclinic.org/health/diseases/16765-atrial-fibrillation-afib" TargetMode="External"/><Relationship Id="rId2" Type="http://schemas.openxmlformats.org/officeDocument/2006/relationships/notesSlide" Target="../notesSlides/notesSlide16.xml"/><Relationship Id="rId1" Type="http://schemas.openxmlformats.org/officeDocument/2006/relationships/slideLayout" Target="../slideLayouts/slideLayout65.xml"/><Relationship Id="rId6" Type="http://schemas.openxmlformats.org/officeDocument/2006/relationships/hyperlink" Target="https://my.clevelandclinic.org/health/diseases/17069-heart-failure-understanding-heart-failure" TargetMode="External"/><Relationship Id="rId5" Type="http://schemas.openxmlformats.org/officeDocument/2006/relationships/hyperlink" Target="https://my.clevelandclinic.org/health/diseases/16841-cardiomyopathy" TargetMode="External"/><Relationship Id="rId4" Type="http://schemas.openxmlformats.org/officeDocument/2006/relationships/hyperlink" Target="https://my.clevelandclinic.org/health/diseases/16749-arrhythmia"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y.clevelandclinic.org/health/diseases/16898-coronary-artery-disease" TargetMode="External"/><Relationship Id="rId2" Type="http://schemas.openxmlformats.org/officeDocument/2006/relationships/notesSlide" Target="../notesSlides/notesSlide17.xml"/><Relationship Id="rId1" Type="http://schemas.openxmlformats.org/officeDocument/2006/relationships/slideLayout" Target="../slideLayouts/slideLayout65.xml"/><Relationship Id="rId5" Type="http://schemas.openxmlformats.org/officeDocument/2006/relationships/hyperlink" Target="https://my.clevelandclinic.org/health/diseases/17353-pericarditis" TargetMode="External"/><Relationship Id="rId4" Type="http://schemas.openxmlformats.org/officeDocument/2006/relationships/hyperlink" Target="https://my.clevelandclinic.org/health/diseases/16818-heart-attack-myocardial-infarction"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6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6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1382687" y="5525869"/>
            <a:ext cx="7075513" cy="646331"/>
          </a:xfrm>
          <a:prstGeom prst="rect">
            <a:avLst/>
          </a:prstGeom>
          <a:noFill/>
          <a:ln w="9525">
            <a:noFill/>
            <a:miter lim="800000"/>
            <a:headEnd/>
            <a:tailEnd/>
          </a:ln>
        </p:spPr>
        <p:txBody>
          <a:bodyPr wrap="square">
            <a:spAutoFit/>
          </a:bodyPr>
          <a:lstStyle/>
          <a:p>
            <a:pPr eaLnBrk="0" hangingPunct="0">
              <a:spcBef>
                <a:spcPct val="50000"/>
              </a:spcBef>
            </a:pPr>
            <a:r>
              <a:rPr lang="en-US" b="1" dirty="0" smtClean="0">
                <a:latin typeface="Times New Roman" pitchFamily="18" charset="0"/>
                <a:cs typeface="Times New Roman" pitchFamily="18" charset="0"/>
              </a:rPr>
              <a:t>Submitted </a:t>
            </a:r>
            <a:r>
              <a:rPr lang="en-US" b="1" dirty="0">
                <a:latin typeface="Times New Roman" pitchFamily="18" charset="0"/>
                <a:cs typeface="Times New Roman" pitchFamily="18" charset="0"/>
              </a:rPr>
              <a:t>To:	 </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Submitted </a:t>
            </a:r>
            <a:r>
              <a:rPr lang="en-US" b="1" dirty="0">
                <a:latin typeface="Times New Roman" pitchFamily="18" charset="0"/>
                <a:cs typeface="Times New Roman" pitchFamily="18" charset="0"/>
              </a:rPr>
              <a:t>By:</a:t>
            </a:r>
          </a:p>
          <a:p>
            <a:pPr eaLnBrk="0" hangingPunct="0"/>
            <a:r>
              <a:rPr lang="en-US" b="1" dirty="0">
                <a:latin typeface="Times New Roman" pitchFamily="18" charset="0"/>
                <a:cs typeface="Times New Roman" pitchFamily="18" charset="0"/>
              </a:rPr>
              <a:t>S</a:t>
            </a:r>
            <a:r>
              <a:rPr lang="en-US" b="1" dirty="0" smtClean="0">
                <a:latin typeface="Times New Roman" pitchFamily="18" charset="0"/>
                <a:cs typeface="Times New Roman" pitchFamily="18" charset="0"/>
              </a:rPr>
              <a:t>tudymafia.org                                               </a:t>
            </a:r>
            <a:r>
              <a:rPr lang="en-US" b="1" dirty="0" smtClean="0">
                <a:latin typeface="Times New Roman" pitchFamily="18" charset="0"/>
                <a:cs typeface="Times New Roman" pitchFamily="18" charset="0"/>
              </a:rPr>
              <a:t>          Studymafia.org               </a:t>
            </a:r>
            <a:endParaRPr lang="en-US" b="1" dirty="0">
              <a:latin typeface="Times New Roman" pitchFamily="18" charset="0"/>
              <a:cs typeface="Times New Roman" pitchFamily="18" charset="0"/>
            </a:endParaRPr>
          </a:p>
        </p:txBody>
      </p:sp>
      <p:sp>
        <p:nvSpPr>
          <p:cNvPr id="8" name="Rectangle 7"/>
          <p:cNvSpPr/>
          <p:nvPr/>
        </p:nvSpPr>
        <p:spPr>
          <a:xfrm>
            <a:off x="3992882" y="2126159"/>
            <a:ext cx="1550425" cy="830997"/>
          </a:xfrm>
          <a:prstGeom prst="rect">
            <a:avLst/>
          </a:prstGeom>
          <a:noFill/>
        </p:spPr>
        <p:txBody>
          <a:bodyPr wrap="none">
            <a:spAutoFit/>
          </a:bodyPr>
          <a:lstStyle/>
          <a:p>
            <a:pPr algn="ctr" fontAlgn="auto">
              <a:spcBef>
                <a:spcPts val="0"/>
              </a:spcBef>
              <a:spcAft>
                <a:spcPts val="0"/>
              </a:spcAft>
              <a:defRPr/>
            </a:pPr>
            <a:r>
              <a:rPr lang="en-US" altLang="en-US" sz="4800" dirty="0">
                <a:latin typeface="Times New Roman" pitchFamily="18" charset="0"/>
                <a:cs typeface="Times New Roman" pitchFamily="18" charset="0"/>
              </a:rPr>
              <a:t>Heart</a:t>
            </a:r>
            <a:endParaRPr lang="en-US" sz="4800" b="1" spc="300" dirty="0">
              <a:ln w="11430" cmpd="sng">
                <a:solidFill>
                  <a:schemeClr val="accent1">
                    <a:tint val="10000"/>
                  </a:schemeClr>
                </a:solidFill>
                <a:prstDash val="solid"/>
                <a:miter lim="800000"/>
              </a:ln>
              <a:effectLst>
                <a:glow rad="45500">
                  <a:schemeClr val="accent1">
                    <a:satMod val="220000"/>
                    <a:alpha val="35000"/>
                  </a:schemeClr>
                </a:glow>
              </a:effectLst>
            </a:endParaRPr>
          </a:p>
        </p:txBody>
      </p:sp>
    </p:spTree>
    <p:extLst>
      <p:ext uri="{BB962C8B-B14F-4D97-AF65-F5344CB8AC3E}">
        <p14:creationId xmlns:p14="http://schemas.microsoft.com/office/powerpoint/2010/main" val="2062169953"/>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5" name="Content Placeholder 2"/>
          <p:cNvSpPr txBox="1">
            <a:spLocks/>
          </p:cNvSpPr>
          <p:nvPr/>
        </p:nvSpPr>
        <p:spPr bwMode="auto">
          <a:xfrm>
            <a:off x="381000" y="1676400"/>
            <a:ext cx="84169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800" b="1" dirty="0" smtClean="0"/>
              <a:t>What side is your heart on?</a:t>
            </a:r>
          </a:p>
          <a:p>
            <a:r>
              <a:rPr lang="en-US" sz="2800" dirty="0" smtClean="0"/>
              <a:t>Your heart is slightly on the left side of your body. It sits between your right and left lungs. The left lung is slightly smaller to make room for the heart in your left chest.</a:t>
            </a:r>
          </a:p>
          <a:p>
            <a:pPr>
              <a:buNone/>
            </a:pPr>
            <a:r>
              <a:rPr lang="en-US" sz="2800" b="1" dirty="0" smtClean="0"/>
              <a:t>How big is your heart?</a:t>
            </a:r>
          </a:p>
          <a:p>
            <a:r>
              <a:rPr lang="en-US" sz="2800" dirty="0" smtClean="0"/>
              <a:t>Everyone’s heart is a slightly different size. Generally, adult hearts are about the same size as two clenched fists, and children’s hearts are about the same size as one clenched fist.</a:t>
            </a:r>
            <a:endParaRPr lang="en-US" sz="2800" dirty="0"/>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latin typeface="Myriad Web Pro" charset="0"/>
            </a:endParaRPr>
          </a:p>
          <a:p>
            <a:pPr algn="r" eaLnBrk="1" hangingPunct="1">
              <a:spcBef>
                <a:spcPct val="0"/>
              </a:spcBef>
              <a:buFontTx/>
              <a:buNone/>
            </a:pPr>
            <a:fld id="{F3A21016-E51D-4AAE-8DF1-DF6B1BFA55A8}" type="slidenum">
              <a:rPr lang="en-US" altLang="en-US" sz="1400" smtClean="0">
                <a:latin typeface="Myriad Web Pro" charset="0"/>
              </a:rPr>
              <a:pPr algn="r" eaLnBrk="1" hangingPunct="1">
                <a:spcBef>
                  <a:spcPct val="0"/>
                </a:spcBef>
                <a:buFontTx/>
                <a:buNone/>
              </a:pPr>
              <a:t>10</a:t>
            </a:fld>
            <a:endParaRPr lang="en-US" altLang="en-US" sz="1400" dirty="0">
              <a:latin typeface="Myriad Web Pro" charset="0"/>
            </a:endParaRPr>
          </a:p>
        </p:txBody>
      </p:sp>
      <p:sp>
        <p:nvSpPr>
          <p:cNvPr id="7"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bg2">
                    <a:lumMod val="60000"/>
                    <a:lumOff val="40000"/>
                  </a:schemeClr>
                </a:solidFill>
                <a:latin typeface="Times New Roman" pitchFamily="18" charset="0"/>
                <a:cs typeface="Times New Roman" pitchFamily="18" charset="0"/>
              </a:rPr>
              <a:t>Anatomy of the Heart</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5" name="Content Placeholder 2"/>
          <p:cNvSpPr txBox="1">
            <a:spLocks/>
          </p:cNvSpPr>
          <p:nvPr/>
        </p:nvSpPr>
        <p:spPr bwMode="auto">
          <a:xfrm>
            <a:off x="381000" y="1676400"/>
            <a:ext cx="84169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800" b="1" dirty="0" smtClean="0"/>
              <a:t>What are the parts of the heart’s anatomy?</a:t>
            </a:r>
          </a:p>
          <a:p>
            <a:pPr>
              <a:buNone/>
            </a:pPr>
            <a:r>
              <a:rPr lang="en-US" sz="2800" dirty="0" smtClean="0"/>
              <a:t>The parts of your heart are like the parts of a house. </a:t>
            </a:r>
          </a:p>
          <a:p>
            <a:pPr>
              <a:buNone/>
            </a:pPr>
            <a:r>
              <a:rPr lang="en-US" sz="2800" b="1" dirty="0" smtClean="0"/>
              <a:t>Your heart has:</a:t>
            </a:r>
          </a:p>
          <a:p>
            <a:r>
              <a:rPr lang="en-US" sz="2800" dirty="0" smtClean="0"/>
              <a:t>Walls.</a:t>
            </a:r>
          </a:p>
          <a:p>
            <a:r>
              <a:rPr lang="en-US" sz="2800" dirty="0" smtClean="0"/>
              <a:t>Chambers (rooms).</a:t>
            </a:r>
          </a:p>
          <a:p>
            <a:r>
              <a:rPr lang="en-US" sz="2800" dirty="0" smtClean="0"/>
              <a:t>Valves (doors).</a:t>
            </a:r>
          </a:p>
          <a:p>
            <a:r>
              <a:rPr lang="en-US" sz="2800" dirty="0" smtClean="0"/>
              <a:t>Blood vessels (plumbing).</a:t>
            </a:r>
          </a:p>
          <a:p>
            <a:r>
              <a:rPr lang="en-US" sz="2800" dirty="0" smtClean="0"/>
              <a:t>Electrical conduction system (electricity).</a:t>
            </a:r>
            <a:endParaRPr lang="en-US" sz="2800" dirty="0"/>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latin typeface="Myriad Web Pro" charset="0"/>
            </a:endParaRPr>
          </a:p>
          <a:p>
            <a:pPr algn="r" eaLnBrk="1" hangingPunct="1">
              <a:spcBef>
                <a:spcPct val="0"/>
              </a:spcBef>
              <a:buFontTx/>
              <a:buNone/>
            </a:pPr>
            <a:fld id="{F3A21016-E51D-4AAE-8DF1-DF6B1BFA55A8}" type="slidenum">
              <a:rPr lang="en-US" altLang="en-US" sz="1400" smtClean="0">
                <a:latin typeface="Myriad Web Pro" charset="0"/>
              </a:rPr>
              <a:pPr algn="r" eaLnBrk="1" hangingPunct="1">
                <a:spcBef>
                  <a:spcPct val="0"/>
                </a:spcBef>
                <a:buFontTx/>
                <a:buNone/>
              </a:pPr>
              <a:t>11</a:t>
            </a:fld>
            <a:endParaRPr lang="en-US" altLang="en-US" sz="1400" dirty="0">
              <a:latin typeface="Myriad Web Pro" charset="0"/>
            </a:endParaRPr>
          </a:p>
        </p:txBody>
      </p:sp>
      <p:sp>
        <p:nvSpPr>
          <p:cNvPr id="7"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bg2">
                    <a:lumMod val="60000"/>
                    <a:lumOff val="40000"/>
                  </a:schemeClr>
                </a:solidFill>
                <a:latin typeface="Times New Roman" pitchFamily="18" charset="0"/>
                <a:cs typeface="Times New Roman" pitchFamily="18" charset="0"/>
              </a:rPr>
              <a:t>Anatomy of the Heart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5" name="Content Placeholder 2"/>
          <p:cNvSpPr txBox="1">
            <a:spLocks/>
          </p:cNvSpPr>
          <p:nvPr/>
        </p:nvSpPr>
        <p:spPr bwMode="auto">
          <a:xfrm>
            <a:off x="381000" y="1676400"/>
            <a:ext cx="84169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800" b="1" dirty="0" smtClean="0"/>
              <a:t>Heart walls</a:t>
            </a:r>
          </a:p>
          <a:p>
            <a:r>
              <a:rPr lang="en-US" sz="2800" dirty="0" smtClean="0"/>
              <a:t>Your heart walls are the muscles that contract (squeeze) and relax to send blood throughout your body. A layer of muscular tissue called the septum divides your heart walls into the left and right sides.</a:t>
            </a:r>
          </a:p>
          <a:p>
            <a:pPr>
              <a:buNone/>
            </a:pPr>
            <a:r>
              <a:rPr lang="en-US" sz="2800" b="1" dirty="0" smtClean="0"/>
              <a:t>Your heart walls have three layers:</a:t>
            </a:r>
          </a:p>
          <a:p>
            <a:r>
              <a:rPr lang="en-US" sz="2800" b="1" dirty="0" err="1" smtClean="0"/>
              <a:t>Endocardium</a:t>
            </a:r>
            <a:r>
              <a:rPr lang="en-US" sz="2800" dirty="0" smtClean="0"/>
              <a:t>: Inner layer.</a:t>
            </a:r>
          </a:p>
          <a:p>
            <a:r>
              <a:rPr lang="en-US" sz="2800" b="1" dirty="0" smtClean="0"/>
              <a:t>Myocardium</a:t>
            </a:r>
            <a:r>
              <a:rPr lang="en-US" sz="2800" dirty="0" smtClean="0"/>
              <a:t>: Muscular middle layer.</a:t>
            </a:r>
          </a:p>
          <a:p>
            <a:r>
              <a:rPr lang="en-US" sz="2800" b="1" dirty="0" err="1" smtClean="0"/>
              <a:t>Epicardium</a:t>
            </a:r>
            <a:r>
              <a:rPr lang="en-US" sz="2800" dirty="0" smtClean="0"/>
              <a:t>: Protective outer layer.</a:t>
            </a:r>
            <a:endParaRPr lang="en-US" sz="2800" dirty="0"/>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latin typeface="Myriad Web Pro" charset="0"/>
            </a:endParaRPr>
          </a:p>
          <a:p>
            <a:pPr algn="r" eaLnBrk="1" hangingPunct="1">
              <a:spcBef>
                <a:spcPct val="0"/>
              </a:spcBef>
              <a:buFontTx/>
              <a:buNone/>
            </a:pPr>
            <a:fld id="{F3A21016-E51D-4AAE-8DF1-DF6B1BFA55A8}" type="slidenum">
              <a:rPr lang="en-US" altLang="en-US" sz="1400" smtClean="0">
                <a:latin typeface="Myriad Web Pro" charset="0"/>
              </a:rPr>
              <a:pPr algn="r" eaLnBrk="1" hangingPunct="1">
                <a:spcBef>
                  <a:spcPct val="0"/>
                </a:spcBef>
                <a:buFontTx/>
                <a:buNone/>
              </a:pPr>
              <a:t>12</a:t>
            </a:fld>
            <a:endParaRPr lang="en-US" altLang="en-US" sz="1400" dirty="0">
              <a:latin typeface="Myriad Web Pro" charset="0"/>
            </a:endParaRPr>
          </a:p>
        </p:txBody>
      </p:sp>
      <p:sp>
        <p:nvSpPr>
          <p:cNvPr id="7"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bg2">
                    <a:lumMod val="60000"/>
                    <a:lumOff val="40000"/>
                  </a:schemeClr>
                </a:solidFill>
                <a:latin typeface="Times New Roman" pitchFamily="18" charset="0"/>
                <a:cs typeface="Times New Roman" pitchFamily="18" charset="0"/>
              </a:rPr>
              <a:t>Anatomy of the Heart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5" name="Content Placeholder 2"/>
          <p:cNvSpPr txBox="1">
            <a:spLocks/>
          </p:cNvSpPr>
          <p:nvPr/>
        </p:nvSpPr>
        <p:spPr bwMode="auto">
          <a:xfrm>
            <a:off x="381000" y="1676400"/>
            <a:ext cx="84169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800" b="1" dirty="0" smtClean="0"/>
              <a:t>Heart chambers</a:t>
            </a:r>
            <a:r>
              <a:rPr lang="en-US" sz="2800" dirty="0" smtClean="0"/>
              <a:t>.</a:t>
            </a:r>
          </a:p>
          <a:p>
            <a:r>
              <a:rPr lang="en-US" sz="2800" b="1" dirty="0" smtClean="0"/>
              <a:t>Right atrium: </a:t>
            </a:r>
            <a:r>
              <a:rPr lang="en-US" sz="2800" dirty="0" smtClean="0"/>
              <a:t>Two large veins deliver oxygen-poor blood to your right atrium</a:t>
            </a:r>
          </a:p>
          <a:p>
            <a:r>
              <a:rPr lang="en-US" sz="2800" b="1" dirty="0" smtClean="0"/>
              <a:t>Right ventricle:</a:t>
            </a:r>
            <a:r>
              <a:rPr lang="en-US" sz="2800" dirty="0" smtClean="0"/>
              <a:t> The lower right chamber pumps the oxygen-poor blood to your lungs through the pulmonary artery. </a:t>
            </a:r>
          </a:p>
          <a:p>
            <a:r>
              <a:rPr lang="en-US" sz="2800" b="1" dirty="0" smtClean="0"/>
              <a:t>Left atrium:</a:t>
            </a:r>
            <a:r>
              <a:rPr lang="en-US" sz="2800" dirty="0" smtClean="0"/>
              <a:t> After the lungs fill blood with oxygen, the pulmonary veins carry the blood to the left atrium. </a:t>
            </a:r>
          </a:p>
          <a:p>
            <a:r>
              <a:rPr lang="en-US" sz="2800" b="1" dirty="0" smtClean="0"/>
              <a:t>Left ventricle:</a:t>
            </a:r>
            <a:r>
              <a:rPr lang="en-US" sz="2800" dirty="0" smtClean="0"/>
              <a:t> The left ventricle is slightly larger than the right</a:t>
            </a:r>
            <a:endParaRPr lang="en-US" sz="2800" dirty="0"/>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latin typeface="Myriad Web Pro" charset="0"/>
            </a:endParaRPr>
          </a:p>
          <a:p>
            <a:pPr algn="r" eaLnBrk="1" hangingPunct="1">
              <a:spcBef>
                <a:spcPct val="0"/>
              </a:spcBef>
              <a:buFontTx/>
              <a:buNone/>
            </a:pPr>
            <a:fld id="{F3A21016-E51D-4AAE-8DF1-DF6B1BFA55A8}" type="slidenum">
              <a:rPr lang="en-US" altLang="en-US" sz="1400" smtClean="0">
                <a:latin typeface="Myriad Web Pro" charset="0"/>
              </a:rPr>
              <a:pPr algn="r" eaLnBrk="1" hangingPunct="1">
                <a:spcBef>
                  <a:spcPct val="0"/>
                </a:spcBef>
                <a:buFontTx/>
                <a:buNone/>
              </a:pPr>
              <a:t>13</a:t>
            </a:fld>
            <a:endParaRPr lang="en-US" altLang="en-US" sz="1400" dirty="0">
              <a:latin typeface="Myriad Web Pro" charset="0"/>
            </a:endParaRPr>
          </a:p>
        </p:txBody>
      </p:sp>
      <p:sp>
        <p:nvSpPr>
          <p:cNvPr id="7"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bg2">
                    <a:lumMod val="60000"/>
                    <a:lumOff val="40000"/>
                  </a:schemeClr>
                </a:solidFill>
                <a:latin typeface="Times New Roman" pitchFamily="18" charset="0"/>
                <a:cs typeface="Times New Roman" pitchFamily="18" charset="0"/>
              </a:rPr>
              <a:t>Anatomy of the Heart</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5" name="Content Placeholder 2"/>
          <p:cNvSpPr txBox="1">
            <a:spLocks/>
          </p:cNvSpPr>
          <p:nvPr/>
        </p:nvSpPr>
        <p:spPr bwMode="auto">
          <a:xfrm>
            <a:off x="381000" y="1676400"/>
            <a:ext cx="84169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800" b="1" dirty="0" smtClean="0"/>
              <a:t>Blood vessels</a:t>
            </a:r>
          </a:p>
          <a:p>
            <a:r>
              <a:rPr lang="en-US" sz="2800" b="1" dirty="0" smtClean="0"/>
              <a:t>Arteries</a:t>
            </a:r>
            <a:r>
              <a:rPr lang="en-US" sz="2800" dirty="0" smtClean="0"/>
              <a:t> carry oxygen-rich blood from your heart to your body’s tissues. The exception is your pulmonary arteries, which go to your lungs.</a:t>
            </a:r>
          </a:p>
          <a:p>
            <a:r>
              <a:rPr lang="en-US" sz="2800" b="1" dirty="0" smtClean="0"/>
              <a:t>Veins</a:t>
            </a:r>
            <a:r>
              <a:rPr lang="en-US" sz="2800" dirty="0" smtClean="0"/>
              <a:t> carry oxygen-poor blood back to your heart.</a:t>
            </a:r>
          </a:p>
          <a:p>
            <a:r>
              <a:rPr lang="en-US" sz="2800" b="1" dirty="0" smtClean="0"/>
              <a:t>Capillaries </a:t>
            </a:r>
            <a:r>
              <a:rPr lang="en-US" sz="2800" dirty="0" smtClean="0"/>
              <a:t>are small blood vessels where your body exchanges oxygen-rich and oxygen-poor blood.</a:t>
            </a:r>
            <a:endParaRPr lang="en-US" sz="2800" dirty="0"/>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latin typeface="Myriad Web Pro" charset="0"/>
            </a:endParaRPr>
          </a:p>
          <a:p>
            <a:pPr algn="r" eaLnBrk="1" hangingPunct="1">
              <a:spcBef>
                <a:spcPct val="0"/>
              </a:spcBef>
              <a:buFontTx/>
              <a:buNone/>
            </a:pPr>
            <a:fld id="{F3A21016-E51D-4AAE-8DF1-DF6B1BFA55A8}" type="slidenum">
              <a:rPr lang="en-US" altLang="en-US" sz="1400" smtClean="0">
                <a:latin typeface="Myriad Web Pro" charset="0"/>
              </a:rPr>
              <a:pPr algn="r" eaLnBrk="1" hangingPunct="1">
                <a:spcBef>
                  <a:spcPct val="0"/>
                </a:spcBef>
                <a:buFontTx/>
                <a:buNone/>
              </a:pPr>
              <a:t>14</a:t>
            </a:fld>
            <a:endParaRPr lang="en-US" altLang="en-US" sz="1400" dirty="0">
              <a:latin typeface="Myriad Web Pro" charset="0"/>
            </a:endParaRPr>
          </a:p>
        </p:txBody>
      </p:sp>
      <p:sp>
        <p:nvSpPr>
          <p:cNvPr id="7"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bg2">
                    <a:lumMod val="60000"/>
                    <a:lumOff val="40000"/>
                  </a:schemeClr>
                </a:solidFill>
                <a:latin typeface="Times New Roman" pitchFamily="18" charset="0"/>
                <a:cs typeface="Times New Roman" pitchFamily="18" charset="0"/>
              </a:rPr>
              <a:t>Anatomy of the Heart</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5" name="Content Placeholder 2"/>
          <p:cNvSpPr txBox="1">
            <a:spLocks/>
          </p:cNvSpPr>
          <p:nvPr/>
        </p:nvSpPr>
        <p:spPr bwMode="auto">
          <a:xfrm>
            <a:off x="381000" y="1676400"/>
            <a:ext cx="84169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800" b="1" dirty="0" smtClean="0"/>
              <a:t>Heart valves</a:t>
            </a:r>
          </a:p>
          <a:p>
            <a:r>
              <a:rPr lang="en-US" sz="2800" dirty="0" smtClean="0"/>
              <a:t>Your heart valves are like doors between your heart chambers. They open and close to allow blood to flow through.</a:t>
            </a:r>
          </a:p>
          <a:p>
            <a:r>
              <a:rPr lang="en-US" sz="2800" b="1" dirty="0" smtClean="0"/>
              <a:t>Tricuspid valve</a:t>
            </a:r>
            <a:r>
              <a:rPr lang="en-US" sz="2800" dirty="0" smtClean="0"/>
              <a:t>: Door between your right atrium and right ventricle.</a:t>
            </a:r>
          </a:p>
          <a:p>
            <a:r>
              <a:rPr lang="en-US" sz="2800" b="1" dirty="0" smtClean="0"/>
              <a:t>Mitral valve</a:t>
            </a:r>
            <a:r>
              <a:rPr lang="en-US" sz="2800" dirty="0" smtClean="0"/>
              <a:t>: Door between your left atrium and left ventricle.</a:t>
            </a:r>
            <a:endParaRPr lang="en-US" sz="2800" dirty="0"/>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latin typeface="Myriad Web Pro" charset="0"/>
              </a:rPr>
              <a:pPr algn="r" eaLnBrk="1" hangingPunct="1">
                <a:spcBef>
                  <a:spcPct val="0"/>
                </a:spcBef>
                <a:buFontTx/>
                <a:buNone/>
              </a:pPr>
              <a:t>15</a:t>
            </a:fld>
            <a:endParaRPr lang="en-US" altLang="en-US" sz="1400" dirty="0">
              <a:latin typeface="Myriad Web Pro" charset="0"/>
            </a:endParaRPr>
          </a:p>
        </p:txBody>
      </p:sp>
      <p:sp>
        <p:nvSpPr>
          <p:cNvPr id="7"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bg2">
                    <a:lumMod val="60000"/>
                    <a:lumOff val="40000"/>
                  </a:schemeClr>
                </a:solidFill>
                <a:latin typeface="Times New Roman" pitchFamily="18" charset="0"/>
                <a:cs typeface="Times New Roman" pitchFamily="18" charset="0"/>
              </a:rPr>
              <a:t>Anatomy of the Heart</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bg2">
                    <a:lumMod val="60000"/>
                    <a:lumOff val="40000"/>
                  </a:schemeClr>
                </a:solidFill>
                <a:latin typeface="Times New Roman" pitchFamily="18" charset="0"/>
                <a:cs typeface="Times New Roman" pitchFamily="18" charset="0"/>
              </a:rPr>
              <a:t>Conditions Affect the Heart</a:t>
            </a:r>
          </a:p>
        </p:txBody>
      </p:sp>
      <p:sp>
        <p:nvSpPr>
          <p:cNvPr id="2" name="TextBox 1"/>
          <p:cNvSpPr txBox="1"/>
          <p:nvPr/>
        </p:nvSpPr>
        <p:spPr>
          <a:xfrm>
            <a:off x="574675" y="1524000"/>
            <a:ext cx="8153400" cy="4524315"/>
          </a:xfrm>
          <a:prstGeom prst="rect">
            <a:avLst/>
          </a:prstGeom>
          <a:noFill/>
        </p:spPr>
        <p:txBody>
          <a:bodyPr wrap="square">
            <a:spAutoFit/>
          </a:bodyPr>
          <a:lstStyle/>
          <a:p>
            <a:r>
              <a:rPr lang="en-US" sz="3200" b="1" dirty="0" err="1" smtClean="0">
                <a:hlinkClick r:id="rId3"/>
              </a:rPr>
              <a:t>Atrial</a:t>
            </a:r>
            <a:r>
              <a:rPr lang="en-US" sz="3200" b="1" dirty="0" smtClean="0">
                <a:hlinkClick r:id="rId3"/>
              </a:rPr>
              <a:t> fibrillation (</a:t>
            </a:r>
            <a:r>
              <a:rPr lang="en-US" sz="3200" b="1" dirty="0" err="1" smtClean="0">
                <a:hlinkClick r:id="rId3"/>
              </a:rPr>
              <a:t>Afib</a:t>
            </a:r>
            <a:r>
              <a:rPr lang="en-US" sz="3200" b="1" dirty="0" smtClean="0">
                <a:hlinkClick r:id="rId3"/>
              </a:rPr>
              <a:t>)</a:t>
            </a:r>
            <a:r>
              <a:rPr lang="en-US" sz="3200" b="1" dirty="0" smtClean="0"/>
              <a:t>: </a:t>
            </a:r>
            <a:r>
              <a:rPr lang="en-US" sz="3200" dirty="0" smtClean="0"/>
              <a:t>Irregular electrical impulses in your atrium.</a:t>
            </a:r>
          </a:p>
          <a:p>
            <a:r>
              <a:rPr lang="en-US" sz="3200" b="1" dirty="0" smtClean="0">
                <a:hlinkClick r:id="rId4"/>
              </a:rPr>
              <a:t>Arrhythmia</a:t>
            </a:r>
            <a:r>
              <a:rPr lang="en-US" sz="3200" b="1" dirty="0" smtClean="0"/>
              <a:t>: </a:t>
            </a:r>
            <a:r>
              <a:rPr lang="en-US" sz="3200" dirty="0" smtClean="0"/>
              <a:t>A heartbeat that is too fast, too slow or beats with an irregular rhythm.</a:t>
            </a:r>
          </a:p>
          <a:p>
            <a:r>
              <a:rPr lang="en-US" sz="3200" b="1" dirty="0" err="1" smtClean="0">
                <a:hlinkClick r:id="rId5"/>
              </a:rPr>
              <a:t>Cardiomyopathy</a:t>
            </a:r>
            <a:r>
              <a:rPr lang="en-US" sz="3200" b="1" dirty="0" smtClean="0"/>
              <a:t>: </a:t>
            </a:r>
            <a:r>
              <a:rPr lang="en-US" sz="3200" dirty="0" smtClean="0"/>
              <a:t>Unusual thickening, enlargement or stiffening of your heart muscle.</a:t>
            </a:r>
          </a:p>
          <a:p>
            <a:r>
              <a:rPr lang="en-US" sz="3200" b="1" dirty="0" smtClean="0">
                <a:hlinkClick r:id="rId6"/>
              </a:rPr>
              <a:t>Congestive heart failure</a:t>
            </a:r>
            <a:r>
              <a:rPr lang="en-US" sz="3200" b="1" dirty="0" smtClean="0"/>
              <a:t>: </a:t>
            </a:r>
            <a:r>
              <a:rPr lang="en-US" sz="3200" dirty="0" smtClean="0"/>
              <a:t>When your heart is too stiff or too weak to properly pump blood throughout your body.</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latin typeface="Myriad Web Pro" charset="0"/>
            </a:endParaRPr>
          </a:p>
          <a:p>
            <a:pPr algn="r" eaLnBrk="1" hangingPunct="1">
              <a:spcBef>
                <a:spcPct val="0"/>
              </a:spcBef>
              <a:buFontTx/>
              <a:buNone/>
            </a:pPr>
            <a:fld id="{0EF9015A-DAF8-47A9-8291-B9B5A3191301}" type="slidenum">
              <a:rPr lang="en-US" altLang="en-US" sz="1400" smtClean="0">
                <a:latin typeface="Myriad Web Pro" charset="0"/>
              </a:rPr>
              <a:pPr algn="r" eaLnBrk="1" hangingPunct="1">
                <a:spcBef>
                  <a:spcPct val="0"/>
                </a:spcBef>
                <a:buFontTx/>
                <a:buNone/>
              </a:pPr>
              <a:t>16</a:t>
            </a:fld>
            <a:endParaRPr lang="en-US" altLang="en-US" sz="1400" dirty="0">
              <a:latin typeface="Myriad Web Pro"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bg2">
                    <a:lumMod val="60000"/>
                    <a:lumOff val="40000"/>
                  </a:schemeClr>
                </a:solidFill>
                <a:latin typeface="Times New Roman" pitchFamily="18" charset="0"/>
                <a:cs typeface="Times New Roman" pitchFamily="18" charset="0"/>
              </a:rPr>
              <a:t>Conditions Affect the Heart</a:t>
            </a:r>
          </a:p>
        </p:txBody>
      </p:sp>
      <p:sp>
        <p:nvSpPr>
          <p:cNvPr id="2" name="TextBox 1"/>
          <p:cNvSpPr txBox="1"/>
          <p:nvPr/>
        </p:nvSpPr>
        <p:spPr>
          <a:xfrm>
            <a:off x="574675" y="1524000"/>
            <a:ext cx="8153400" cy="3539430"/>
          </a:xfrm>
          <a:prstGeom prst="rect">
            <a:avLst/>
          </a:prstGeom>
          <a:noFill/>
        </p:spPr>
        <p:txBody>
          <a:bodyPr wrap="square">
            <a:spAutoFit/>
          </a:bodyPr>
          <a:lstStyle/>
          <a:p>
            <a:r>
              <a:rPr lang="en-US" sz="3200" b="1" dirty="0" smtClean="0">
                <a:hlinkClick r:id="rId3"/>
              </a:rPr>
              <a:t>Coronary artery disease</a:t>
            </a:r>
            <a:r>
              <a:rPr lang="en-US" sz="3200" b="1" dirty="0" smtClean="0"/>
              <a:t>: </a:t>
            </a:r>
            <a:r>
              <a:rPr lang="en-US" sz="3200" dirty="0" smtClean="0"/>
              <a:t>Plaque buildup that leads to narrow coronary arteries.</a:t>
            </a:r>
          </a:p>
          <a:p>
            <a:r>
              <a:rPr lang="en-US" sz="3200" b="1" dirty="0" smtClean="0">
                <a:hlinkClick r:id="rId4"/>
              </a:rPr>
              <a:t>Heart attack (myocardial infarction)</a:t>
            </a:r>
            <a:r>
              <a:rPr lang="en-US" sz="3200" b="1" dirty="0" smtClean="0"/>
              <a:t>: </a:t>
            </a:r>
            <a:r>
              <a:rPr lang="en-US" sz="3200" dirty="0" smtClean="0"/>
              <a:t>A sudden coronary artery blockage that cuts off oxygen to part of your heart muscle.</a:t>
            </a:r>
          </a:p>
          <a:p>
            <a:r>
              <a:rPr lang="en-US" sz="3200" b="1" dirty="0" err="1" smtClean="0">
                <a:hlinkClick r:id="rId5"/>
              </a:rPr>
              <a:t>Pericarditis</a:t>
            </a:r>
            <a:r>
              <a:rPr lang="en-US" sz="3200" b="1" dirty="0" smtClean="0"/>
              <a:t>: </a:t>
            </a:r>
            <a:r>
              <a:rPr lang="en-US" sz="3200" dirty="0" smtClean="0"/>
              <a:t>Inflammation in your heart’s lining (pericardium).</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latin typeface="Myriad Web Pro" charset="0"/>
              </a:rPr>
              <a:pPr algn="r" eaLnBrk="1" hangingPunct="1">
                <a:spcBef>
                  <a:spcPct val="0"/>
                </a:spcBef>
                <a:buFontTx/>
                <a:buNone/>
              </a:pPr>
              <a:t>17</a:t>
            </a:fld>
            <a:endParaRPr lang="en-US" altLang="en-US" sz="1400" dirty="0">
              <a:latin typeface="Myriad Web Pro"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bg2">
                    <a:lumMod val="60000"/>
                    <a:lumOff val="40000"/>
                  </a:schemeClr>
                </a:solidFill>
                <a:latin typeface="Times New Roman" pitchFamily="18" charset="0"/>
                <a:cs typeface="Times New Roman" pitchFamily="18" charset="0"/>
              </a:rPr>
              <a:t>How to keep Heart Healthy?</a:t>
            </a:r>
          </a:p>
        </p:txBody>
      </p:sp>
      <p:sp>
        <p:nvSpPr>
          <p:cNvPr id="2" name="TextBox 1"/>
          <p:cNvSpPr txBox="1"/>
          <p:nvPr/>
        </p:nvSpPr>
        <p:spPr>
          <a:xfrm>
            <a:off x="533400" y="1524000"/>
            <a:ext cx="8153400" cy="5186676"/>
          </a:xfrm>
          <a:prstGeom prst="rect">
            <a:avLst/>
          </a:prstGeom>
          <a:noFill/>
        </p:spPr>
        <p:txBody>
          <a:bodyPr wrap="square">
            <a:spAutoFit/>
          </a:bodyPr>
          <a:lstStyle/>
          <a:p>
            <a:pPr>
              <a:lnSpc>
                <a:spcPct val="150000"/>
              </a:lnSpc>
              <a:buFont typeface="Arial" pitchFamily="34" charset="0"/>
              <a:buChar char="•"/>
            </a:pPr>
            <a:r>
              <a:rPr lang="en-US" sz="3200" dirty="0" smtClean="0"/>
              <a:t>Achieve and maintain a healthy weight for your sex and age.</a:t>
            </a:r>
          </a:p>
          <a:p>
            <a:pPr>
              <a:lnSpc>
                <a:spcPct val="150000"/>
              </a:lnSpc>
              <a:buFont typeface="Arial" pitchFamily="34" charset="0"/>
              <a:buChar char="•"/>
            </a:pPr>
            <a:r>
              <a:rPr lang="en-US" sz="3200" dirty="0" smtClean="0"/>
              <a:t>Drink alcohol in moderation.</a:t>
            </a:r>
          </a:p>
          <a:p>
            <a:pPr>
              <a:lnSpc>
                <a:spcPct val="150000"/>
              </a:lnSpc>
              <a:buFont typeface="Arial" pitchFamily="34" charset="0"/>
              <a:buChar char="•"/>
            </a:pPr>
            <a:r>
              <a:rPr lang="en-US" sz="3200" dirty="0" smtClean="0"/>
              <a:t>Eat a heart-healthy diet with plenty of fruits, vegetables and whole grains.</a:t>
            </a:r>
          </a:p>
          <a:p>
            <a:pPr>
              <a:lnSpc>
                <a:spcPct val="150000"/>
              </a:lnSpc>
            </a:pPr>
            <a:r>
              <a:rPr lang="en-US" sz="3200" dirty="0" smtClean="0"/>
              <a:t/>
            </a:r>
            <a:br>
              <a:rPr lang="en-US" sz="3200" dirty="0" smtClean="0"/>
            </a:b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latin typeface="Myriad Web Pro" charset="0"/>
            </a:endParaRPr>
          </a:p>
          <a:p>
            <a:pPr algn="r" eaLnBrk="1" hangingPunct="1">
              <a:spcBef>
                <a:spcPct val="0"/>
              </a:spcBef>
              <a:buFontTx/>
              <a:buNone/>
            </a:pPr>
            <a:fld id="{0EF9015A-DAF8-47A9-8291-B9B5A3191301}" type="slidenum">
              <a:rPr lang="en-US" altLang="en-US" sz="1400" smtClean="0">
                <a:latin typeface="Myriad Web Pro" charset="0"/>
              </a:rPr>
              <a:pPr algn="r" eaLnBrk="1" hangingPunct="1">
                <a:spcBef>
                  <a:spcPct val="0"/>
                </a:spcBef>
                <a:buFontTx/>
                <a:buNone/>
              </a:pPr>
              <a:t>18</a:t>
            </a:fld>
            <a:endParaRPr lang="en-US" altLang="en-US" sz="1400" dirty="0">
              <a:latin typeface="Myriad Web Pro"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bg2">
                    <a:lumMod val="60000"/>
                    <a:lumOff val="40000"/>
                  </a:schemeClr>
                </a:solidFill>
                <a:latin typeface="Times New Roman" pitchFamily="18" charset="0"/>
                <a:cs typeface="Times New Roman" pitchFamily="18" charset="0"/>
              </a:rPr>
              <a:t>How to keep Heart Healthy?</a:t>
            </a:r>
          </a:p>
        </p:txBody>
      </p:sp>
      <p:sp>
        <p:nvSpPr>
          <p:cNvPr id="2" name="TextBox 1"/>
          <p:cNvSpPr txBox="1"/>
          <p:nvPr/>
        </p:nvSpPr>
        <p:spPr>
          <a:xfrm>
            <a:off x="574675" y="1524000"/>
            <a:ext cx="8153400" cy="5262979"/>
          </a:xfrm>
          <a:prstGeom prst="rect">
            <a:avLst/>
          </a:prstGeom>
          <a:noFill/>
        </p:spPr>
        <p:txBody>
          <a:bodyPr wrap="square">
            <a:spAutoFit/>
          </a:bodyPr>
          <a:lstStyle/>
          <a:p>
            <a:pPr>
              <a:lnSpc>
                <a:spcPct val="150000"/>
              </a:lnSpc>
              <a:buFont typeface="Arial" pitchFamily="34" charset="0"/>
              <a:buChar char="•"/>
            </a:pPr>
            <a:r>
              <a:rPr lang="en-US" sz="3200" dirty="0" smtClean="0"/>
              <a:t>Exercise moderately for at least 150 minutes per week.</a:t>
            </a:r>
          </a:p>
          <a:p>
            <a:pPr>
              <a:lnSpc>
                <a:spcPct val="150000"/>
              </a:lnSpc>
              <a:buFont typeface="Arial" pitchFamily="34" charset="0"/>
              <a:buChar char="•"/>
            </a:pPr>
            <a:r>
              <a:rPr lang="en-US" sz="3200" dirty="0" smtClean="0"/>
              <a:t>Limit your sodium intake.</a:t>
            </a:r>
          </a:p>
          <a:p>
            <a:pPr>
              <a:lnSpc>
                <a:spcPct val="150000"/>
              </a:lnSpc>
              <a:buFont typeface="Arial" pitchFamily="34" charset="0"/>
              <a:buChar char="•"/>
            </a:pPr>
            <a:r>
              <a:rPr lang="en-US" sz="3200" dirty="0" smtClean="0"/>
              <a:t>Manage your stress with healthy strategies like meditation or journaling.</a:t>
            </a:r>
          </a:p>
          <a:p>
            <a:pPr>
              <a:lnSpc>
                <a:spcPct val="150000"/>
              </a:lnSpc>
              <a:buFont typeface="Arial" pitchFamily="34" charset="0"/>
              <a:buChar char="•"/>
            </a:pPr>
            <a:r>
              <a:rPr lang="en-US" sz="3200" dirty="0" smtClean="0"/>
              <a:t>Quit smoking and/or using tobacco products and avoid secondhand smoke.</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latin typeface="Myriad Web Pro" charset="0"/>
            </a:endParaRPr>
          </a:p>
          <a:p>
            <a:pPr algn="r" eaLnBrk="1" hangingPunct="1">
              <a:spcBef>
                <a:spcPct val="0"/>
              </a:spcBef>
              <a:buFontTx/>
              <a:buNone/>
            </a:pPr>
            <a:fld id="{0EF9015A-DAF8-47A9-8291-B9B5A3191301}" type="slidenum">
              <a:rPr lang="en-US" altLang="en-US" sz="1400" smtClean="0">
                <a:latin typeface="Myriad Web Pro" charset="0"/>
              </a:rPr>
              <a:pPr algn="r" eaLnBrk="1" hangingPunct="1">
                <a:spcBef>
                  <a:spcPct val="0"/>
                </a:spcBef>
                <a:buFontTx/>
                <a:buNone/>
              </a:pPr>
              <a:t>19</a:t>
            </a:fld>
            <a:endParaRPr lang="en-US" altLang="en-US" sz="1400" dirty="0">
              <a:latin typeface="Myriad Web Pro"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bg2">
                    <a:lumMod val="60000"/>
                    <a:lumOff val="40000"/>
                  </a:schemeClr>
                </a:solidFill>
                <a:latin typeface="Times New Roman" pitchFamily="18" charset="0"/>
                <a:cs typeface="Times New Roman" pitchFamily="18" charset="0"/>
              </a:rPr>
              <a:t>Table Contents</a:t>
            </a:r>
            <a:endParaRPr lang="en-US" altLang="en-US" sz="3600" b="1" dirty="0">
              <a:solidFill>
                <a:schemeClr val="bg2">
                  <a:lumMod val="60000"/>
                  <a:lumOff val="40000"/>
                </a:schemeClr>
              </a:solidFill>
              <a:latin typeface="Times New Roman" pitchFamily="18" charset="0"/>
              <a:cs typeface="Times New Roman" pitchFamily="18" charset="0"/>
            </a:endParaRPr>
          </a:p>
        </p:txBody>
      </p:sp>
      <p:sp>
        <p:nvSpPr>
          <p:cNvPr id="71685" name="Content Placeholder 2"/>
          <p:cNvSpPr txBox="1">
            <a:spLocks/>
          </p:cNvSpPr>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dirty="0" smtClean="0">
                <a:latin typeface="Times New Roman" pitchFamily="18" charset="0"/>
                <a:cs typeface="Times New Roman" pitchFamily="18" charset="0"/>
              </a:rPr>
              <a:t>Definition</a:t>
            </a:r>
            <a:endParaRPr lang="en-US" altLang="en-US" dirty="0">
              <a:latin typeface="Times New Roman" pitchFamily="18" charset="0"/>
              <a:cs typeface="Times New Roman" pitchFamily="18" charset="0"/>
            </a:endParaRPr>
          </a:p>
          <a:p>
            <a:pPr lvl="1" eaLnBrk="1" hangingPunct="1">
              <a:buClr>
                <a:srgbClr val="0039A6"/>
              </a:buClr>
              <a:buFont typeface="Arial" charset="0"/>
              <a:buChar char="•"/>
            </a:pPr>
            <a:r>
              <a:rPr lang="en-US" altLang="en-US" dirty="0" smtClean="0">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dirty="0" smtClean="0">
                <a:latin typeface="Times New Roman" pitchFamily="18" charset="0"/>
                <a:cs typeface="Times New Roman" pitchFamily="18" charset="0"/>
              </a:rPr>
              <a:t>Functions of Heart</a:t>
            </a:r>
          </a:p>
          <a:p>
            <a:pPr lvl="1" eaLnBrk="1" hangingPunct="1">
              <a:buClr>
                <a:srgbClr val="0039A6"/>
              </a:buClr>
              <a:buFont typeface="Arial" charset="0"/>
              <a:buChar char="•"/>
            </a:pPr>
            <a:r>
              <a:rPr lang="en-US" dirty="0" smtClean="0">
                <a:latin typeface="Times New Roman" pitchFamily="18" charset="0"/>
                <a:cs typeface="Times New Roman" pitchFamily="18" charset="0"/>
              </a:rPr>
              <a:t>How Heart Works?</a:t>
            </a:r>
          </a:p>
          <a:p>
            <a:pPr lvl="1" eaLnBrk="1" hangingPunct="1">
              <a:buClr>
                <a:srgbClr val="0039A6"/>
              </a:buClr>
              <a:buFont typeface="Arial" charset="0"/>
              <a:buChar char="•"/>
            </a:pPr>
            <a:r>
              <a:rPr lang="en-US" dirty="0" smtClean="0">
                <a:latin typeface="Times New Roman" pitchFamily="18" charset="0"/>
                <a:cs typeface="Times New Roman" pitchFamily="18" charset="0"/>
              </a:rPr>
              <a:t>Anatomy of the Heart</a:t>
            </a:r>
          </a:p>
          <a:p>
            <a:pPr lvl="1" eaLnBrk="1" hangingPunct="1">
              <a:buClr>
                <a:srgbClr val="0039A6"/>
              </a:buClr>
              <a:buFont typeface="Arial" charset="0"/>
              <a:buChar char="•"/>
            </a:pPr>
            <a:r>
              <a:rPr lang="en-US" dirty="0" smtClean="0">
                <a:latin typeface="Times New Roman" pitchFamily="18" charset="0"/>
                <a:cs typeface="Times New Roman" pitchFamily="18" charset="0"/>
              </a:rPr>
              <a:t>Conditions Affect the Heart</a:t>
            </a:r>
          </a:p>
          <a:p>
            <a:pPr lvl="1" eaLnBrk="1" hangingPunct="1">
              <a:buClr>
                <a:srgbClr val="0039A6"/>
              </a:buClr>
              <a:buFont typeface="Arial" charset="0"/>
              <a:buChar char="•"/>
            </a:pPr>
            <a:r>
              <a:rPr lang="en-US" dirty="0" smtClean="0">
                <a:latin typeface="Times New Roman" pitchFamily="18" charset="0"/>
                <a:cs typeface="Times New Roman" pitchFamily="18" charset="0"/>
              </a:rPr>
              <a:t>How to keep Heart Healthy?</a:t>
            </a:r>
            <a:endParaRPr lang="en-US" altLang="en-US"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dirty="0" smtClean="0">
                <a:latin typeface="Times New Roman" pitchFamily="18" charset="0"/>
                <a:cs typeface="Times New Roman" pitchFamily="18" charset="0"/>
              </a:rPr>
              <a:t>Conclusion </a:t>
            </a:r>
            <a:endParaRPr lang="en-US" altLang="en-US"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latin typeface="Myriad Web Pro" charset="0"/>
              </a:rPr>
              <a:pPr algn="r" eaLnBrk="1" hangingPunct="1">
                <a:spcBef>
                  <a:spcPct val="0"/>
                </a:spcBef>
                <a:buFontTx/>
                <a:buNone/>
              </a:pPr>
              <a:t>2</a:t>
            </a:fld>
            <a:endParaRPr lang="en-US" altLang="en-US" sz="1400" dirty="0">
              <a:latin typeface="Myriad Web Pro"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bg2">
                    <a:lumMod val="60000"/>
                    <a:lumOff val="40000"/>
                  </a:schemeClr>
                </a:solidFill>
                <a:latin typeface="Times New Roman" pitchFamily="18" charset="0"/>
                <a:cs typeface="Times New Roman" pitchFamily="18" charset="0"/>
              </a:rPr>
              <a:t>How to keep Heart Healthy?</a:t>
            </a:r>
          </a:p>
        </p:txBody>
      </p:sp>
      <p:sp>
        <p:nvSpPr>
          <p:cNvPr id="2" name="TextBox 1"/>
          <p:cNvSpPr txBox="1"/>
          <p:nvPr/>
        </p:nvSpPr>
        <p:spPr>
          <a:xfrm>
            <a:off x="533400" y="1676400"/>
            <a:ext cx="8153400" cy="4031873"/>
          </a:xfrm>
          <a:prstGeom prst="rect">
            <a:avLst/>
          </a:prstGeom>
          <a:noFill/>
        </p:spPr>
        <p:txBody>
          <a:bodyPr wrap="square">
            <a:spAutoFit/>
          </a:bodyPr>
          <a:lstStyle/>
          <a:p>
            <a:r>
              <a:rPr lang="en-US" sz="3200" dirty="0" smtClean="0"/>
              <a:t>You may want to ask your healthcare provider:</a:t>
            </a:r>
          </a:p>
          <a:p>
            <a:pPr>
              <a:buFont typeface="Arial" pitchFamily="34" charset="0"/>
              <a:buChar char="•"/>
            </a:pPr>
            <a:r>
              <a:rPr lang="en-US" sz="3200" dirty="0" smtClean="0"/>
              <a:t>How does my family history affect my heart health?</a:t>
            </a:r>
          </a:p>
          <a:p>
            <a:pPr>
              <a:buFont typeface="Arial" pitchFamily="34" charset="0"/>
              <a:buChar char="•"/>
            </a:pPr>
            <a:r>
              <a:rPr lang="en-US" sz="3200" dirty="0" smtClean="0"/>
              <a:t>What can I do to lower my blood pressure?</a:t>
            </a:r>
          </a:p>
          <a:p>
            <a:pPr>
              <a:buFont typeface="Arial" pitchFamily="34" charset="0"/>
              <a:buChar char="•"/>
            </a:pPr>
            <a:r>
              <a:rPr lang="en-US" sz="3200" dirty="0" smtClean="0"/>
              <a:t>How do my cholesterol levels affect my heart?</a:t>
            </a:r>
          </a:p>
          <a:p>
            <a:pPr>
              <a:buFont typeface="Arial" pitchFamily="34" charset="0"/>
              <a:buChar char="•"/>
            </a:pPr>
            <a:r>
              <a:rPr lang="en-US" sz="3200" dirty="0" smtClean="0"/>
              <a:t>What are the symptoms of a heart attack?</a:t>
            </a:r>
          </a:p>
          <a:p>
            <a:pPr>
              <a:buFont typeface="Arial" pitchFamily="34" charset="0"/>
              <a:buChar char="•"/>
            </a:pPr>
            <a:r>
              <a:rPr lang="en-US" sz="3200" dirty="0" smtClean="0"/>
              <a:t>What foods should I eat to prevent heart disease?</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latin typeface="Myriad Web Pro" charset="0"/>
            </a:endParaRPr>
          </a:p>
          <a:p>
            <a:pPr algn="r" eaLnBrk="1" hangingPunct="1">
              <a:spcBef>
                <a:spcPct val="0"/>
              </a:spcBef>
              <a:buFontTx/>
              <a:buNone/>
            </a:pPr>
            <a:fld id="{0EF9015A-DAF8-47A9-8291-B9B5A3191301}" type="slidenum">
              <a:rPr lang="en-US" altLang="en-US" sz="1400" smtClean="0">
                <a:latin typeface="Myriad Web Pro" charset="0"/>
              </a:rPr>
              <a:pPr algn="r" eaLnBrk="1" hangingPunct="1">
                <a:spcBef>
                  <a:spcPct val="0"/>
                </a:spcBef>
                <a:buFontTx/>
                <a:buNone/>
              </a:pPr>
              <a:t>20</a:t>
            </a:fld>
            <a:endParaRPr lang="en-US" altLang="en-US" sz="1400" dirty="0">
              <a:latin typeface="Myriad Web Pro"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bg2">
                    <a:lumMod val="60000"/>
                    <a:lumOff val="40000"/>
                  </a:schemeClr>
                </a:solidFill>
                <a:latin typeface="Times New Roman" pitchFamily="18" charset="0"/>
                <a:cs typeface="Times New Roman" pitchFamily="18" charset="0"/>
              </a:rPr>
              <a:t>Conclusion</a:t>
            </a:r>
          </a:p>
        </p:txBody>
      </p:sp>
      <p:sp>
        <p:nvSpPr>
          <p:cNvPr id="2" name="TextBox 1"/>
          <p:cNvSpPr txBox="1"/>
          <p:nvPr/>
        </p:nvSpPr>
        <p:spPr>
          <a:xfrm>
            <a:off x="574675" y="1524000"/>
            <a:ext cx="8153400" cy="4524315"/>
          </a:xfrm>
          <a:prstGeom prst="rect">
            <a:avLst/>
          </a:prstGeom>
          <a:noFill/>
        </p:spPr>
        <p:txBody>
          <a:bodyPr wrap="square">
            <a:spAutoFit/>
          </a:bodyPr>
          <a:lstStyle/>
          <a:p>
            <a:pPr>
              <a:buFont typeface="Arial" pitchFamily="34" charset="0"/>
              <a:buChar char="•"/>
            </a:pPr>
            <a:r>
              <a:rPr lang="en-US" sz="3200" dirty="0" smtClean="0"/>
              <a:t>Your heart is the primary organ of your circulatory system. It pumps blood throughout your body, controls your heart rate and maintains blood pressure. Your heart is a bit like a house. It has walls, rooms, doors, plumbing and an electrical system. </a:t>
            </a:r>
          </a:p>
          <a:p>
            <a:pPr>
              <a:buFont typeface="Arial" pitchFamily="34" charset="0"/>
              <a:buChar char="•"/>
            </a:pPr>
            <a:r>
              <a:rPr lang="en-US" sz="3200" dirty="0" smtClean="0"/>
              <a:t>All the parts of your heart work together to keep blood flowing and send nutrients to your other organs. </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latin typeface="Myriad Web Pro" charset="0"/>
              </a:rPr>
              <a:pPr algn="r" eaLnBrk="1" hangingPunct="1">
                <a:spcBef>
                  <a:spcPct val="0"/>
                </a:spcBef>
                <a:buFontTx/>
                <a:buNone/>
              </a:pPr>
              <a:t>21</a:t>
            </a:fld>
            <a:endParaRPr lang="en-US" altLang="en-US" sz="1400" dirty="0">
              <a:latin typeface="Myriad Web Pro"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8183880" cy="1051560"/>
          </a:xfrm>
        </p:spPr>
        <p:txBody>
          <a:bodyPr/>
          <a:lstStyle/>
          <a:p>
            <a:r>
              <a:rPr lang="en-US" dirty="0">
                <a:solidFill>
                  <a:schemeClr val="tx2">
                    <a:lumMod val="75000"/>
                  </a:schemeClr>
                </a:solidFill>
              </a:rPr>
              <a:t>References</a:t>
            </a:r>
          </a:p>
        </p:txBody>
      </p:sp>
      <p:sp>
        <p:nvSpPr>
          <p:cNvPr id="3" name="Content Placeholder 2"/>
          <p:cNvSpPr>
            <a:spLocks noGrp="1"/>
          </p:cNvSpPr>
          <p:nvPr>
            <p:ph idx="1"/>
          </p:nvPr>
        </p:nvSpPr>
        <p:spPr>
          <a:xfrm>
            <a:off x="228600" y="1752600"/>
            <a:ext cx="8183880" cy="4187952"/>
          </a:xfrm>
        </p:spPr>
        <p:txBody>
          <a:bodyPr/>
          <a:lstStyle/>
          <a:p>
            <a:pPr lvl="1"/>
            <a:r>
              <a:rPr lang="en-US" dirty="0" smtClean="0"/>
              <a:t>Google.com</a:t>
            </a:r>
          </a:p>
          <a:p>
            <a:pPr lvl="1"/>
            <a:r>
              <a:rPr lang="en-US" dirty="0" smtClean="0"/>
              <a:t>Wikipedia.org</a:t>
            </a:r>
          </a:p>
          <a:p>
            <a:pPr lvl="1"/>
            <a:r>
              <a:rPr lang="en-US" dirty="0" smtClean="0"/>
              <a:t>Studymafia.org</a:t>
            </a:r>
          </a:p>
          <a:p>
            <a:pPr lvl="1"/>
            <a:r>
              <a:rPr lang="en-US" dirty="0" smtClean="0"/>
              <a:t>Slidespanda.com</a:t>
            </a:r>
          </a:p>
        </p:txBody>
      </p:sp>
    </p:spTree>
    <p:extLst>
      <p:ext uri="{BB962C8B-B14F-4D97-AF65-F5344CB8AC3E}">
        <p14:creationId xmlns:p14="http://schemas.microsoft.com/office/powerpoint/2010/main" val="19365578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981200"/>
            <a:ext cx="5943600" cy="2514600"/>
          </a:xfrm>
          <a:solidFill>
            <a:schemeClr val="tx1"/>
          </a:solid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accent4">
                    <a:lumMod val="25000"/>
                  </a:schemeClr>
                </a:solidFill>
              </a:rPr>
              <a:t>.org</a:t>
            </a:r>
            <a:endParaRPr lang="en-US" sz="5400" b="1" dirty="0">
              <a:solidFill>
                <a:schemeClr val="accent4">
                  <a:lumMod val="25000"/>
                </a:schemeClr>
              </a:solidFill>
            </a:endParaRPr>
          </a:p>
        </p:txBody>
      </p:sp>
    </p:spTree>
    <p:extLst>
      <p:ext uri="{BB962C8B-B14F-4D97-AF65-F5344CB8AC3E}">
        <p14:creationId xmlns:p14="http://schemas.microsoft.com/office/powerpoint/2010/main" val="3574459789"/>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905000" y="609600"/>
            <a:ext cx="47402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4000" b="1" dirty="0" smtClean="0">
                <a:solidFill>
                  <a:schemeClr val="bg2">
                    <a:lumMod val="60000"/>
                    <a:lumOff val="40000"/>
                  </a:schemeClr>
                </a:solidFill>
                <a:latin typeface="Times New Roman" pitchFamily="18" charset="0"/>
                <a:cs typeface="Times New Roman" pitchFamily="18" charset="0"/>
              </a:rPr>
              <a:t>Definition</a:t>
            </a:r>
            <a:endParaRPr lang="en-US" altLang="en-US" sz="4000" b="1" dirty="0">
              <a:solidFill>
                <a:schemeClr val="bg2">
                  <a:lumMod val="60000"/>
                  <a:lumOff val="40000"/>
                </a:schemeClr>
              </a:solidFill>
              <a:latin typeface="Times New Roman" pitchFamily="18" charset="0"/>
              <a:cs typeface="Times New Roman" pitchFamily="18" charset="0"/>
            </a:endParaRPr>
          </a:p>
        </p:txBody>
      </p:sp>
      <p:sp>
        <p:nvSpPr>
          <p:cNvPr id="71685" name="Content Placeholder 2"/>
          <p:cNvSpPr txBox="1">
            <a:spLocks/>
          </p:cNvSpPr>
          <p:nvPr/>
        </p:nvSpPr>
        <p:spPr bwMode="auto">
          <a:xfrm>
            <a:off x="304800" y="1752600"/>
            <a:ext cx="3886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None/>
            </a:pPr>
            <a:r>
              <a:rPr lang="en-US" sz="3200" dirty="0" smtClean="0"/>
              <a:t>   The heart is a fist-sized organ that pumps blood throughout your body. It's the primary organ of your circulatory system.</a:t>
            </a:r>
            <a:endParaRPr lang="en-US" sz="3200" dirty="0" smtClean="0">
              <a:latin typeface="Times New Roman" pitchFamily="18" charset="0"/>
              <a:cs typeface="Times New Roman" pitchFamily="18" charset="0"/>
            </a:endParaRP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latin typeface="Myriad Web Pro" charset="0"/>
              </a:rPr>
              <a:pPr algn="r" eaLnBrk="1" hangingPunct="1">
                <a:spcBef>
                  <a:spcPct val="0"/>
                </a:spcBef>
                <a:buFontTx/>
                <a:buNone/>
              </a:pPr>
              <a:t>3</a:t>
            </a:fld>
            <a:endParaRPr lang="en-US" altLang="en-US" sz="1400" dirty="0">
              <a:latin typeface="Myriad Web Pro" charset="0"/>
            </a:endParaRPr>
          </a:p>
        </p:txBody>
      </p:sp>
      <p:pic>
        <p:nvPicPr>
          <p:cNvPr id="7" name="Picture 6" descr="download.jfif"/>
          <p:cNvPicPr>
            <a:picLocks noChangeAspect="1"/>
          </p:cNvPicPr>
          <p:nvPr/>
        </p:nvPicPr>
        <p:blipFill>
          <a:blip r:embed="rId3"/>
          <a:srcRect l="27078" r="30679"/>
          <a:stretch>
            <a:fillRect/>
          </a:stretch>
        </p:blipFill>
        <p:spPr>
          <a:xfrm>
            <a:off x="5029200" y="1600200"/>
            <a:ext cx="2971800" cy="4681537"/>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bg2">
                    <a:lumMod val="60000"/>
                    <a:lumOff val="40000"/>
                  </a:schemeClr>
                </a:solidFill>
                <a:latin typeface="Times New Roman" pitchFamily="18" charset="0"/>
                <a:cs typeface="Times New Roman" pitchFamily="18" charset="0"/>
              </a:rPr>
              <a:t>Introduction</a:t>
            </a:r>
            <a:endParaRPr lang="en-US" altLang="en-US" sz="3600" b="1" dirty="0">
              <a:solidFill>
                <a:schemeClr val="bg2">
                  <a:lumMod val="60000"/>
                  <a:lumOff val="40000"/>
                </a:schemeClr>
              </a:solidFill>
              <a:latin typeface="Times New Roman" pitchFamily="18" charset="0"/>
              <a:cs typeface="Times New Roman" pitchFamily="18" charset="0"/>
            </a:endParaRPr>
          </a:p>
        </p:txBody>
      </p:sp>
      <p:sp>
        <p:nvSpPr>
          <p:cNvPr id="71685" name="Content Placeholder 2"/>
          <p:cNvSpPr txBox="1">
            <a:spLocks/>
          </p:cNvSpPr>
          <p:nvPr/>
        </p:nvSpPr>
        <p:spPr bwMode="auto">
          <a:xfrm>
            <a:off x="457200" y="1524000"/>
            <a:ext cx="7696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t>Your heart is the main organ of your cardiovascular system, a network of blood vessels that pumps blood throughout your body. It also works with other body systems to control your heart rate and blood pressure. Your family history, personal health history and lifestyle all affect how well your heart works.</a:t>
            </a:r>
          </a:p>
          <a:p>
            <a:r>
              <a:rPr lang="en-US" sz="2800" dirty="0" smtClean="0"/>
              <a:t>Your heart contains four main sections (chambers) made of muscle and powered by electrical impulses. Your brain and nervous system direct your heart’s function.</a:t>
            </a:r>
            <a:endParaRPr lang="en-US" sz="28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latin typeface="Myriad Web Pro" charset="0"/>
              </a:rPr>
              <a:pPr algn="r" eaLnBrk="1" hangingPunct="1">
                <a:spcBef>
                  <a:spcPct val="0"/>
                </a:spcBef>
                <a:buFontTx/>
                <a:buNone/>
              </a:pPr>
              <a:t>4</a:t>
            </a:fld>
            <a:endParaRPr lang="en-US" altLang="en-US" sz="1400" dirty="0">
              <a:latin typeface="Myriad Web Pro"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latin typeface="Myriad Web Pro" charset="0"/>
              </a:rPr>
              <a:pPr algn="r" eaLnBrk="1" hangingPunct="1">
                <a:spcBef>
                  <a:spcPct val="0"/>
                </a:spcBef>
                <a:buFontTx/>
                <a:buNone/>
              </a:pPr>
              <a:t>5</a:t>
            </a:fld>
            <a:endParaRPr lang="en-US" altLang="en-US" sz="1400" dirty="0">
              <a:latin typeface="Myriad Web Pro" charset="0"/>
            </a:endParaRPr>
          </a:p>
        </p:txBody>
      </p:sp>
      <p:pic>
        <p:nvPicPr>
          <p:cNvPr id="9" name="Picture 8" descr="Diagram-of-a-human-heart_Q640.jpg"/>
          <p:cNvPicPr>
            <a:picLocks noChangeAspect="1"/>
          </p:cNvPicPr>
          <p:nvPr/>
        </p:nvPicPr>
        <p:blipFill>
          <a:blip r:embed="rId3"/>
          <a:stretch>
            <a:fillRect/>
          </a:stretch>
        </p:blipFill>
        <p:spPr>
          <a:xfrm>
            <a:off x="1347304" y="1640301"/>
            <a:ext cx="6299200" cy="4724400"/>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5" name="Content Placeholder 2"/>
          <p:cNvSpPr txBox="1">
            <a:spLocks/>
          </p:cNvSpPr>
          <p:nvPr/>
        </p:nvSpPr>
        <p:spPr bwMode="auto">
          <a:xfrm>
            <a:off x="533400" y="1752600"/>
            <a:ext cx="8001001"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3600" dirty="0" smtClean="0"/>
              <a:t>  Your heart’s main function is to move blood throughout your body. Your heart also:</a:t>
            </a:r>
          </a:p>
          <a:p>
            <a:r>
              <a:rPr lang="en-US" sz="3600" dirty="0" smtClean="0"/>
              <a:t>Controls the rhythm and speed of your heart rate.</a:t>
            </a:r>
          </a:p>
          <a:p>
            <a:r>
              <a:rPr lang="en-US" sz="3600" dirty="0" smtClean="0"/>
              <a:t>Maintains your blood pressure.</a:t>
            </a: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latin typeface="Myriad Web Pro" charset="0"/>
              </a:rPr>
              <a:pPr algn="r" eaLnBrk="1" hangingPunct="1">
                <a:spcBef>
                  <a:spcPct val="0"/>
                </a:spcBef>
                <a:buFontTx/>
                <a:buNone/>
              </a:pPr>
              <a:t>6</a:t>
            </a:fld>
            <a:endParaRPr lang="en-US" altLang="en-US" sz="1400" dirty="0">
              <a:latin typeface="Myriad Web Pro" charset="0"/>
            </a:endParaRPr>
          </a:p>
        </p:txBody>
      </p:sp>
      <p:sp>
        <p:nvSpPr>
          <p:cNvPr id="7"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bg2">
                    <a:lumMod val="60000"/>
                    <a:lumOff val="40000"/>
                  </a:schemeClr>
                </a:solidFill>
                <a:latin typeface="Times New Roman" pitchFamily="18" charset="0"/>
                <a:cs typeface="Times New Roman" pitchFamily="18" charset="0"/>
              </a:rPr>
              <a:t>Functions of Heart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5" name="Content Placeholder 2"/>
          <p:cNvSpPr txBox="1">
            <a:spLocks/>
          </p:cNvSpPr>
          <p:nvPr/>
        </p:nvSpPr>
        <p:spPr bwMode="auto">
          <a:xfrm>
            <a:off x="381000" y="1524000"/>
            <a:ext cx="84169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dirty="0" smtClean="0"/>
              <a:t>    Your heart works with other body systems to control your heart rate and other body functions. The primary systems are:</a:t>
            </a:r>
          </a:p>
          <a:p>
            <a:pPr>
              <a:buNone/>
            </a:pPr>
            <a:r>
              <a:rPr lang="en-US" b="1" dirty="0" smtClean="0"/>
              <a:t>Nervous system: </a:t>
            </a:r>
          </a:p>
          <a:p>
            <a:r>
              <a:rPr lang="en-US" dirty="0" smtClean="0"/>
              <a:t>Your nervous system helps control your heart rate. </a:t>
            </a:r>
          </a:p>
          <a:p>
            <a:r>
              <a:rPr lang="en-US" dirty="0" smtClean="0"/>
              <a:t>It sends signals that tell your heart to beat slower during rest and faster during stress.</a:t>
            </a:r>
            <a:endParaRPr lang="en-US" dirty="0"/>
          </a:p>
        </p:txBody>
      </p:sp>
      <p:sp>
        <p:nvSpPr>
          <p:cNvPr id="71686" name="Slide Number Placeholder 1"/>
          <p:cNvSpPr txBox="1">
            <a:spLocks/>
          </p:cNvSpPr>
          <p:nvPr/>
        </p:nvSpPr>
        <p:spPr bwMode="auto">
          <a:xfrm>
            <a:off x="6664325" y="60198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latin typeface="Myriad Web Pro" charset="0"/>
            </a:endParaRPr>
          </a:p>
          <a:p>
            <a:pPr algn="r" eaLnBrk="1" hangingPunct="1">
              <a:spcBef>
                <a:spcPct val="0"/>
              </a:spcBef>
              <a:buFontTx/>
              <a:buNone/>
            </a:pPr>
            <a:fld id="{F3A21016-E51D-4AAE-8DF1-DF6B1BFA55A8}" type="slidenum">
              <a:rPr lang="en-US" altLang="en-US" sz="1400" smtClean="0">
                <a:latin typeface="Myriad Web Pro" charset="0"/>
              </a:rPr>
              <a:pPr algn="r" eaLnBrk="1" hangingPunct="1">
                <a:spcBef>
                  <a:spcPct val="0"/>
                </a:spcBef>
                <a:buFontTx/>
                <a:buNone/>
              </a:pPr>
              <a:t>7</a:t>
            </a:fld>
            <a:endParaRPr lang="en-US" altLang="en-US" sz="1400" dirty="0">
              <a:latin typeface="Myriad Web Pro" charset="0"/>
            </a:endParaRPr>
          </a:p>
        </p:txBody>
      </p:sp>
      <p:sp>
        <p:nvSpPr>
          <p:cNvPr id="7" name="TextBox 7"/>
          <p:cNvSpPr txBox="1">
            <a:spLocks noChangeArrowheads="1"/>
          </p:cNvSpPr>
          <p:nvPr/>
        </p:nvSpPr>
        <p:spPr bwMode="auto">
          <a:xfrm>
            <a:off x="381000" y="5334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bg2">
                    <a:lumMod val="60000"/>
                    <a:lumOff val="40000"/>
                  </a:schemeClr>
                </a:solidFill>
                <a:latin typeface="Times New Roman" pitchFamily="18" charset="0"/>
                <a:cs typeface="Times New Roman" pitchFamily="18" charset="0"/>
              </a:rPr>
              <a:t>How Heart Works?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5" name="Content Placeholder 2"/>
          <p:cNvSpPr txBox="1">
            <a:spLocks/>
          </p:cNvSpPr>
          <p:nvPr/>
        </p:nvSpPr>
        <p:spPr bwMode="auto">
          <a:xfrm>
            <a:off x="381000" y="1524000"/>
            <a:ext cx="84169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b="1" dirty="0" smtClean="0"/>
              <a:t>Endocrine system: </a:t>
            </a:r>
          </a:p>
          <a:p>
            <a:r>
              <a:rPr lang="en-US" dirty="0" smtClean="0"/>
              <a:t>Your endocrine system sends out hormones. These hormones tell your blood vessels to constrict or relax, which affects your blood pressure. </a:t>
            </a:r>
          </a:p>
          <a:p>
            <a:r>
              <a:rPr lang="en-US" dirty="0" smtClean="0"/>
              <a:t>Hormones from your thyroid gland can also tell your heart to beat faster or slower.</a:t>
            </a:r>
          </a:p>
          <a:p>
            <a:pPr>
              <a:buNone/>
            </a:pPr>
            <a:endParaRPr lang="en-US" b="1" cap="all" dirty="0"/>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latin typeface="Myriad Web Pro" charset="0"/>
            </a:endParaRPr>
          </a:p>
          <a:p>
            <a:pPr algn="r" eaLnBrk="1" hangingPunct="1">
              <a:spcBef>
                <a:spcPct val="0"/>
              </a:spcBef>
              <a:buFontTx/>
              <a:buNone/>
            </a:pPr>
            <a:fld id="{F3A21016-E51D-4AAE-8DF1-DF6B1BFA55A8}" type="slidenum">
              <a:rPr lang="en-US" altLang="en-US" sz="1400" smtClean="0">
                <a:latin typeface="Myriad Web Pro" charset="0"/>
              </a:rPr>
              <a:pPr algn="r" eaLnBrk="1" hangingPunct="1">
                <a:spcBef>
                  <a:spcPct val="0"/>
                </a:spcBef>
                <a:buFontTx/>
                <a:buNone/>
              </a:pPr>
              <a:t>8</a:t>
            </a:fld>
            <a:endParaRPr lang="en-US" altLang="en-US" sz="1400" dirty="0">
              <a:latin typeface="Myriad Web Pro" charset="0"/>
            </a:endParaRPr>
          </a:p>
        </p:txBody>
      </p:sp>
      <p:sp>
        <p:nvSpPr>
          <p:cNvPr id="7"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bg2">
                    <a:lumMod val="60000"/>
                    <a:lumOff val="40000"/>
                  </a:schemeClr>
                </a:solidFill>
                <a:latin typeface="Times New Roman" pitchFamily="18" charset="0"/>
                <a:cs typeface="Times New Roman" pitchFamily="18" charset="0"/>
              </a:rPr>
              <a:t>How Heart Works?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5" name="Content Placeholder 2"/>
          <p:cNvSpPr txBox="1">
            <a:spLocks/>
          </p:cNvSpPr>
          <p:nvPr/>
        </p:nvSpPr>
        <p:spPr bwMode="auto">
          <a:xfrm>
            <a:off x="228600" y="1600200"/>
            <a:ext cx="84169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3000" b="1" dirty="0" smtClean="0"/>
              <a:t>Where is your heart located?</a:t>
            </a:r>
          </a:p>
          <a:p>
            <a:r>
              <a:rPr lang="en-US" sz="3000" dirty="0" smtClean="0"/>
              <a:t>Your heart is located in the front of your chest. It sits slightly behind and to the left of your sternum (breastbone). Your ribcage protects your heart.</a:t>
            </a:r>
          </a:p>
          <a:p>
            <a:pPr>
              <a:buNone/>
            </a:pPr>
            <a:r>
              <a:rPr lang="en-US" sz="3000" b="1" dirty="0" smtClean="0"/>
              <a:t>How much does your heart weigh?</a:t>
            </a:r>
          </a:p>
          <a:p>
            <a:r>
              <a:rPr lang="en-US" sz="3000" dirty="0" smtClean="0"/>
              <a:t>On average, an adult’s heart weighs about 10 ounces. Your heart may weigh a little more or a little less, depending on your body size and sex.</a:t>
            </a:r>
          </a:p>
          <a:p>
            <a:pPr>
              <a:buNone/>
            </a:pPr>
            <a:endParaRPr lang="en-US" sz="3000" dirty="0" smtClean="0"/>
          </a:p>
          <a:p>
            <a:pPr>
              <a:buNone/>
            </a:pPr>
            <a:r>
              <a:rPr lang="en-US" sz="3000" dirty="0" smtClean="0"/>
              <a:t/>
            </a:r>
            <a:br>
              <a:rPr lang="en-US" sz="3000" dirty="0" smtClean="0"/>
            </a:br>
            <a:endParaRPr lang="en-US" sz="3000" dirty="0"/>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latin typeface="Myriad Web Pro" charset="0"/>
              </a:rPr>
              <a:pPr algn="r" eaLnBrk="1" hangingPunct="1">
                <a:spcBef>
                  <a:spcPct val="0"/>
                </a:spcBef>
                <a:buFontTx/>
                <a:buNone/>
              </a:pPr>
              <a:t>9</a:t>
            </a:fld>
            <a:endParaRPr lang="en-US" altLang="en-US" sz="1400" dirty="0">
              <a:latin typeface="Myriad Web Pro" charset="0"/>
            </a:endParaRPr>
          </a:p>
        </p:txBody>
      </p:sp>
      <p:sp>
        <p:nvSpPr>
          <p:cNvPr id="7"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bg2">
                    <a:lumMod val="60000"/>
                    <a:lumOff val="40000"/>
                  </a:schemeClr>
                </a:solidFill>
                <a:latin typeface="Times New Roman" pitchFamily="18" charset="0"/>
                <a:cs typeface="Times New Roman" pitchFamily="18" charset="0"/>
              </a:rPr>
              <a:t>Anatomy of the Heart</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heme24">
  <a:themeElements>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19023</TotalTime>
  <Words>734</Words>
  <Application>Microsoft Office PowerPoint</Application>
  <PresentationFormat>On-screen Show (4:3)</PresentationFormat>
  <Paragraphs>317</Paragraphs>
  <Slides>23</Slides>
  <Notes>21</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7_SEPDPO</vt:lpstr>
      <vt:lpstr>Theme24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875</cp:revision>
  <cp:lastPrinted>2014-09-05T11:57:32Z</cp:lastPrinted>
  <dcterms:created xsi:type="dcterms:W3CDTF">2014-04-08T13:15:54Z</dcterms:created>
  <dcterms:modified xsi:type="dcterms:W3CDTF">2022-10-22T05:12:21Z</dcterms:modified>
</cp:coreProperties>
</file>