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17" r:id="rId2"/>
  </p:sldMasterIdLst>
  <p:notesMasterIdLst>
    <p:notesMasterId r:id="rId23"/>
  </p:notesMasterIdLst>
  <p:handoutMasterIdLst>
    <p:handoutMasterId r:id="rId24"/>
  </p:handoutMasterIdLst>
  <p:sldIdLst>
    <p:sldId id="386" r:id="rId3"/>
    <p:sldId id="322" r:id="rId4"/>
    <p:sldId id="324" r:id="rId5"/>
    <p:sldId id="362" r:id="rId6"/>
    <p:sldId id="361" r:id="rId7"/>
    <p:sldId id="325" r:id="rId8"/>
    <p:sldId id="372" r:id="rId9"/>
    <p:sldId id="373" r:id="rId10"/>
    <p:sldId id="379" r:id="rId11"/>
    <p:sldId id="380" r:id="rId12"/>
    <p:sldId id="376" r:id="rId13"/>
    <p:sldId id="381" r:id="rId14"/>
    <p:sldId id="366" r:id="rId15"/>
    <p:sldId id="382" r:id="rId16"/>
    <p:sldId id="377" r:id="rId17"/>
    <p:sldId id="378" r:id="rId18"/>
    <p:sldId id="375" r:id="rId19"/>
    <p:sldId id="351" r:id="rId20"/>
    <p:sldId id="384" r:id="rId21"/>
    <p:sldId id="387"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60" d="100"/>
          <a:sy n="60" d="100"/>
        </p:scale>
        <p:origin x="-1392"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B44253-CC8C-405B-B173-37089594C512}" type="datetimeFigureOut">
              <a:rPr lang="en-US" smtClean="0"/>
              <a:pPr/>
              <a:t>10/23/2022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63B4164-3AD1-4303-8927-DA91AA9BC4F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10/23/2022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dk1" tx1="lt1" bg2="dk2" tx2="lt2" accent1="accent1" accent2="accent2" accent3="accent3" accent4="accent4" accent5="accent5" accent6="accent6" hlink="hlink" folHlink="folHlink"/>
  <p:sldLayoutIdLst>
    <p:sldLayoutId id="2147486018" r:id="rId1"/>
    <p:sldLayoutId id="2147486019" r:id="rId2"/>
    <p:sldLayoutId id="2147486020" r:id="rId3"/>
    <p:sldLayoutId id="2147486021" r:id="rId4"/>
    <p:sldLayoutId id="2147486022" r:id="rId5"/>
    <p:sldLayoutId id="2147486023" r:id="rId6"/>
    <p:sldLayoutId id="2147486024" r:id="rId7"/>
    <p:sldLayoutId id="2147486025" r:id="rId8"/>
    <p:sldLayoutId id="2147486026" r:id="rId9"/>
    <p:sldLayoutId id="2147486027" r:id="rId10"/>
    <p:sldLayoutId id="2147486028" r:id="rId11"/>
    <p:sldLayoutId id="2147486029" r:id="rId12"/>
    <p:sldLayoutId id="2147486030" r:id="rId13"/>
    <p:sldLayoutId id="2147486031" r:id="rId14"/>
    <p:sldLayoutId id="2147486032" r:id="rId15"/>
    <p:sldLayoutId id="2147486033" r:id="rId16"/>
    <p:sldLayoutId id="2147486034" r:id="rId17"/>
    <p:sldLayoutId id="2147486035" r:id="rId18"/>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600">
                                          <p:stCondLst>
                                            <p:cond delay="0"/>
                                          </p:stCondLst>
                                        </p:cTn>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lumOff val="25000"/>
                  </a:schemeClr>
                </a:solidFill>
                <a:latin typeface="Verdana" pitchFamily="34" charset="0"/>
                <a:cs typeface="+mn-cs"/>
              </a:rPr>
              <a:t>.Org</a:t>
            </a:r>
            <a:endParaRPr lang="en-US" sz="2800" b="1" dirty="0">
              <a:solidFill>
                <a:schemeClr val="bg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752600" y="5602069"/>
            <a:ext cx="609600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Times New Roman" pitchFamily="18" charset="0"/>
                <a:cs typeface="Times New Roman" pitchFamily="18" charset="0"/>
              </a:rPr>
              <a:t>Submitted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Studymafia.org               </a:t>
            </a:r>
            <a:endParaRPr lang="en-US" b="1" dirty="0">
              <a:latin typeface="Times New Roman" pitchFamily="18" charset="0"/>
              <a:cs typeface="Times New Roman" pitchFamily="18" charset="0"/>
            </a:endParaRPr>
          </a:p>
        </p:txBody>
      </p:sp>
      <p:sp>
        <p:nvSpPr>
          <p:cNvPr id="8" name="Rectangle 7"/>
          <p:cNvSpPr/>
          <p:nvPr/>
        </p:nvSpPr>
        <p:spPr>
          <a:xfrm>
            <a:off x="3749903" y="2362200"/>
            <a:ext cx="2185215" cy="1200329"/>
          </a:xfrm>
          <a:prstGeom prst="rect">
            <a:avLst/>
          </a:prstGeom>
          <a:noFill/>
        </p:spPr>
        <p:txBody>
          <a:bodyPr wrap="none">
            <a:spAutoFit/>
          </a:bodyPr>
          <a:lstStyle/>
          <a:p>
            <a:pPr algn="ctr" fontAlgn="auto">
              <a:spcBef>
                <a:spcPts val="0"/>
              </a:spcBef>
              <a:spcAft>
                <a:spcPts val="0"/>
              </a:spcAft>
              <a:defRPr/>
            </a:pPr>
            <a:r>
              <a:rPr lang="en-US" altLang="en-US" sz="7200" b="1" dirty="0">
                <a:solidFill>
                  <a:srgbClr val="FFFF00"/>
                </a:solidFill>
                <a:latin typeface="Times New Roman" pitchFamily="18" charset="0"/>
                <a:cs typeface="Times New Roman" pitchFamily="18" charset="0"/>
              </a:rPr>
              <a:t>Gout</a:t>
            </a:r>
            <a:endParaRPr lang="en-US" sz="72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19568501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5"/>
                </a:solidFill>
              </a:rPr>
              <a:t>Risk factors </a:t>
            </a:r>
            <a:r>
              <a:rPr lang="en-US" altLang="en-US" sz="3600" b="1" dirty="0" smtClean="0">
                <a:solidFill>
                  <a:schemeClr val="accent5"/>
                </a:solidFill>
                <a:latin typeface="Times New Roman" pitchFamily="18" charset="0"/>
                <a:cs typeface="Times New Roman" pitchFamily="18" charset="0"/>
              </a:rPr>
              <a:t>of Gout </a:t>
            </a:r>
          </a:p>
        </p:txBody>
      </p:sp>
      <p:sp>
        <p:nvSpPr>
          <p:cNvPr id="2" name="TextBox 1"/>
          <p:cNvSpPr txBox="1"/>
          <p:nvPr/>
        </p:nvSpPr>
        <p:spPr>
          <a:xfrm>
            <a:off x="381000" y="1447800"/>
            <a:ext cx="8153400" cy="5016758"/>
          </a:xfrm>
          <a:prstGeom prst="rect">
            <a:avLst/>
          </a:prstGeom>
          <a:noFill/>
        </p:spPr>
        <p:txBody>
          <a:bodyPr wrap="square">
            <a:spAutoFit/>
          </a:bodyPr>
          <a:lstStyle/>
          <a:p>
            <a:r>
              <a:rPr lang="en-US" sz="3200" b="1" dirty="0" smtClean="0"/>
              <a:t>Family history of gout.</a:t>
            </a:r>
            <a:r>
              <a:rPr lang="en-US" sz="3200" dirty="0" smtClean="0"/>
              <a:t> If other members of your family have had gout, you're more likely to develop the disease.</a:t>
            </a:r>
          </a:p>
          <a:p>
            <a:r>
              <a:rPr lang="en-US" sz="3200" b="1" dirty="0" smtClean="0"/>
              <a:t>Age and sex.</a:t>
            </a:r>
            <a:r>
              <a:rPr lang="en-US" sz="3200" dirty="0" smtClean="0"/>
              <a:t> Gout occurs more often in men, primarily because women tend to have lower uric acid levels. </a:t>
            </a:r>
          </a:p>
          <a:p>
            <a:r>
              <a:rPr lang="en-US" sz="3200" b="1" dirty="0" smtClean="0"/>
              <a:t>Recent surgery or trauma.</a:t>
            </a:r>
            <a:r>
              <a:rPr lang="en-US" sz="3200" dirty="0" smtClean="0"/>
              <a:t> Experiencing recent surgery or trauma can sometimes trigger a gout attack. In some people, receiving a vaccination can trigger a gout flare.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5"/>
                </a:solidFill>
              </a:rPr>
              <a:t>Complications </a:t>
            </a:r>
            <a:r>
              <a:rPr lang="en-US" altLang="en-US" sz="3600" b="1" dirty="0" smtClean="0">
                <a:solidFill>
                  <a:schemeClr val="accent5"/>
                </a:solidFill>
                <a:latin typeface="Times New Roman" pitchFamily="18" charset="0"/>
                <a:cs typeface="Times New Roman" pitchFamily="18" charset="0"/>
              </a:rPr>
              <a:t>of Gout </a:t>
            </a:r>
          </a:p>
        </p:txBody>
      </p:sp>
      <p:sp>
        <p:nvSpPr>
          <p:cNvPr id="2" name="TextBox 1"/>
          <p:cNvSpPr txBox="1"/>
          <p:nvPr/>
        </p:nvSpPr>
        <p:spPr>
          <a:xfrm>
            <a:off x="381000" y="1447800"/>
            <a:ext cx="8153400" cy="4031873"/>
          </a:xfrm>
          <a:prstGeom prst="rect">
            <a:avLst/>
          </a:prstGeom>
          <a:noFill/>
        </p:spPr>
        <p:txBody>
          <a:bodyPr wrap="square">
            <a:spAutoFit/>
          </a:bodyPr>
          <a:lstStyle/>
          <a:p>
            <a:r>
              <a:rPr lang="en-US" sz="3200" b="1" dirty="0" smtClean="0"/>
              <a:t>Recurrent gout.</a:t>
            </a:r>
            <a:r>
              <a:rPr lang="en-US" sz="3200" dirty="0" smtClean="0"/>
              <a:t> </a:t>
            </a:r>
          </a:p>
          <a:p>
            <a:pPr>
              <a:buFont typeface="Arial" pitchFamily="34" charset="0"/>
              <a:buChar char="•"/>
            </a:pPr>
            <a:r>
              <a:rPr lang="en-US" sz="3200" dirty="0" smtClean="0"/>
              <a:t>Some people may never experience gout signs and symptoms again. Others may experience gout several times each year. </a:t>
            </a:r>
          </a:p>
          <a:p>
            <a:pPr>
              <a:buFont typeface="Arial" pitchFamily="34" charset="0"/>
              <a:buChar char="•"/>
            </a:pPr>
            <a:r>
              <a:rPr lang="en-US" sz="3200" dirty="0" smtClean="0"/>
              <a:t>Medications may help prevent gout attacks in people with recurrent gout. If left untreated, gout can cause erosion and destruction of a joint.</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5"/>
                </a:solidFill>
              </a:rPr>
              <a:t>Complications </a:t>
            </a:r>
            <a:r>
              <a:rPr lang="en-US" altLang="en-US" sz="3600" b="1" dirty="0" smtClean="0">
                <a:solidFill>
                  <a:schemeClr val="accent5"/>
                </a:solidFill>
                <a:latin typeface="Times New Roman" pitchFamily="18" charset="0"/>
                <a:cs typeface="Times New Roman" pitchFamily="18" charset="0"/>
              </a:rPr>
              <a:t>of Gout </a:t>
            </a:r>
          </a:p>
        </p:txBody>
      </p:sp>
      <p:sp>
        <p:nvSpPr>
          <p:cNvPr id="2" name="TextBox 1"/>
          <p:cNvSpPr txBox="1"/>
          <p:nvPr/>
        </p:nvSpPr>
        <p:spPr>
          <a:xfrm>
            <a:off x="381000" y="1447800"/>
            <a:ext cx="8153400" cy="4708981"/>
          </a:xfrm>
          <a:prstGeom prst="rect">
            <a:avLst/>
          </a:prstGeom>
          <a:noFill/>
        </p:spPr>
        <p:txBody>
          <a:bodyPr wrap="square">
            <a:spAutoFit/>
          </a:bodyPr>
          <a:lstStyle/>
          <a:p>
            <a:r>
              <a:rPr lang="en-US" sz="3000" b="1" dirty="0" smtClean="0"/>
              <a:t>Advanced gout.</a:t>
            </a:r>
            <a:r>
              <a:rPr lang="en-US" sz="3000" dirty="0" smtClean="0"/>
              <a:t> </a:t>
            </a:r>
          </a:p>
          <a:p>
            <a:pPr>
              <a:buFont typeface="Arial" pitchFamily="34" charset="0"/>
              <a:buChar char="•"/>
            </a:pPr>
            <a:r>
              <a:rPr lang="en-US" sz="3000" dirty="0" smtClean="0"/>
              <a:t>Untreated gout may cause deposits of </a:t>
            </a:r>
            <a:r>
              <a:rPr lang="en-US" sz="3000" dirty="0" err="1" smtClean="0"/>
              <a:t>urate</a:t>
            </a:r>
            <a:r>
              <a:rPr lang="en-US" sz="3000" dirty="0" smtClean="0"/>
              <a:t> crystals to form under the skin in nodules called </a:t>
            </a:r>
            <a:r>
              <a:rPr lang="en-US" sz="3000" dirty="0" err="1" smtClean="0"/>
              <a:t>tophi</a:t>
            </a:r>
            <a:r>
              <a:rPr lang="en-US" sz="3000" dirty="0" smtClean="0"/>
              <a:t> (TOE-fie). </a:t>
            </a:r>
          </a:p>
          <a:p>
            <a:pPr>
              <a:buFont typeface="Arial" pitchFamily="34" charset="0"/>
              <a:buChar char="•"/>
            </a:pPr>
            <a:r>
              <a:rPr lang="en-US" sz="3000" dirty="0" err="1" smtClean="0"/>
              <a:t>Tophi</a:t>
            </a:r>
            <a:r>
              <a:rPr lang="en-US" sz="3000" dirty="0" smtClean="0"/>
              <a:t> can develop in several areas, such as your fingers, hands, feet, elbows or Achilles tendons along the backs of your ankles. </a:t>
            </a:r>
          </a:p>
          <a:p>
            <a:r>
              <a:rPr lang="en-US" sz="3000" b="1" dirty="0" smtClean="0"/>
              <a:t>Kidney stones.</a:t>
            </a:r>
            <a:r>
              <a:rPr lang="en-US" sz="3000" dirty="0" smtClean="0"/>
              <a:t> </a:t>
            </a:r>
          </a:p>
          <a:p>
            <a:pPr>
              <a:buFont typeface="Arial" pitchFamily="34" charset="0"/>
              <a:buChar char="•"/>
            </a:pPr>
            <a:r>
              <a:rPr lang="en-US" sz="3000" dirty="0" err="1" smtClean="0"/>
              <a:t>Urate</a:t>
            </a:r>
            <a:r>
              <a:rPr lang="en-US" sz="3000" dirty="0" smtClean="0"/>
              <a:t> crystals may collect in the urinary tracts of people with gout, causing kidney stones.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Diagnosis of Gout </a:t>
            </a: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p:txBody>
      </p:sp>
      <p:sp>
        <p:nvSpPr>
          <p:cNvPr id="2" name="TextBox 1"/>
          <p:cNvSpPr txBox="1"/>
          <p:nvPr/>
        </p:nvSpPr>
        <p:spPr>
          <a:xfrm>
            <a:off x="574675" y="1524000"/>
            <a:ext cx="8153400" cy="4401205"/>
          </a:xfrm>
          <a:prstGeom prst="rect">
            <a:avLst/>
          </a:prstGeom>
          <a:noFill/>
        </p:spPr>
        <p:txBody>
          <a:bodyPr wrap="square">
            <a:spAutoFit/>
          </a:bodyPr>
          <a:lstStyle/>
          <a:p>
            <a:pPr>
              <a:buFont typeface="Arial" pitchFamily="34" charset="0"/>
              <a:buChar char="•"/>
            </a:pPr>
            <a:r>
              <a:rPr lang="en-US" sz="2800" b="1" dirty="0" smtClean="0"/>
              <a:t>Joint fluid test.</a:t>
            </a:r>
            <a:r>
              <a:rPr lang="en-US" sz="2800" dirty="0" smtClean="0"/>
              <a:t> Your doctor may use a needle to draw fluid from your affected joint. </a:t>
            </a:r>
            <a:r>
              <a:rPr lang="en-US" sz="2800" dirty="0" err="1" smtClean="0"/>
              <a:t>Urate</a:t>
            </a:r>
            <a:r>
              <a:rPr lang="en-US" sz="2800" dirty="0" smtClean="0"/>
              <a:t> crystals may be visible when the fluid is examined under a microscope.</a:t>
            </a:r>
          </a:p>
          <a:p>
            <a:pPr>
              <a:buFont typeface="Arial" pitchFamily="34" charset="0"/>
              <a:buChar char="•"/>
            </a:pPr>
            <a:r>
              <a:rPr lang="en-US" sz="2800" b="1" dirty="0" smtClean="0"/>
              <a:t>Blood test.</a:t>
            </a:r>
            <a:r>
              <a:rPr lang="en-US" sz="2800" dirty="0" smtClean="0"/>
              <a:t> Your doctor may recommend a blood test to measure the levels of uric acid in your blood. Blood test results can be misleading, though. </a:t>
            </a:r>
          </a:p>
          <a:p>
            <a:pPr>
              <a:buFont typeface="Arial" pitchFamily="34" charset="0"/>
              <a:buChar char="•"/>
            </a:pPr>
            <a:r>
              <a:rPr lang="en-US" sz="2800" dirty="0" smtClean="0"/>
              <a:t>Some people have high uric acid levels, but never experience gout. And some people have signs and symptoms of gout, but don't have unusual levels of uric acid in their blood.</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Diagnosis of Gout </a:t>
            </a: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p:txBody>
      </p:sp>
      <p:sp>
        <p:nvSpPr>
          <p:cNvPr id="2" name="TextBox 1"/>
          <p:cNvSpPr txBox="1"/>
          <p:nvPr/>
        </p:nvSpPr>
        <p:spPr>
          <a:xfrm>
            <a:off x="574675" y="1524000"/>
            <a:ext cx="8153400" cy="4031873"/>
          </a:xfrm>
          <a:prstGeom prst="rect">
            <a:avLst/>
          </a:prstGeom>
          <a:noFill/>
        </p:spPr>
        <p:txBody>
          <a:bodyPr wrap="square">
            <a:spAutoFit/>
          </a:bodyPr>
          <a:lstStyle/>
          <a:p>
            <a:pPr>
              <a:buFont typeface="Arial" pitchFamily="34" charset="0"/>
              <a:buChar char="•"/>
            </a:pPr>
            <a:r>
              <a:rPr lang="en-US" sz="3200" b="1" dirty="0" smtClean="0"/>
              <a:t>X-ray imaging.</a:t>
            </a:r>
            <a:r>
              <a:rPr lang="en-US" sz="3200" dirty="0" smtClean="0"/>
              <a:t> Joint X-rays can be helpful to rule out other causes of joint inflammation.</a:t>
            </a:r>
          </a:p>
          <a:p>
            <a:pPr>
              <a:buFont typeface="Arial" pitchFamily="34" charset="0"/>
              <a:buChar char="•"/>
            </a:pPr>
            <a:r>
              <a:rPr lang="en-US" sz="3200" b="1" dirty="0" smtClean="0"/>
              <a:t>Ultrasound.</a:t>
            </a:r>
            <a:r>
              <a:rPr lang="en-US" sz="3200" dirty="0" smtClean="0"/>
              <a:t> This test uses sound waves to detect </a:t>
            </a:r>
            <a:r>
              <a:rPr lang="en-US" sz="3200" dirty="0" err="1" smtClean="0"/>
              <a:t>urate</a:t>
            </a:r>
            <a:r>
              <a:rPr lang="en-US" sz="3200" dirty="0" smtClean="0"/>
              <a:t> crystals in joints or in </a:t>
            </a:r>
            <a:r>
              <a:rPr lang="en-US" sz="3200" dirty="0" err="1" smtClean="0"/>
              <a:t>tophi</a:t>
            </a:r>
            <a:r>
              <a:rPr lang="en-US" sz="3200" dirty="0" smtClean="0"/>
              <a:t>.</a:t>
            </a:r>
          </a:p>
          <a:p>
            <a:pPr>
              <a:buFont typeface="Arial" pitchFamily="34" charset="0"/>
              <a:buChar char="•"/>
            </a:pPr>
            <a:r>
              <a:rPr lang="en-US" sz="3200" b="1" dirty="0" smtClean="0"/>
              <a:t>Dual-energy computerized tomography (DECT).</a:t>
            </a:r>
            <a:r>
              <a:rPr lang="en-US" sz="3200" dirty="0" smtClean="0"/>
              <a:t> This test combines X-ray images taken from many different angles to visualize </a:t>
            </a:r>
            <a:r>
              <a:rPr lang="en-US" sz="3200" dirty="0" err="1" smtClean="0"/>
              <a:t>urate</a:t>
            </a:r>
            <a:r>
              <a:rPr lang="en-US" sz="3200" dirty="0" smtClean="0"/>
              <a:t> crystals in joints.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Treatment of Gout </a:t>
            </a: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p:txBody>
      </p:sp>
      <p:sp>
        <p:nvSpPr>
          <p:cNvPr id="2" name="TextBox 1"/>
          <p:cNvSpPr txBox="1"/>
          <p:nvPr/>
        </p:nvSpPr>
        <p:spPr>
          <a:xfrm>
            <a:off x="574675" y="1524000"/>
            <a:ext cx="8153400" cy="3970318"/>
          </a:xfrm>
          <a:prstGeom prst="rect">
            <a:avLst/>
          </a:prstGeom>
          <a:noFill/>
        </p:spPr>
        <p:txBody>
          <a:bodyPr wrap="square">
            <a:spAutoFit/>
          </a:bodyPr>
          <a:lstStyle/>
          <a:p>
            <a:r>
              <a:rPr lang="en-US" sz="2800" b="1" dirty="0" smtClean="0"/>
              <a:t>Medications to treat gout attacks</a:t>
            </a:r>
          </a:p>
          <a:p>
            <a:pPr>
              <a:buFont typeface="Arial" pitchFamily="34" charset="0"/>
              <a:buChar char="•"/>
            </a:pPr>
            <a:r>
              <a:rPr lang="en-US" sz="2800" b="1" dirty="0" err="1" smtClean="0"/>
              <a:t>Nonsteroidal</a:t>
            </a:r>
            <a:r>
              <a:rPr lang="en-US" sz="2800" b="1" dirty="0" smtClean="0"/>
              <a:t> anti-inflammatory drugs (NSAIDs).</a:t>
            </a:r>
            <a:r>
              <a:rPr lang="en-US" sz="2800" dirty="0" smtClean="0"/>
              <a:t> NSAIDs include over-the-counter options such as ibuprofen (Advil, Motrin IB, others)</a:t>
            </a:r>
          </a:p>
          <a:p>
            <a:pPr>
              <a:buFont typeface="Arial" pitchFamily="34" charset="0"/>
              <a:buChar char="•"/>
            </a:pPr>
            <a:r>
              <a:rPr lang="en-US" sz="2800" b="1" dirty="0" err="1" smtClean="0"/>
              <a:t>Colchicine</a:t>
            </a:r>
            <a:r>
              <a:rPr lang="en-US" sz="2800" b="1" dirty="0" smtClean="0"/>
              <a:t>.</a:t>
            </a:r>
            <a:r>
              <a:rPr lang="en-US" sz="2800" dirty="0" smtClean="0"/>
              <a:t> Your doctor may recommend </a:t>
            </a:r>
            <a:r>
              <a:rPr lang="en-US" sz="2800" dirty="0" err="1" smtClean="0"/>
              <a:t>colchicine</a:t>
            </a:r>
            <a:r>
              <a:rPr lang="en-US" sz="2800" dirty="0" smtClean="0"/>
              <a:t> (</a:t>
            </a:r>
            <a:r>
              <a:rPr lang="en-US" sz="2800" dirty="0" err="1" smtClean="0"/>
              <a:t>Colcrys</a:t>
            </a:r>
            <a:r>
              <a:rPr lang="en-US" sz="2800" dirty="0" smtClean="0"/>
              <a:t>, </a:t>
            </a:r>
            <a:r>
              <a:rPr lang="en-US" sz="2800" dirty="0" err="1" smtClean="0"/>
              <a:t>Gloperba</a:t>
            </a:r>
            <a:r>
              <a:rPr lang="en-US" sz="2800" dirty="0" smtClean="0"/>
              <a:t>, </a:t>
            </a:r>
            <a:r>
              <a:rPr lang="en-US" sz="2800" dirty="0" err="1" smtClean="0"/>
              <a:t>Mitigare</a:t>
            </a:r>
            <a:r>
              <a:rPr lang="en-US" sz="2800" dirty="0" smtClean="0"/>
              <a:t>), an anti-inflammatory drug that effectively reduces gout pain.</a:t>
            </a:r>
          </a:p>
          <a:p>
            <a:pPr>
              <a:buFont typeface="Arial" pitchFamily="34" charset="0"/>
              <a:buChar char="•"/>
            </a:pPr>
            <a:r>
              <a:rPr lang="en-US" sz="2800" b="1" dirty="0" smtClean="0"/>
              <a:t>Corticosteroids.</a:t>
            </a:r>
            <a:r>
              <a:rPr lang="en-US" sz="2800" dirty="0" smtClean="0"/>
              <a:t> Corticosteroid medications, such as prednisone, may control gout inflammation and pain</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Prevention of Gout </a:t>
            </a: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chemeClr val="accent5"/>
              </a:solidFill>
              <a:latin typeface="Times New Roman" pitchFamily="18" charset="0"/>
              <a:cs typeface="Times New Roman" pitchFamily="18" charset="0"/>
            </a:endParaRPr>
          </a:p>
        </p:txBody>
      </p:sp>
      <p:sp>
        <p:nvSpPr>
          <p:cNvPr id="2" name="TextBox 1"/>
          <p:cNvSpPr txBox="1"/>
          <p:nvPr/>
        </p:nvSpPr>
        <p:spPr>
          <a:xfrm>
            <a:off x="533400" y="1371600"/>
            <a:ext cx="8153400" cy="5693866"/>
          </a:xfrm>
          <a:prstGeom prst="rect">
            <a:avLst/>
          </a:prstGeom>
          <a:noFill/>
        </p:spPr>
        <p:txBody>
          <a:bodyPr wrap="square">
            <a:spAutoFit/>
          </a:bodyPr>
          <a:lstStyle/>
          <a:p>
            <a:pPr>
              <a:buFont typeface="Arial" pitchFamily="34" charset="0"/>
              <a:buChar char="•"/>
            </a:pPr>
            <a:r>
              <a:rPr lang="en-US" sz="2800" b="1" dirty="0" smtClean="0"/>
              <a:t>Choose healthier beverages.</a:t>
            </a:r>
            <a:r>
              <a:rPr lang="en-US" sz="2800" dirty="0" smtClean="0"/>
              <a:t> Limit alcoholic beverages and drinks sweetened with fruit sugar (fructose). Instead, drink plenty of nonalcoholic beverages, especially water.</a:t>
            </a:r>
          </a:p>
          <a:p>
            <a:pPr>
              <a:buFont typeface="Arial" pitchFamily="34" charset="0"/>
              <a:buChar char="•"/>
            </a:pPr>
            <a:r>
              <a:rPr lang="en-US" sz="2800" b="1" dirty="0" smtClean="0"/>
              <a:t>Avoid foods high in </a:t>
            </a:r>
            <a:r>
              <a:rPr lang="en-US" sz="2800" b="1" dirty="0" err="1" smtClean="0"/>
              <a:t>purines</a:t>
            </a:r>
            <a:r>
              <a:rPr lang="en-US" sz="2800" b="1" dirty="0" smtClean="0"/>
              <a:t>.</a:t>
            </a:r>
            <a:r>
              <a:rPr lang="en-US" sz="2800" dirty="0" smtClean="0"/>
              <a:t> Red meat and organ meats, such as liver, are especially high in </a:t>
            </a:r>
            <a:r>
              <a:rPr lang="en-US" sz="2800" dirty="0" err="1" smtClean="0"/>
              <a:t>purines</a:t>
            </a:r>
            <a:r>
              <a:rPr lang="en-US" sz="2800" dirty="0" smtClean="0"/>
              <a:t>. </a:t>
            </a:r>
            <a:r>
              <a:rPr lang="en-US" sz="2800" dirty="0" err="1" smtClean="0"/>
              <a:t>Purine</a:t>
            </a:r>
            <a:r>
              <a:rPr lang="en-US" sz="2800" dirty="0" smtClean="0"/>
              <a:t>-rich seafood includes anchovies, sardines, mussels, scallops, trout and tuna.</a:t>
            </a:r>
          </a:p>
          <a:p>
            <a:pPr>
              <a:buFont typeface="Arial" pitchFamily="34" charset="0"/>
              <a:buChar char="•"/>
            </a:pPr>
            <a:r>
              <a:rPr lang="en-US" sz="2800" b="1" dirty="0" smtClean="0"/>
              <a:t>Exercise regularly and lose weight.</a:t>
            </a:r>
            <a:r>
              <a:rPr lang="en-US" sz="2800" dirty="0" smtClean="0"/>
              <a:t> Keeping your body at a healthy weight reduces your risk of gout. Choose low-impact activities such as walking, bicycling and swimming.</a:t>
            </a:r>
          </a:p>
          <a:p>
            <a:pPr>
              <a:buFont typeface="Arial" pitchFamily="34" charset="0"/>
              <a:buChar char="•"/>
            </a:pP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17</a:t>
            </a:fld>
            <a:endParaRPr lang="en-US" altLang="en-US" dirty="0"/>
          </a:p>
        </p:txBody>
      </p:sp>
      <p:pic>
        <p:nvPicPr>
          <p:cNvPr id="5" name="Picture 4" descr="b.png"/>
          <p:cNvPicPr>
            <a:picLocks noChangeAspect="1"/>
          </p:cNvPicPr>
          <p:nvPr/>
        </p:nvPicPr>
        <p:blipFill>
          <a:blip r:embed="rId2"/>
          <a:stretch>
            <a:fillRect/>
          </a:stretch>
        </p:blipFill>
        <p:spPr>
          <a:xfrm>
            <a:off x="609600" y="685800"/>
            <a:ext cx="7949853" cy="5181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Conclusion</a:t>
            </a:r>
          </a:p>
        </p:txBody>
      </p:sp>
      <p:sp>
        <p:nvSpPr>
          <p:cNvPr id="2" name="TextBox 1"/>
          <p:cNvSpPr txBox="1"/>
          <p:nvPr/>
        </p:nvSpPr>
        <p:spPr>
          <a:xfrm>
            <a:off x="574675" y="1524000"/>
            <a:ext cx="8153400" cy="2308324"/>
          </a:xfrm>
          <a:prstGeom prst="rect">
            <a:avLst/>
          </a:prstGeom>
          <a:noFill/>
        </p:spPr>
        <p:txBody>
          <a:bodyPr wrap="square">
            <a:spAutoFit/>
          </a:bodyPr>
          <a:lstStyle/>
          <a:p>
            <a:r>
              <a:rPr lang="en-US" sz="3600" dirty="0" smtClean="0"/>
              <a:t>In conclusion, </a:t>
            </a:r>
            <a:r>
              <a:rPr lang="en-US" sz="3600" b="1" dirty="0" smtClean="0"/>
              <a:t>gout is a very common form of arthritis that may be increasing in prevalence as a result of changes in diet, lifestyle and environmental factors</a:t>
            </a:r>
            <a:r>
              <a:rPr lang="en-US" sz="3600" dirty="0" smtClean="0"/>
              <a:t>.</a:t>
            </a:r>
            <a:endParaRPr lang="en-US" sz="36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1752600"/>
            <a:ext cx="8183880" cy="4187952"/>
          </a:xfrm>
        </p:spPr>
        <p:txBody>
          <a:bodyPr/>
          <a:lstStyle/>
          <a:p>
            <a:pPr lvl="1"/>
            <a:r>
              <a:rPr lang="en-US" dirty="0" smtClean="0"/>
              <a:t>Google.com</a:t>
            </a:r>
          </a:p>
          <a:p>
            <a:pPr lvl="1"/>
            <a:r>
              <a:rPr lang="en-US" dirty="0" smtClean="0"/>
              <a:t>Wikipedia.org</a:t>
            </a:r>
          </a:p>
          <a:p>
            <a:pPr lvl="1"/>
            <a:r>
              <a:rPr lang="en-US" dirty="0" smtClean="0"/>
              <a:t>Studymafia.org</a:t>
            </a:r>
          </a:p>
          <a:p>
            <a:pPr lvl="1"/>
            <a:r>
              <a:rPr lang="en-US" dirty="0" smtClean="0"/>
              <a:t>Slidespanda.com</a:t>
            </a:r>
          </a:p>
        </p:txBody>
      </p:sp>
    </p:spTree>
    <p:extLst>
      <p:ext uri="{BB962C8B-B14F-4D97-AF65-F5344CB8AC3E}">
        <p14:creationId xmlns:p14="http://schemas.microsoft.com/office/powerpoint/2010/main" val="2046512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Definition</a:t>
            </a:r>
            <a:endParaRPr lang="en-US" altLang="en-US" sz="24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Types of Gout </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Symptoms of Gout </a:t>
            </a:r>
            <a:endParaRPr 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Causes of Gout </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Risk-Factors of Gout</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Complications of Gout</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Diagnosis of Gout </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Treatment of Gout</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Prevention of Gout </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122660538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Definition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6096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Gout is a common and complex form of arthritis that can affect anyone. </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gout-foot.png"/>
          <p:cNvPicPr>
            <a:picLocks noChangeAspect="1"/>
          </p:cNvPicPr>
          <p:nvPr/>
        </p:nvPicPr>
        <p:blipFill>
          <a:blip r:embed="rId3"/>
          <a:srcRect b="-85"/>
          <a:stretch>
            <a:fillRect/>
          </a:stretch>
        </p:blipFill>
        <p:spPr>
          <a:xfrm>
            <a:off x="914400" y="2819400"/>
            <a:ext cx="7620000" cy="373062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381000" y="14478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It's characterized by sudden, severe attacks of pain, swelling, redness and tenderness in one or more joints, most often in the big toe. </a:t>
            </a:r>
          </a:p>
          <a:p>
            <a:r>
              <a:rPr lang="en-US" sz="2800" dirty="0" smtClean="0"/>
              <a:t>An attack of gout can occur suddenly, often waking you up in the middle of the night with the sensation that your big toe is on fire. The affected joint is hot, swollen and so tender that even the weight of the </a:t>
            </a:r>
            <a:r>
              <a:rPr lang="en-US" sz="2800" dirty="0" err="1" smtClean="0"/>
              <a:t>bedsheet</a:t>
            </a:r>
            <a:r>
              <a:rPr lang="en-US" sz="2800" dirty="0" smtClean="0"/>
              <a:t> on it may seem intolerable.</a:t>
            </a:r>
          </a:p>
          <a:p>
            <a:r>
              <a:rPr lang="en-US" sz="2800" dirty="0" smtClean="0"/>
              <a:t>Gout symptoms may come and go, but there are ways to manage symptoms and prevent flares.</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Symptoms of Gout </a:t>
            </a:r>
          </a:p>
        </p:txBody>
      </p:sp>
      <p:pic>
        <p:nvPicPr>
          <p:cNvPr id="6" name="Picture 5" descr="gout-disease.jpg"/>
          <p:cNvPicPr>
            <a:picLocks noChangeAspect="1"/>
          </p:cNvPicPr>
          <p:nvPr/>
        </p:nvPicPr>
        <p:blipFill>
          <a:blip r:embed="rId3"/>
          <a:srcRect b="-82"/>
          <a:stretch>
            <a:fillRect/>
          </a:stretch>
        </p:blipFill>
        <p:spPr>
          <a:xfrm>
            <a:off x="1828800" y="1676400"/>
            <a:ext cx="5257800" cy="46482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Causes of Gout </a:t>
            </a:r>
          </a:p>
        </p:txBody>
      </p:sp>
      <p:sp>
        <p:nvSpPr>
          <p:cNvPr id="2" name="TextBox 1"/>
          <p:cNvSpPr txBox="1"/>
          <p:nvPr/>
        </p:nvSpPr>
        <p:spPr>
          <a:xfrm>
            <a:off x="304800" y="1295400"/>
            <a:ext cx="8423275" cy="4832092"/>
          </a:xfrm>
          <a:prstGeom prst="rect">
            <a:avLst/>
          </a:prstGeom>
          <a:noFill/>
        </p:spPr>
        <p:txBody>
          <a:bodyPr wrap="square">
            <a:spAutoFit/>
          </a:bodyPr>
          <a:lstStyle/>
          <a:p>
            <a:pPr>
              <a:buFont typeface="Arial" pitchFamily="34" charset="0"/>
              <a:buChar char="•"/>
            </a:pPr>
            <a:r>
              <a:rPr lang="en-US" sz="2800" dirty="0" smtClean="0"/>
              <a:t>Gout occurs when </a:t>
            </a:r>
            <a:r>
              <a:rPr lang="en-US" sz="2800" dirty="0" err="1" smtClean="0"/>
              <a:t>urate</a:t>
            </a:r>
            <a:r>
              <a:rPr lang="en-US" sz="2800" dirty="0" smtClean="0"/>
              <a:t> crystals accumulate in your joint, causing the inflammation and intense pain of a gout attack. </a:t>
            </a:r>
          </a:p>
          <a:p>
            <a:pPr>
              <a:buFont typeface="Arial" pitchFamily="34" charset="0"/>
              <a:buChar char="•"/>
            </a:pPr>
            <a:r>
              <a:rPr lang="en-US" sz="2800" dirty="0" err="1" smtClean="0"/>
              <a:t>Urate</a:t>
            </a:r>
            <a:r>
              <a:rPr lang="en-US" sz="2800" dirty="0" smtClean="0"/>
              <a:t> crystals can form when you have high levels of uric acid in your blood. Your body produces uric acid when it breaks down </a:t>
            </a:r>
            <a:r>
              <a:rPr lang="en-US" sz="2800" dirty="0" err="1" smtClean="0"/>
              <a:t>purines</a:t>
            </a:r>
            <a:r>
              <a:rPr lang="en-US" sz="2800" dirty="0" smtClean="0"/>
              <a:t> — substances that are found naturally in your body.</a:t>
            </a:r>
          </a:p>
          <a:p>
            <a:pPr>
              <a:buFont typeface="Arial" pitchFamily="34" charset="0"/>
              <a:buChar char="•"/>
            </a:pPr>
            <a:r>
              <a:rPr lang="en-US" sz="2800" dirty="0" err="1" smtClean="0"/>
              <a:t>Purines</a:t>
            </a:r>
            <a:r>
              <a:rPr lang="en-US" sz="2800" dirty="0" smtClean="0"/>
              <a:t> are also found in certain foods, including red meat and organ meats, such as liver. </a:t>
            </a:r>
            <a:r>
              <a:rPr lang="en-US" sz="2800" dirty="0" err="1" smtClean="0"/>
              <a:t>Purine</a:t>
            </a:r>
            <a:r>
              <a:rPr lang="en-US" sz="2800" dirty="0" smtClean="0"/>
              <a:t>-rich seafood includes anchovies, sardines, mussels, scallops, trout and tuna.</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5"/>
                </a:solidFill>
                <a:latin typeface="Times New Roman" pitchFamily="18" charset="0"/>
                <a:cs typeface="Times New Roman" pitchFamily="18" charset="0"/>
              </a:rPr>
              <a:t>Causes of Gout </a:t>
            </a:r>
          </a:p>
        </p:txBody>
      </p:sp>
      <p:sp>
        <p:nvSpPr>
          <p:cNvPr id="2" name="TextBox 1"/>
          <p:cNvSpPr txBox="1"/>
          <p:nvPr/>
        </p:nvSpPr>
        <p:spPr>
          <a:xfrm>
            <a:off x="574675" y="1524000"/>
            <a:ext cx="8153400" cy="4832092"/>
          </a:xfrm>
          <a:prstGeom prst="rect">
            <a:avLst/>
          </a:prstGeom>
          <a:noFill/>
        </p:spPr>
        <p:txBody>
          <a:bodyPr wrap="square">
            <a:spAutoFit/>
          </a:bodyPr>
          <a:lstStyle/>
          <a:p>
            <a:pPr>
              <a:buFont typeface="Arial" pitchFamily="34" charset="0"/>
              <a:buChar char="•"/>
            </a:pPr>
            <a:r>
              <a:rPr lang="en-US" sz="2800" dirty="0" smtClean="0"/>
              <a:t>Alcoholic beverages, especially beer, and drinks sweetened with fruit sugar (fructose) promote higher levels of uric acid.</a:t>
            </a:r>
          </a:p>
          <a:p>
            <a:pPr>
              <a:buFont typeface="Arial" pitchFamily="34" charset="0"/>
              <a:buChar char="•"/>
            </a:pPr>
            <a:r>
              <a:rPr lang="en-US" sz="2800" dirty="0" smtClean="0"/>
              <a:t>Normally, uric acid dissolves in your blood and passes through your kidneys into your urine. But sometimes either your body produces too much uric acid or your kidneys excrete too little uric acid. </a:t>
            </a:r>
          </a:p>
          <a:p>
            <a:pPr>
              <a:buFont typeface="Arial" pitchFamily="34" charset="0"/>
              <a:buChar char="•"/>
            </a:pPr>
            <a:r>
              <a:rPr lang="en-US" sz="2800" dirty="0" smtClean="0"/>
              <a:t>When this happens, uric acid can build up, forming sharp, needlelike </a:t>
            </a:r>
            <a:r>
              <a:rPr lang="en-US" sz="2800" dirty="0" err="1" smtClean="0"/>
              <a:t>urate</a:t>
            </a:r>
            <a:r>
              <a:rPr lang="en-US" sz="2800" dirty="0" smtClean="0"/>
              <a:t> crystals in a joint or surrounding tissue that cause pain, inflammation and swelling.</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5"/>
                </a:solidFill>
              </a:rPr>
              <a:t>Risk factors </a:t>
            </a:r>
            <a:r>
              <a:rPr lang="en-US" altLang="en-US" sz="3600" b="1" dirty="0" smtClean="0">
                <a:solidFill>
                  <a:schemeClr val="accent5"/>
                </a:solidFill>
                <a:latin typeface="Times New Roman" pitchFamily="18" charset="0"/>
                <a:cs typeface="Times New Roman" pitchFamily="18" charset="0"/>
              </a:rPr>
              <a:t>of Gout </a:t>
            </a:r>
          </a:p>
        </p:txBody>
      </p:sp>
      <p:sp>
        <p:nvSpPr>
          <p:cNvPr id="2" name="TextBox 1"/>
          <p:cNvSpPr txBox="1"/>
          <p:nvPr/>
        </p:nvSpPr>
        <p:spPr>
          <a:xfrm>
            <a:off x="381000" y="1447800"/>
            <a:ext cx="8153400" cy="4524315"/>
          </a:xfrm>
          <a:prstGeom prst="rect">
            <a:avLst/>
          </a:prstGeom>
          <a:noFill/>
        </p:spPr>
        <p:txBody>
          <a:bodyPr wrap="square">
            <a:spAutoFit/>
          </a:bodyPr>
          <a:lstStyle/>
          <a:p>
            <a:pPr>
              <a:buFont typeface="Arial" pitchFamily="34" charset="0"/>
              <a:buChar char="•"/>
            </a:pPr>
            <a:r>
              <a:rPr lang="en-US" sz="3200" b="1" dirty="0" smtClean="0"/>
              <a:t>Diet.</a:t>
            </a:r>
            <a:r>
              <a:rPr lang="en-US" sz="3200" dirty="0" smtClean="0"/>
              <a:t> Eating a diet rich in red meat and shellfish and drinking beverages sweetened with fruit sugar (fructose) increase levels of uric acid, which increase your risk of gout. Alcohol consumption, especially of beer, also increases the risk of gout.</a:t>
            </a:r>
          </a:p>
          <a:p>
            <a:pPr>
              <a:buFont typeface="Arial" pitchFamily="34" charset="0"/>
              <a:buChar char="•"/>
            </a:pPr>
            <a:r>
              <a:rPr lang="en-US" sz="3200" b="1" dirty="0" smtClean="0"/>
              <a:t>Weight.</a:t>
            </a:r>
            <a:r>
              <a:rPr lang="en-US" sz="3200" dirty="0" smtClean="0"/>
              <a:t> If you're overweight, your body produces more uric acid and your kidneys have a more difficult time eliminating uric acid.</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5"/>
                </a:solidFill>
              </a:rPr>
              <a:t>Risk factors </a:t>
            </a:r>
            <a:r>
              <a:rPr lang="en-US" altLang="en-US" sz="3600" b="1" dirty="0" smtClean="0">
                <a:solidFill>
                  <a:schemeClr val="accent5"/>
                </a:solidFill>
                <a:latin typeface="Times New Roman" pitchFamily="18" charset="0"/>
                <a:cs typeface="Times New Roman" pitchFamily="18" charset="0"/>
              </a:rPr>
              <a:t>of Gout </a:t>
            </a:r>
          </a:p>
        </p:txBody>
      </p:sp>
      <p:sp>
        <p:nvSpPr>
          <p:cNvPr id="2" name="TextBox 1"/>
          <p:cNvSpPr txBox="1"/>
          <p:nvPr/>
        </p:nvSpPr>
        <p:spPr>
          <a:xfrm>
            <a:off x="381000" y="1447800"/>
            <a:ext cx="8153400" cy="4524315"/>
          </a:xfrm>
          <a:prstGeom prst="rect">
            <a:avLst/>
          </a:prstGeom>
          <a:noFill/>
        </p:spPr>
        <p:txBody>
          <a:bodyPr wrap="square">
            <a:spAutoFit/>
          </a:bodyPr>
          <a:lstStyle/>
          <a:p>
            <a:pPr>
              <a:buFont typeface="Arial" pitchFamily="34" charset="0"/>
              <a:buChar char="•"/>
            </a:pPr>
            <a:r>
              <a:rPr lang="en-US" sz="3200" b="1" dirty="0" smtClean="0"/>
              <a:t>Medical conditions.</a:t>
            </a:r>
            <a:r>
              <a:rPr lang="en-US" sz="3200" dirty="0" smtClean="0"/>
              <a:t> Certain diseases and conditions increase your risk of gout. These include untreated high blood pressure and chronic conditions such as diabetes, obesity.</a:t>
            </a:r>
          </a:p>
          <a:p>
            <a:pPr>
              <a:buFont typeface="Arial" pitchFamily="34" charset="0"/>
              <a:buChar char="•"/>
            </a:pPr>
            <a:r>
              <a:rPr lang="en-US" sz="3200" b="1" dirty="0" smtClean="0"/>
              <a:t>Certain medications.</a:t>
            </a:r>
            <a:r>
              <a:rPr lang="en-US" sz="3200" dirty="0" smtClean="0"/>
              <a:t> Low-dose aspirin and some medications used to control hypertension — including </a:t>
            </a:r>
            <a:r>
              <a:rPr lang="en-US" sz="3200" dirty="0" err="1" smtClean="0"/>
              <a:t>thiazide</a:t>
            </a:r>
            <a:r>
              <a:rPr lang="en-US" sz="3200" dirty="0" smtClean="0"/>
              <a:t> diuretics, </a:t>
            </a:r>
            <a:r>
              <a:rPr lang="en-US" sz="3200" dirty="0" err="1" smtClean="0"/>
              <a:t>angiotensin</a:t>
            </a:r>
            <a:r>
              <a:rPr lang="en-US" sz="3200" dirty="0" smtClean="0"/>
              <a:t>-converting enzyme (ACE) inhibitors and beta blockers — also can increase uric acid levels.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17874</TotalTime>
  <Words>502</Words>
  <Application>Microsoft Office PowerPoint</Application>
  <PresentationFormat>On-screen Show (4:3)</PresentationFormat>
  <Paragraphs>258</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874</cp:revision>
  <cp:lastPrinted>2014-09-05T11:57:32Z</cp:lastPrinted>
  <dcterms:created xsi:type="dcterms:W3CDTF">2014-04-08T13:15:54Z</dcterms:created>
  <dcterms:modified xsi:type="dcterms:W3CDTF">2022-10-23T15:04:53Z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418510</vt:lpwstr>
  </property>
  <property fmtid="{D5CDD505-2E9C-101B-9397-08002B2CF9AE}" pid="3" name="NXPowerLiteSettings">
    <vt:lpwstr>F7000400038000</vt:lpwstr>
  </property>
  <property fmtid="{D5CDD505-2E9C-101B-9397-08002B2CF9AE}" pid="4" name="NXPowerLiteVersion">
    <vt:lpwstr>S9.1.4</vt:lpwstr>
  </property>
</Properties>
</file>