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92" r:id="rId1"/>
    <p:sldMasterId id="2147485998" r:id="rId2"/>
  </p:sldMasterIdLst>
  <p:notesMasterIdLst>
    <p:notesMasterId r:id="rId25"/>
  </p:notesMasterIdLst>
  <p:handoutMasterIdLst>
    <p:handoutMasterId r:id="rId26"/>
  </p:handoutMasterIdLst>
  <p:sldIdLst>
    <p:sldId id="392" r:id="rId3"/>
    <p:sldId id="322" r:id="rId4"/>
    <p:sldId id="324" r:id="rId5"/>
    <p:sldId id="362" r:id="rId6"/>
    <p:sldId id="361" r:id="rId7"/>
    <p:sldId id="325" r:id="rId8"/>
    <p:sldId id="372" r:id="rId9"/>
    <p:sldId id="373" r:id="rId10"/>
    <p:sldId id="383" r:id="rId11"/>
    <p:sldId id="384" r:id="rId12"/>
    <p:sldId id="385" r:id="rId13"/>
    <p:sldId id="375" r:id="rId14"/>
    <p:sldId id="376" r:id="rId15"/>
    <p:sldId id="386" r:id="rId16"/>
    <p:sldId id="366" r:id="rId17"/>
    <p:sldId id="387" r:id="rId18"/>
    <p:sldId id="388" r:id="rId19"/>
    <p:sldId id="379" r:id="rId20"/>
    <p:sldId id="382" r:id="rId21"/>
    <p:sldId id="351" r:id="rId22"/>
    <p:sldId id="390" r:id="rId23"/>
    <p:sldId id="393" r:id="rId24"/>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39A6"/>
    <a:srgbClr val="006600"/>
    <a:srgbClr val="028432"/>
    <a:srgbClr val="E7E7D8"/>
    <a:srgbClr val="0536C6"/>
    <a:srgbClr val="923739"/>
    <a:srgbClr val="FF39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426" autoAdjust="0"/>
    <p:restoredTop sz="77728" autoAdjust="0"/>
  </p:normalViewPr>
  <p:slideViewPr>
    <p:cSldViewPr>
      <p:cViewPr>
        <p:scale>
          <a:sx n="51" d="100"/>
          <a:sy n="51" d="100"/>
        </p:scale>
        <p:origin x="-1648" y="-460"/>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Lst>
  </p:outlineViewPr>
  <p:notesTextViewPr>
    <p:cViewPr>
      <p:scale>
        <a:sx n="1" d="1"/>
        <a:sy n="1" d="1"/>
      </p:scale>
      <p:origin x="0" y="0"/>
    </p:cViewPr>
  </p:notesTextViewPr>
  <p:sorterViewPr>
    <p:cViewPr>
      <p:scale>
        <a:sx n="100" d="100"/>
        <a:sy n="100" d="100"/>
      </p:scale>
      <p:origin x="0" y="90"/>
    </p:cViewPr>
  </p:sorterViewPr>
  <p:notesViewPr>
    <p:cSldViewPr>
      <p:cViewPr>
        <p:scale>
          <a:sx n="120" d="100"/>
          <a:sy n="120" d="100"/>
        </p:scale>
        <p:origin x="-1542"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_rels/viewProps.xml.rels><?xml version="1.0" encoding="UTF-8" standalone="yes"?>
<Relationships xmlns="http://schemas.openxmlformats.org/package/2006/relationships"><Relationship Id="rId8" Type="http://schemas.openxmlformats.org/officeDocument/2006/relationships/slide" Target="slides/slide14.xml"/><Relationship Id="rId13" Type="http://schemas.openxmlformats.org/officeDocument/2006/relationships/slide" Target="slides/slide19.xml"/><Relationship Id="rId3" Type="http://schemas.openxmlformats.org/officeDocument/2006/relationships/slide" Target="slides/slide8.xml"/><Relationship Id="rId7" Type="http://schemas.openxmlformats.org/officeDocument/2006/relationships/slide" Target="slides/slide13.xml"/><Relationship Id="rId12" Type="http://schemas.openxmlformats.org/officeDocument/2006/relationships/slide" Target="slides/slide18.xml"/><Relationship Id="rId2" Type="http://schemas.openxmlformats.org/officeDocument/2006/relationships/slide" Target="slides/slide7.xml"/><Relationship Id="rId1" Type="http://schemas.openxmlformats.org/officeDocument/2006/relationships/slide" Target="slides/slide6.xml"/><Relationship Id="rId6" Type="http://schemas.openxmlformats.org/officeDocument/2006/relationships/slide" Target="slides/slide11.xml"/><Relationship Id="rId11" Type="http://schemas.openxmlformats.org/officeDocument/2006/relationships/slide" Target="slides/slide17.xml"/><Relationship Id="rId5" Type="http://schemas.openxmlformats.org/officeDocument/2006/relationships/slide" Target="slides/slide10.xml"/><Relationship Id="rId10" Type="http://schemas.openxmlformats.org/officeDocument/2006/relationships/slide" Target="slides/slide16.xml"/><Relationship Id="rId4" Type="http://schemas.openxmlformats.org/officeDocument/2006/relationships/slide" Target="slides/slide9.xml"/><Relationship Id="rId9" Type="http://schemas.openxmlformats.org/officeDocument/2006/relationships/slide" Target="slides/slide15.xml"/><Relationship Id="rId14" Type="http://schemas.openxmlformats.org/officeDocument/2006/relationships/slide" Target="slides/slide2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cs typeface="Arial" panose="020B0604020202020204" pitchFamily="34" charset="0"/>
              </a:defRPr>
            </a:lvl1pPr>
          </a:lstStyle>
          <a:p>
            <a:pPr>
              <a:defRPr/>
            </a:pPr>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hangingPunct="1">
              <a:defRPr sz="1200">
                <a:cs typeface="Arial" panose="020B0604020202020204" pitchFamily="34" charset="0"/>
              </a:defRPr>
            </a:lvl1pPr>
          </a:lstStyle>
          <a:p>
            <a:pPr>
              <a:defRPr/>
            </a:pPr>
            <a:fld id="{F399AABF-9665-440D-90EB-75FD43261E79}" type="datetimeFigureOut">
              <a:rPr lang="en-US"/>
              <a:pPr>
                <a:defRPr/>
              </a:pPr>
              <a:t>10/27/2022</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hangingPunct="1">
              <a:defRPr sz="1200">
                <a:cs typeface="Arial" panose="020B0604020202020204" pitchFamily="34" charset="0"/>
              </a:defRPr>
            </a:lvl1pPr>
          </a:lstStyle>
          <a:p>
            <a:pPr>
              <a:defRPr/>
            </a:pPr>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0AD26005-350B-4663-8083-A0ECEF69C9D7}" type="slidenum">
              <a:rPr lang="en-US" altLang="en-US"/>
              <a:pPr>
                <a:defRPr/>
              </a:pPr>
              <a:t>‹#›</a:t>
            </a:fld>
            <a:endParaRPr lang="en-US" altLang="en-US" dirty="0"/>
          </a:p>
        </p:txBody>
      </p:sp>
    </p:spTree>
    <p:extLst>
      <p:ext uri="{BB962C8B-B14F-4D97-AF65-F5344CB8AC3E}">
        <p14:creationId xmlns:p14="http://schemas.microsoft.com/office/powerpoint/2010/main" val="2250553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C4A6A58F-D608-4BEA-9705-1B2C4FF196D8}" type="datetimeFigureOut">
              <a:rPr lang="en-US"/>
              <a:pPr>
                <a:defRPr/>
              </a:pPr>
              <a:t>10/27/2022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01C3C041-5338-46DC-B5C2-45D7FFBDD6E7}" type="slidenum">
              <a:rPr lang="en-US" altLang="en-US"/>
              <a:pPr>
                <a:defRPr/>
              </a:pPr>
              <a:t>‹#›</a:t>
            </a:fld>
            <a:endParaRPr lang="en-US" altLang="en-US" dirty="0"/>
          </a:p>
        </p:txBody>
      </p:sp>
    </p:spTree>
    <p:extLst>
      <p:ext uri="{BB962C8B-B14F-4D97-AF65-F5344CB8AC3E}">
        <p14:creationId xmlns:p14="http://schemas.microsoft.com/office/powerpoint/2010/main" val="25529763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72EDED-AAB0-413F-9A10-EE6D060E3242}" type="slidenum">
              <a:rPr lang="en-US" smtClean="0"/>
              <a:pPr fontAlgn="base">
                <a:spcBef>
                  <a:spcPct val="0"/>
                </a:spcBef>
                <a:spcAft>
                  <a:spcPct val="0"/>
                </a:spcAft>
                <a:defRPr/>
              </a:pPr>
              <a:t>1</a:t>
            </a:fld>
            <a:endParaRPr lang="en-US" dirty="0"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10</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10/27/2022</a:t>
            </a:fld>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11</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10/27/2022</a:t>
            </a:fld>
            <a:endParaRPr lang="en-US"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13</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10/27/2022</a:t>
            </a:fld>
            <a:endParaRPr lang="en-US" alt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14</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10/27/2022</a:t>
            </a:fld>
            <a:endParaRPr lang="en-US" alt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15</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10/27/2022</a:t>
            </a:fld>
            <a:endParaRPr lang="en-US" alt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10/27/2022</a:t>
            </a:fld>
            <a:endParaRPr lang="en-US" alt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10/27/2022</a:t>
            </a:fld>
            <a:endParaRPr lang="en-US" alt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10/27/2022</a:t>
            </a:fld>
            <a:endParaRPr lang="en-US" alt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10/27/2022</a:t>
            </a:fld>
            <a:endParaRPr lang="en-US" alt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20</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10/27/2022</a:t>
            </a:fld>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2</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10/27/2022</a:t>
            </a:fld>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3</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10/27/2022</a:t>
            </a:fld>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4</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10/27/2022</a:t>
            </a:fld>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5</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10/27/2022</a:t>
            </a:fld>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10/27/2022</a:t>
            </a:fld>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10/27/2022</a:t>
            </a:fld>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10/27/2022</a:t>
            </a:fld>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10/27/2022</a:t>
            </a:fld>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
        <p:nvSpPr>
          <p:cNvPr id="8"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0"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7"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extLst>
      <p:ext uri="{BB962C8B-B14F-4D97-AF65-F5344CB8AC3E}">
        <p14:creationId xmlns:p14="http://schemas.microsoft.com/office/powerpoint/2010/main" val="322715945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s">
    <p:spTree>
      <p:nvGrpSpPr>
        <p:cNvPr id="1" name=""/>
        <p:cNvGrpSpPr/>
        <p:nvPr/>
      </p:nvGrpSpPr>
      <p:grpSpPr>
        <a:xfrm>
          <a:off x="0" y="0"/>
          <a:ext cx="0" cy="0"/>
          <a:chOff x="0" y="0"/>
          <a:chExt cx="0" cy="0"/>
        </a:xfrm>
      </p:grpSpPr>
      <p:sp>
        <p:nvSpPr>
          <p:cNvPr id="4" name="Line 35"/>
          <p:cNvSpPr>
            <a:spLocks noChangeShapeType="1"/>
          </p:cNvSpPr>
          <p:nvPr/>
        </p:nvSpPr>
        <p:spPr bwMode="gray">
          <a:xfrm>
            <a:off x="392113" y="806450"/>
            <a:ext cx="8355012" cy="0"/>
          </a:xfrm>
          <a:prstGeom prst="line">
            <a:avLst/>
          </a:prstGeom>
          <a:noFill/>
          <a:ln w="19050">
            <a:solidFill>
              <a:schemeClr val="accent1"/>
            </a:solidFill>
            <a:round/>
            <a:headEnd/>
            <a:tailEnd/>
          </a:ln>
          <a:effectLst/>
        </p:spPr>
        <p:txBody>
          <a:bodyPr wrap="none" anchor="ctr"/>
          <a:lstStyle/>
          <a:p>
            <a:pPr>
              <a:lnSpc>
                <a:spcPct val="106000"/>
              </a:lnSpc>
              <a:spcBef>
                <a:spcPct val="50000"/>
              </a:spcBef>
              <a:buSzPct val="100000"/>
              <a:buFont typeface="Wingdings 2" pitchFamily="18" charset="2"/>
              <a:buNone/>
              <a:defRPr/>
            </a:pPr>
            <a:endParaRPr lang="en-US" sz="1100" dirty="0">
              <a:solidFill>
                <a:srgbClr val="000000"/>
              </a:solidFill>
              <a:effectLst>
                <a:outerShdw blurRad="38100" dist="38100" dir="2700000" algn="tl">
                  <a:srgbClr val="000000">
                    <a:alpha val="43137"/>
                  </a:srgbClr>
                </a:outerShdw>
              </a:effectLst>
              <a:latin typeface="Arial" charset="0"/>
            </a:endParaRPr>
          </a:p>
        </p:txBody>
      </p:sp>
      <p:sp>
        <p:nvSpPr>
          <p:cNvPr id="2" name="Title 1"/>
          <p:cNvSpPr>
            <a:spLocks noGrp="1"/>
          </p:cNvSpPr>
          <p:nvPr>
            <p:ph type="title"/>
          </p:nvPr>
        </p:nvSpPr>
        <p:spPr>
          <a:xfrm>
            <a:off x="393198" y="514359"/>
            <a:ext cx="8345487" cy="258763"/>
          </a:xfrm>
          <a:prstGeom prst="rect">
            <a:avLst/>
          </a:prstGeom>
        </p:spPr>
        <p:txBody>
          <a:bodyPr/>
          <a:lstStyle/>
          <a:p>
            <a:r>
              <a:rPr lang="en-US" smtClean="0"/>
              <a:t>Click to edit Master title style</a:t>
            </a:r>
            <a:endParaRPr lang="en-US" dirty="0"/>
          </a:p>
        </p:txBody>
      </p:sp>
      <p:sp>
        <p:nvSpPr>
          <p:cNvPr id="9" name="Text Placeholder 13"/>
          <p:cNvSpPr>
            <a:spLocks noGrp="1"/>
          </p:cNvSpPr>
          <p:nvPr>
            <p:ph type="body" sz="quarter" idx="10"/>
          </p:nvPr>
        </p:nvSpPr>
        <p:spPr>
          <a:xfrm>
            <a:off x="393192" y="1152144"/>
            <a:ext cx="4014216" cy="5138928"/>
          </a:xfrm>
          <a:prstGeom prst="rect">
            <a:avLst/>
          </a:prstGeom>
        </p:spPr>
        <p:txBody>
          <a:bodyPr/>
          <a:lstStyle>
            <a:lvl1pPr>
              <a:buFont typeface="Arial" pitchFamily="34" charset="0"/>
              <a:buNone/>
              <a:defRPr/>
            </a:lvl1pPr>
            <a:lvl2pPr>
              <a:defRPr/>
            </a:lvl2pPr>
            <a:lvl3pPr>
              <a:buNone/>
              <a:defRPr/>
            </a:lvl3pPr>
            <a:lvl4pPr>
              <a:defRPr/>
            </a:lvl4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342720625"/>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lstStyle>
            <a:lvl1pPr>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marL="342900" indent="-342900">
              <a:buClr>
                <a:schemeClr val="tx1"/>
              </a:buClr>
              <a:buSzPct val="70000"/>
              <a:buFont typeface="Wingdings" pitchFamily="2" charset="2"/>
              <a:buChar char="q"/>
              <a:defRPr sz="2400" b="1">
                <a:solidFill>
                  <a:srgbClr val="000000"/>
                </a:solidFill>
              </a:defRPr>
            </a:lvl1pPr>
            <a:lvl2pPr marL="742950" indent="-285750">
              <a:defRPr lang="en-US" sz="2000" kern="1200" dirty="0" smtClean="0">
                <a:solidFill>
                  <a:srgbClr val="000000"/>
                </a:solidFill>
                <a:latin typeface="+mn-lt"/>
                <a:ea typeface="+mn-ea"/>
                <a:cs typeface="+mn-cs"/>
              </a:defRPr>
            </a:lvl2pPr>
          </a:lstStyle>
          <a:p>
            <a:pPr lvl="0"/>
            <a:r>
              <a:rPr lang="en-US" dirty="0" smtClean="0"/>
              <a:t>Click to edit Master text styles</a:t>
            </a:r>
          </a:p>
          <a:p>
            <a:pPr lvl="1"/>
            <a:r>
              <a:rPr lang="en-US" dirty="0" smtClean="0"/>
              <a:t>Second level</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9EDE2762-D309-4A1B-90D4-EE2DB97D9608}" type="slidenum">
              <a:rPr lang="en-US" altLang="en-US"/>
              <a:pPr>
                <a:defRPr/>
              </a:pPr>
              <a:t>‹#›</a:t>
            </a:fld>
            <a:endParaRPr lang="en-US" altLang="en-US" dirty="0"/>
          </a:p>
        </p:txBody>
      </p:sp>
    </p:spTree>
    <p:extLst>
      <p:ext uri="{BB962C8B-B14F-4D97-AF65-F5344CB8AC3E}">
        <p14:creationId xmlns:p14="http://schemas.microsoft.com/office/powerpoint/2010/main" val="3843386315"/>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r>
              <a:rPr lang="en-US" noProof="0" dirty="0" smtClean="0"/>
              <a:t>Click icon to add table</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A6995B87-722D-46BC-9CC9-1ED5024E22B0}" type="slidenum">
              <a:rPr lang="en-US" altLang="en-US"/>
              <a:pPr>
                <a:defRPr/>
              </a:pPr>
              <a:t>‹#›</a:t>
            </a:fld>
            <a:endParaRPr lang="en-US" altLang="en-US" dirty="0"/>
          </a:p>
        </p:txBody>
      </p:sp>
    </p:spTree>
    <p:extLst>
      <p:ext uri="{BB962C8B-B14F-4D97-AF65-F5344CB8AC3E}">
        <p14:creationId xmlns:p14="http://schemas.microsoft.com/office/powerpoint/2010/main" val="3294138709"/>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2CBE984D-2DD5-4668-BAF8-1C9AC1A13DBC}" type="slidenum">
              <a:rPr lang="en-US" altLang="en-US"/>
              <a:pPr>
                <a:defRPr/>
              </a:pPr>
              <a:t>‹#›</a:t>
            </a:fld>
            <a:endParaRPr lang="en-US" altLang="en-US" dirty="0"/>
          </a:p>
        </p:txBody>
      </p:sp>
    </p:spTree>
    <p:extLst>
      <p:ext uri="{BB962C8B-B14F-4D97-AF65-F5344CB8AC3E}">
        <p14:creationId xmlns:p14="http://schemas.microsoft.com/office/powerpoint/2010/main" val="1234151765"/>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4"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486D207D-9E64-417F-AA84-D9CB1A523B53}" type="slidenum">
              <a:rPr lang="en-US" altLang="en-US"/>
              <a:pPr>
                <a:defRPr/>
              </a:pPr>
              <a:t>‹#›</a:t>
            </a:fld>
            <a:endParaRPr lang="en-US" altLang="en-US" dirty="0"/>
          </a:p>
        </p:txBody>
      </p:sp>
    </p:spTree>
    <p:extLst>
      <p:ext uri="{BB962C8B-B14F-4D97-AF65-F5344CB8AC3E}">
        <p14:creationId xmlns:p14="http://schemas.microsoft.com/office/powerpoint/2010/main" val="144735169"/>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C346C8A6-4EAA-425C-AD65-FB7185D13849}" type="slidenum">
              <a:rPr lang="en-US" altLang="en-US"/>
              <a:pPr>
                <a:defRPr/>
              </a:pPr>
              <a:t>‹#›</a:t>
            </a:fld>
            <a:endParaRPr lang="en-US" altLang="en-US" dirty="0"/>
          </a:p>
        </p:txBody>
      </p:sp>
    </p:spTree>
    <p:extLst>
      <p:ext uri="{BB962C8B-B14F-4D97-AF65-F5344CB8AC3E}">
        <p14:creationId xmlns:p14="http://schemas.microsoft.com/office/powerpoint/2010/main" val="631095137"/>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smtClean="0"/>
              <a:t>Click to edit Master title style</a:t>
            </a:r>
            <a:endParaRPr lang="en-US" dirty="0"/>
          </a:p>
        </p:txBody>
      </p:sp>
      <p:sp>
        <p:nvSpPr>
          <p:cNvPr id="6"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7"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extLst>
      <p:ext uri="{BB962C8B-B14F-4D97-AF65-F5344CB8AC3E}">
        <p14:creationId xmlns:p14="http://schemas.microsoft.com/office/powerpoint/2010/main" val="1324308178"/>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7" name="Rectangle 5"/>
          <p:cNvSpPr>
            <a:spLocks noGrp="1" noChangeArrowheads="1"/>
          </p:cNvSpPr>
          <p:nvPr>
            <p:ph type="ftr" sz="quarter" idx="12"/>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8" name="Rectangle 6"/>
          <p:cNvSpPr>
            <a:spLocks noGrp="1" noChangeArrowheads="1"/>
          </p:cNvSpPr>
          <p:nvPr>
            <p:ph type="sldNum" sz="quarter" idx="13"/>
          </p:nvPr>
        </p:nvSpPr>
        <p:spPr>
          <a:xfrm>
            <a:off x="6553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9" name="Rectangle 6"/>
          <p:cNvSpPr>
            <a:spLocks noGrp="1" noChangeArrowheads="1"/>
          </p:cNvSpPr>
          <p:nvPr>
            <p:ph type="sldNum" sz="quarter" idx="14"/>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2800">
                <a:solidFill>
                  <a:srgbClr val="0039A6"/>
                </a:solidFill>
                <a:effectLst>
                  <a:outerShdw blurRad="38100" dist="38100" dir="2700000" algn="tl">
                    <a:srgbClr val="C0C0C0"/>
                  </a:outerShdw>
                </a:effectLst>
                <a:latin typeface="Times New Roman" pitchFamily="18" charset="0"/>
                <a:cs typeface="Times New Roman" pitchFamily="18" charset="0"/>
              </a:defRPr>
            </a:lvl1pPr>
          </a:lstStyle>
          <a:p>
            <a:pPr>
              <a:defRPr/>
            </a:pPr>
            <a:fld id="{BF2DA97D-831A-48CD-A7A1-23EF5E790589}" type="slidenum">
              <a:rPr lang="en-US" altLang="en-US"/>
              <a:pPr>
                <a:defRPr/>
              </a:pPr>
              <a:t>‹#›</a:t>
            </a:fld>
            <a:endParaRPr lang="en-US" altLang="en-US" dirty="0"/>
          </a:p>
        </p:txBody>
      </p:sp>
    </p:spTree>
    <p:extLst>
      <p:ext uri="{BB962C8B-B14F-4D97-AF65-F5344CB8AC3E}">
        <p14:creationId xmlns:p14="http://schemas.microsoft.com/office/powerpoint/2010/main" val="3448071127"/>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a:prstGeom prst="rect">
            <a:avLst/>
          </a:prstGeom>
        </p:spPr>
        <p:txBody>
          <a:bodyPr/>
          <a:lstStyle/>
          <a:p>
            <a:r>
              <a:rPr lang="en-US" smtClean="0"/>
              <a:t>Click to edit Master title style</a:t>
            </a:r>
            <a:endParaRPr lang="en-US"/>
          </a:p>
        </p:txBody>
      </p:sp>
      <p:sp>
        <p:nvSpPr>
          <p:cNvPr id="3" name="Chart Placeholder 2"/>
          <p:cNvSpPr>
            <a:spLocks noGrp="1"/>
          </p:cNvSpPr>
          <p:nvPr>
            <p:ph type="chart" idx="1"/>
          </p:nvPr>
        </p:nvSpPr>
        <p:spPr>
          <a:xfrm>
            <a:off x="355600" y="1295400"/>
            <a:ext cx="8407400" cy="4724400"/>
          </a:xfrm>
          <a:prstGeom prst="rect">
            <a:avLst/>
          </a:prstGeom>
        </p:spPr>
        <p:txBody>
          <a:bodyPr/>
          <a:lstStyle/>
          <a:p>
            <a:pPr lvl="0"/>
            <a:endParaRPr lang="en-US" noProof="0" dirty="0" smtClean="0"/>
          </a:p>
        </p:txBody>
      </p:sp>
    </p:spTree>
    <p:extLst>
      <p:ext uri="{BB962C8B-B14F-4D97-AF65-F5344CB8AC3E}">
        <p14:creationId xmlns:p14="http://schemas.microsoft.com/office/powerpoint/2010/main" val="4257795324"/>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i="0" u="none">
                <a:solidFill>
                  <a:schemeClr val="bg2"/>
                </a:solidFill>
                <a:latin typeface="+mn-lt"/>
              </a:defRPr>
            </a:lvl2pPr>
            <a:lvl3pPr>
              <a:buClr>
                <a:schemeClr val="tx1"/>
              </a:buClr>
              <a:buSzPct val="100000"/>
              <a:buFont typeface="Arial" pitchFamily="34" charset="0"/>
              <a:buChar char="•"/>
              <a:defRPr sz="1800" i="0">
                <a:solidFill>
                  <a:schemeClr val="bg2"/>
                </a:solidFill>
              </a:defRPr>
            </a:lvl3pPr>
            <a:lvl4pPr>
              <a:buClr>
                <a:schemeClr val="tx1"/>
              </a:buClr>
              <a:buSzPct val="70000"/>
              <a:buFont typeface="Courier New" pitchFamily="49" charset="0"/>
              <a:buChar char="o"/>
              <a:defRPr sz="1800" i="0" baseline="0">
                <a:solidFill>
                  <a:schemeClr val="bg2"/>
                </a:solidFill>
              </a:defRPr>
            </a:lvl4pPr>
            <a:lvl5pPr>
              <a:buClr>
                <a:schemeClr val="tx1"/>
              </a:buClr>
              <a:buSzPct val="70000"/>
              <a:buFont typeface="Arial" pitchFamily="34" charset="0"/>
              <a:buChar char="•"/>
              <a:defRPr sz="1800" i="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496217565"/>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4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6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8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9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0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2359465132"/>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4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5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6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D7B44253-CC8C-405B-B173-37089594C512}" type="datetimeFigureOut">
              <a:rPr lang="en-US" smtClean="0"/>
              <a:pPr/>
              <a:t>10/27/2022</a:t>
            </a:fld>
            <a:endParaRPr lang="en-US" dirty="0"/>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563B4164-3AD1-4303-8927-DA91AA9BC4F8}" type="slidenum">
              <a:rPr lang="en-US" smtClean="0"/>
              <a:pPr/>
              <a:t>‹#›</a:t>
            </a:fld>
            <a:endParaRPr lang="en-US" dirty="0"/>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dirty="0"/>
          </a:p>
        </p:txBody>
      </p:sp>
    </p:spTree>
  </p:cSld>
  <p:clrMapOvr>
    <a:masterClrMapping/>
  </p:clrMapOvr>
  <p:hf hdr="0" ftr="0" dt="0"/>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dirty="0"/>
          </a:p>
        </p:txBody>
      </p:sp>
      <p:sp>
        <p:nvSpPr>
          <p:cNvPr id="5" name="Footer Placeholder 4"/>
          <p:cNvSpPr>
            <a:spLocks noGrp="1"/>
          </p:cNvSpPr>
          <p:nvPr>
            <p:ph type="ftr" sz="quarter" idx="11"/>
          </p:nvPr>
        </p:nvSpPr>
        <p:spPr/>
        <p:txBody>
          <a:bodyPr/>
          <a:lstStyle>
            <a:extLst/>
          </a:lstStyle>
          <a:p>
            <a:pPr>
              <a:defRPr/>
            </a:pPr>
            <a:endParaRPr lang="en-US" dirty="0"/>
          </a:p>
        </p:txBody>
      </p:sp>
      <p:sp>
        <p:nvSpPr>
          <p:cNvPr id="6" name="Slide Number Placeholder 5"/>
          <p:cNvSpPr>
            <a:spLocks noGrp="1"/>
          </p:cNvSpPr>
          <p:nvPr>
            <p:ph type="sldNum" sz="quarter" idx="12"/>
          </p:nvPr>
        </p:nvSpPr>
        <p:spPr/>
        <p:txBody>
          <a:bodyPr/>
          <a:lstStyle>
            <a:extLst/>
          </a:lstStyle>
          <a:p>
            <a:pPr>
              <a:defRPr/>
            </a:pPr>
            <a:fld id="{9EDE2762-D309-4A1B-90D4-EE2DB97D9608}" type="slidenum">
              <a:rPr lang="en-US" altLang="en-US" smtClean="0"/>
              <a:pPr>
                <a:defRPr/>
              </a:pPr>
              <a:t>‹#›</a:t>
            </a:fld>
            <a:endParaRPr lang="en-US" altLang="en-US" dirty="0"/>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D7B44253-CC8C-405B-B173-37089594C512}" type="datetimeFigureOut">
              <a:rPr lang="en-US" smtClean="0"/>
              <a:pPr/>
              <a:t>10/27/2022</a:t>
            </a:fld>
            <a:endParaRPr lang="en-US" dirty="0"/>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563B4164-3AD1-4303-8927-DA91AA9BC4F8}" type="slidenum">
              <a:rPr lang="en-US" smtClean="0"/>
              <a:pPr/>
              <a:t>‹#›</a:t>
            </a:fld>
            <a:endParaRPr lang="en-US" dirty="0"/>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7B44253-CC8C-405B-B173-37089594C512}" type="datetimeFigureOut">
              <a:rPr lang="en-US" smtClean="0"/>
              <a:pPr/>
              <a:t>10/27/2022</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a:xfrm>
            <a:off x="8641080" y="6514568"/>
            <a:ext cx="464288" cy="274320"/>
          </a:xfrm>
        </p:spPr>
        <p:txBody>
          <a:bodyPr/>
          <a:lstStyle>
            <a:extLst/>
          </a:lstStyle>
          <a:p>
            <a:fld id="{563B4164-3AD1-4303-8927-DA91AA9BC4F8}" type="slidenum">
              <a:rPr lang="en-US" smtClean="0"/>
              <a:pPr/>
              <a:t>‹#›</a:t>
            </a:fld>
            <a:endParaRPr lang="en-US" dirty="0"/>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adg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Tree>
    <p:extLst>
      <p:ext uri="{BB962C8B-B14F-4D97-AF65-F5344CB8AC3E}">
        <p14:creationId xmlns:p14="http://schemas.microsoft.com/office/powerpoint/2010/main" val="3611688674"/>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dirty="0"/>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dirty="0"/>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endParaRPr lang="en-US" dirty="0"/>
          </a:p>
        </p:txBody>
      </p:sp>
      <p:sp>
        <p:nvSpPr>
          <p:cNvPr id="8" name="Footer Placeholder 7"/>
          <p:cNvSpPr>
            <a:spLocks noGrp="1"/>
          </p:cNvSpPr>
          <p:nvPr>
            <p:ph type="ftr" sz="quarter" idx="11"/>
          </p:nvPr>
        </p:nvSpPr>
        <p:spPr/>
        <p:txBody>
          <a:bodyPr/>
          <a:lstStyle>
            <a:extLst/>
          </a:lstStyle>
          <a:p>
            <a:pPr>
              <a:defRPr/>
            </a:pPr>
            <a:endParaRPr lang="en-US" dirty="0"/>
          </a:p>
        </p:txBody>
      </p:sp>
      <p:sp>
        <p:nvSpPr>
          <p:cNvPr id="9" name="Slide Number Placeholder 8"/>
          <p:cNvSpPr>
            <a:spLocks noGrp="1"/>
          </p:cNvSpPr>
          <p:nvPr>
            <p:ph type="sldNum" sz="quarter" idx="12"/>
          </p:nvPr>
        </p:nvSpPr>
        <p:spPr>
          <a:xfrm>
            <a:off x="8641080" y="6514568"/>
            <a:ext cx="464288" cy="274320"/>
          </a:xfrm>
        </p:spPr>
        <p:txBody>
          <a:bodyPr/>
          <a:lstStyle>
            <a:extLst/>
          </a:lstStyle>
          <a:p>
            <a:pPr>
              <a:defRPr/>
            </a:pPr>
            <a:fld id="{C346C8A6-4EAA-425C-AD65-FB7185D13849}" type="slidenum">
              <a:rPr lang="en-US" altLang="en-US" smtClean="0"/>
              <a:pPr>
                <a:defRPr/>
              </a:pPr>
              <a:t>‹#›</a:t>
            </a:fld>
            <a:endParaRPr lang="en-US" altLang="en-US" dirty="0"/>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pPr>
              <a:defRPr/>
            </a:pPr>
            <a:endParaRPr lang="en-US" dirty="0"/>
          </a:p>
        </p:txBody>
      </p:sp>
      <p:sp>
        <p:nvSpPr>
          <p:cNvPr id="4" name="Footer Placeholder 3"/>
          <p:cNvSpPr>
            <a:spLocks noGrp="1"/>
          </p:cNvSpPr>
          <p:nvPr>
            <p:ph type="ftr" sz="quarter" idx="11"/>
          </p:nvPr>
        </p:nvSpPr>
        <p:spPr/>
        <p:txBody>
          <a:bodyPr/>
          <a:lstStyle>
            <a:extLst/>
          </a:lstStyle>
          <a:p>
            <a:pPr>
              <a:defRPr/>
            </a:pPr>
            <a:endParaRPr lang="en-US" dirty="0"/>
          </a:p>
        </p:txBody>
      </p:sp>
      <p:sp>
        <p:nvSpPr>
          <p:cNvPr id="5" name="Slide Number Placeholder 4"/>
          <p:cNvSpPr>
            <a:spLocks noGrp="1"/>
          </p:cNvSpPr>
          <p:nvPr>
            <p:ph type="sldNum" sz="quarter" idx="12"/>
          </p:nvPr>
        </p:nvSpPr>
        <p:spPr/>
        <p:txBody>
          <a:bodyPr/>
          <a:lstStyle>
            <a:extLst/>
          </a:lstStyle>
          <a:p>
            <a:pPr>
              <a:defRPr/>
            </a:pPr>
            <a:fld id="{2CBE984D-2DD5-4668-BAF8-1C9AC1A13DBC}" type="slidenum">
              <a:rPr lang="en-US" altLang="en-US" smtClean="0"/>
              <a:pPr>
                <a:defRPr/>
              </a:pPr>
              <a:t>‹#›</a:t>
            </a:fld>
            <a:endParaRPr lang="en-US" altLang="en-US" dirty="0"/>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endParaRPr lang="en-US" dirty="0"/>
          </a:p>
        </p:txBody>
      </p:sp>
      <p:sp>
        <p:nvSpPr>
          <p:cNvPr id="3" name="Footer Placeholder 2"/>
          <p:cNvSpPr>
            <a:spLocks noGrp="1"/>
          </p:cNvSpPr>
          <p:nvPr>
            <p:ph type="ftr" sz="quarter" idx="11"/>
          </p:nvPr>
        </p:nvSpPr>
        <p:spPr/>
        <p:txBody>
          <a:bodyPr/>
          <a:lstStyle>
            <a:extLst/>
          </a:lstStyle>
          <a:p>
            <a:pPr>
              <a:defRPr/>
            </a:pPr>
            <a:endParaRPr lang="en-US" dirty="0"/>
          </a:p>
        </p:txBody>
      </p:sp>
      <p:sp>
        <p:nvSpPr>
          <p:cNvPr id="4" name="Slide Number Placeholder 3"/>
          <p:cNvSpPr>
            <a:spLocks noGrp="1"/>
          </p:cNvSpPr>
          <p:nvPr>
            <p:ph type="sldNum" sz="quarter" idx="12"/>
          </p:nvPr>
        </p:nvSpPr>
        <p:spPr/>
        <p:txBody>
          <a:bodyPr/>
          <a:lstStyle>
            <a:extLst/>
          </a:lstStyle>
          <a:p>
            <a:pPr>
              <a:defRPr/>
            </a:pPr>
            <a:fld id="{486D207D-9E64-417F-AA84-D9CB1A523B53}" type="slidenum">
              <a:rPr lang="en-US" altLang="en-US" smtClean="0"/>
              <a:pPr>
                <a:defRPr/>
              </a:pPr>
              <a:t>‹#›</a:t>
            </a:fld>
            <a:endParaRPr lang="en-US" altLang="en-US" dirty="0"/>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D7B44253-CC8C-405B-B173-37089594C512}" type="datetimeFigureOut">
              <a:rPr lang="en-US" smtClean="0"/>
              <a:pPr/>
              <a:t>10/27/2022</a:t>
            </a:fld>
            <a:endParaRPr lang="en-US" dirty="0"/>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563B4164-3AD1-4303-8927-DA91AA9BC4F8}" type="slidenum">
              <a:rPr lang="en-US" smtClean="0"/>
              <a:pPr/>
              <a:t>‹#›</a:t>
            </a:fld>
            <a:endParaRPr lang="en-US" dirty="0"/>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dirty="0"/>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D7B44253-CC8C-405B-B173-37089594C512}" type="datetimeFigureOut">
              <a:rPr lang="en-US" smtClean="0"/>
              <a:pPr/>
              <a:t>10/27/2022</a:t>
            </a:fld>
            <a:endParaRPr lang="en-US" dirty="0"/>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563B4164-3AD1-4303-8927-DA91AA9BC4F8}" type="slidenum">
              <a:rPr lang="en-US" smtClean="0"/>
              <a:pPr/>
              <a:t>‹#›</a:t>
            </a:fld>
            <a:endParaRPr lang="en-US" dirty="0"/>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dirty="0"/>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7B44253-CC8C-405B-B173-37089594C512}" type="datetimeFigureOut">
              <a:rPr lang="en-US" smtClean="0"/>
              <a:pPr/>
              <a:t>10/27/2022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563B4164-3AD1-4303-8927-DA91AA9BC4F8}" type="slidenum">
              <a:rPr lang="en-US" smtClean="0"/>
              <a:pPr/>
              <a:t>‹#›</a:t>
            </a:fld>
            <a:endParaRPr lang="en-US" dirty="0"/>
          </a:p>
        </p:txBody>
      </p:sp>
    </p:spTree>
  </p:cSld>
  <p:clrMapOvr>
    <a:masterClrMapping/>
  </p:clrMapOvr>
  <p:hf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7B44253-CC8C-405B-B173-37089594C512}" type="datetimeFigureOut">
              <a:rPr lang="en-US" smtClean="0"/>
              <a:pPr/>
              <a:t>10/27/2022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563B4164-3AD1-4303-8927-DA91AA9BC4F8}" type="slidenum">
              <a:rPr lang="en-US" smtClean="0"/>
              <a:pPr/>
              <a:t>‹#›</a:t>
            </a:fld>
            <a:endParaRPr lang="en-US" dirty="0"/>
          </a:p>
        </p:txBody>
      </p:sp>
    </p:spTree>
  </p:cSld>
  <p:clrMapOvr>
    <a:masterClrMapping/>
  </p:clrMapOvr>
  <p:hf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asic Content Badg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1905000" y="5791200"/>
            <a:ext cx="67818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3390092624"/>
      </p:ext>
    </p:extLst>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userDrawn="1">
  <p:cSld name="16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lnSpc>
                <a:spcPts val="3800"/>
              </a:lnSpc>
              <a:defRPr sz="3600" b="1" cap="all" baseline="0">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4"/>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2211136368"/>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1"/>
            <a:ext cx="5111751" cy="5518150"/>
          </a:xfrm>
          <a:prstGeom prst="rect">
            <a:avLst/>
          </a:prstGeom>
        </p:spPr>
        <p:txBody>
          <a:bodyPr anchor="ctr" anchorCtr="0"/>
          <a:lstStyle>
            <a:lvl1pPr>
              <a:buClr>
                <a:schemeClr val="tx1"/>
              </a:buClr>
              <a:buSzPct val="70000"/>
              <a:buFont typeface="Wingdings" pitchFamily="2" charset="2"/>
              <a:buChar char="q"/>
              <a:defRPr sz="2400" b="1">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a:solidFill>
                  <a:schemeClr val="bg2"/>
                </a:solidFill>
              </a:defRPr>
            </a:lvl4pPr>
            <a:lvl5pPr>
              <a:buClr>
                <a:schemeClr val="tx1"/>
              </a:buClr>
              <a:buSzPct val="70000"/>
              <a:buFont typeface="Arial"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435102"/>
            <a:ext cx="3008313"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a:p>
            <a:pPr lvl="1"/>
            <a:r>
              <a:rPr lang="en-US" smtClean="0"/>
              <a:t>Second level</a:t>
            </a:r>
          </a:p>
        </p:txBody>
      </p:sp>
      <p:sp>
        <p:nvSpPr>
          <p:cNvPr id="7"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160295563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1"/>
            </a:solidFill>
          </a:ln>
          <a:effectLst>
            <a:outerShdw blurRad="44450" dist="27940" dir="5400000" algn="ctr">
              <a:srgbClr val="000000">
                <a:alpha val="32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9"/>
            <a:ext cx="54864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24399492"/>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19812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11"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Tree>
    <p:extLst>
      <p:ext uri="{BB962C8B-B14F-4D97-AF65-F5344CB8AC3E}">
        <p14:creationId xmlns:p14="http://schemas.microsoft.com/office/powerpoint/2010/main" val="292452534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image" Target="../media/image1.jpe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slideLayout" Target="../slideLayouts/slideLayout48.xml"/><Relationship Id="rId18" Type="http://schemas.openxmlformats.org/officeDocument/2006/relationships/slideLayout" Target="../slideLayouts/slideLayout5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17" Type="http://schemas.openxmlformats.org/officeDocument/2006/relationships/slideLayout" Target="../slideLayouts/slideLayout52.xml"/><Relationship Id="rId2" Type="http://schemas.openxmlformats.org/officeDocument/2006/relationships/slideLayout" Target="../slideLayouts/slideLayout37.xml"/><Relationship Id="rId16" Type="http://schemas.openxmlformats.org/officeDocument/2006/relationships/slideLayout" Target="../slideLayouts/slideLayout51.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5" Type="http://schemas.openxmlformats.org/officeDocument/2006/relationships/slideLayout" Target="../slideLayouts/slideLayout50.xml"/><Relationship Id="rId10" Type="http://schemas.openxmlformats.org/officeDocument/2006/relationships/slideLayout" Target="../slideLayouts/slideLayout45.xml"/><Relationship Id="rId19" Type="http://schemas.openxmlformats.org/officeDocument/2006/relationships/theme" Target="../theme/theme2.xml"/><Relationship Id="rId4" Type="http://schemas.openxmlformats.org/officeDocument/2006/relationships/slideLayout" Target="../slideLayouts/slideLayout39.xml"/><Relationship Id="rId9" Type="http://schemas.openxmlformats.org/officeDocument/2006/relationships/slideLayout" Target="../slideLayouts/slideLayout44.xml"/><Relationship Id="rId14" Type="http://schemas.openxmlformats.org/officeDocument/2006/relationships/slideLayout" Target="../slideLayouts/slideLayout4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7"/>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5793" r:id="rId1"/>
    <p:sldLayoutId id="2147485794" r:id="rId2"/>
    <p:sldLayoutId id="2147485795" r:id="rId3"/>
    <p:sldLayoutId id="2147485796" r:id="rId4"/>
    <p:sldLayoutId id="2147485797" r:id="rId5"/>
    <p:sldLayoutId id="2147485798" r:id="rId6"/>
    <p:sldLayoutId id="2147485799" r:id="rId7"/>
    <p:sldLayoutId id="2147485800" r:id="rId8"/>
    <p:sldLayoutId id="2147485801" r:id="rId9"/>
    <p:sldLayoutId id="2147485809" r:id="rId10"/>
    <p:sldLayoutId id="2147485810" r:id="rId11"/>
    <p:sldLayoutId id="2147485811" r:id="rId12"/>
    <p:sldLayoutId id="2147485812" r:id="rId13"/>
    <p:sldLayoutId id="2147485813" r:id="rId14"/>
    <p:sldLayoutId id="2147485814" r:id="rId15"/>
    <p:sldLayoutId id="2147485802" r:id="rId16"/>
    <p:sldLayoutId id="2147485815" r:id="rId17"/>
    <p:sldLayoutId id="2147485803" r:id="rId18"/>
    <p:sldLayoutId id="2147485829" r:id="rId19"/>
    <p:sldLayoutId id="2147485830" r:id="rId20"/>
    <p:sldLayoutId id="2147485831" r:id="rId21"/>
    <p:sldLayoutId id="2147485832" r:id="rId22"/>
    <p:sldLayoutId id="2147485833" r:id="rId23"/>
    <p:sldLayoutId id="2147485834" r:id="rId24"/>
    <p:sldLayoutId id="2147485835" r:id="rId25"/>
    <p:sldLayoutId id="2147485836" r:id="rId26"/>
    <p:sldLayoutId id="2147485837" r:id="rId27"/>
    <p:sldLayoutId id="2147485838" r:id="rId28"/>
    <p:sldLayoutId id="2147485839" r:id="rId29"/>
    <p:sldLayoutId id="2147485840" r:id="rId30"/>
    <p:sldLayoutId id="2147485841" r:id="rId31"/>
    <p:sldLayoutId id="2147485842" r:id="rId32"/>
    <p:sldLayoutId id="2147485843" r:id="rId33"/>
    <p:sldLayoutId id="2147485844" r:id="rId34"/>
    <p:sldLayoutId id="2147485845" r:id="rId35"/>
  </p:sldLayoutIdLst>
  <p:transition/>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charset="0"/>
        </a:defRPr>
      </a:lvl2pPr>
      <a:lvl3pPr algn="ctr" rtl="0" eaLnBrk="0" fontAlgn="base" hangingPunct="0">
        <a:spcBef>
          <a:spcPct val="0"/>
        </a:spcBef>
        <a:spcAft>
          <a:spcPct val="0"/>
        </a:spcAft>
        <a:defRPr sz="4400">
          <a:solidFill>
            <a:schemeClr val="tx1"/>
          </a:solidFill>
          <a:latin typeface="Myriad Web Pro" charset="0"/>
        </a:defRPr>
      </a:lvl3pPr>
      <a:lvl4pPr algn="ctr" rtl="0" eaLnBrk="0" fontAlgn="base" hangingPunct="0">
        <a:spcBef>
          <a:spcPct val="0"/>
        </a:spcBef>
        <a:spcAft>
          <a:spcPct val="0"/>
        </a:spcAft>
        <a:defRPr sz="4400">
          <a:solidFill>
            <a:schemeClr val="tx1"/>
          </a:solidFill>
          <a:latin typeface="Myriad Web Pro" charset="0"/>
        </a:defRPr>
      </a:lvl4pPr>
      <a:lvl5pPr algn="ctr" rtl="0" eaLnBrk="0" fontAlgn="base" hangingPunct="0">
        <a:spcBef>
          <a:spcPct val="0"/>
        </a:spcBef>
        <a:spcAft>
          <a:spcPct val="0"/>
        </a:spcAft>
        <a:defRPr sz="4400">
          <a:solidFill>
            <a:schemeClr val="tx1"/>
          </a:solidFill>
          <a:latin typeface="Myriad Web Pro" charset="0"/>
        </a:defRPr>
      </a:lvl5pPr>
      <a:lvl6pPr marL="457200" algn="ctr" rtl="0" fontAlgn="base">
        <a:spcBef>
          <a:spcPct val="0"/>
        </a:spcBef>
        <a:spcAft>
          <a:spcPct val="0"/>
        </a:spcAft>
        <a:defRPr sz="4400">
          <a:solidFill>
            <a:schemeClr val="tx1"/>
          </a:solidFill>
          <a:latin typeface="Myriad Web Pro" charset="0"/>
        </a:defRPr>
      </a:lvl6pPr>
      <a:lvl7pPr marL="914400" algn="ctr" rtl="0" fontAlgn="base">
        <a:spcBef>
          <a:spcPct val="0"/>
        </a:spcBef>
        <a:spcAft>
          <a:spcPct val="0"/>
        </a:spcAft>
        <a:defRPr sz="4400">
          <a:solidFill>
            <a:schemeClr val="tx1"/>
          </a:solidFill>
          <a:latin typeface="Myriad Web Pro" charset="0"/>
        </a:defRPr>
      </a:lvl7pPr>
      <a:lvl8pPr marL="1371600" algn="ctr" rtl="0" fontAlgn="base">
        <a:spcBef>
          <a:spcPct val="0"/>
        </a:spcBef>
        <a:spcAft>
          <a:spcPct val="0"/>
        </a:spcAft>
        <a:defRPr sz="4400">
          <a:solidFill>
            <a:schemeClr val="tx1"/>
          </a:solidFill>
          <a:latin typeface="Myriad Web Pro" charset="0"/>
        </a:defRPr>
      </a:lvl8pPr>
      <a:lvl9pPr marL="1828800" algn="ctr" rtl="0" fontAlgn="base">
        <a:spcBef>
          <a:spcPct val="0"/>
        </a:spcBef>
        <a:spcAft>
          <a:spcPct val="0"/>
        </a:spcAft>
        <a:defRPr sz="4400">
          <a:solidFill>
            <a:schemeClr val="tx1"/>
          </a:solidFill>
          <a:latin typeface="Myriad Web Pro"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pPr algn="r" eaLnBrk="1" latinLnBrk="0" hangingPunct="1"/>
            <a:endParaRPr kumimoji="0" lang="en-US" sz="1300" dirty="0">
              <a:solidFill>
                <a:schemeClr val="bg2">
                  <a:tint val="60000"/>
                  <a:satMod val="155000"/>
                </a:schemeClr>
              </a:solidFill>
            </a:endParaRPr>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pPr algn="l" eaLnBrk="1" latinLnBrk="0" hangingPunct="1"/>
            <a:fld id="{48D92626-37D2-4832-BF7A-BC283494A20D}" type="datetimeFigureOut">
              <a:rPr lang="en-US" smtClean="0"/>
              <a:pPr algn="l" eaLnBrk="1" latinLnBrk="0" hangingPunct="1"/>
              <a:t>10/27/2022</a:t>
            </a:fld>
            <a:endParaRPr lang="en-US" sz="1300" dirty="0">
              <a:solidFill>
                <a:schemeClr val="bg2">
                  <a:tint val="60000"/>
                  <a:satMod val="155000"/>
                </a:schemeClr>
              </a:solidFill>
            </a:endParaRPr>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pPr algn="r" eaLnBrk="1" latinLnBrk="0" hangingPunct="1"/>
            <a:fld id="{8C592886-E571-45D5-8B56-343DC94F8FA6}" type="slidenum">
              <a:rPr kumimoji="0" lang="en-US" smtClean="0"/>
              <a:pPr algn="r" eaLnBrk="1" latinLnBrk="0" hangingPunct="1"/>
              <a:t>‹#›</a:t>
            </a:fld>
            <a:endParaRPr kumimoji="0" lang="en-US" sz="1600" b="1" dirty="0">
              <a:solidFill>
                <a:schemeClr val="tx2">
                  <a:shade val="90000"/>
                </a:schemeClr>
              </a:solidFill>
              <a:effectLst/>
            </a:endParaRPr>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5999" r:id="rId1"/>
    <p:sldLayoutId id="2147486000" r:id="rId2"/>
    <p:sldLayoutId id="2147486001" r:id="rId3"/>
    <p:sldLayoutId id="2147486002" r:id="rId4"/>
    <p:sldLayoutId id="2147486003" r:id="rId5"/>
    <p:sldLayoutId id="2147486004" r:id="rId6"/>
    <p:sldLayoutId id="2147486005" r:id="rId7"/>
    <p:sldLayoutId id="2147486006" r:id="rId8"/>
    <p:sldLayoutId id="2147486007" r:id="rId9"/>
    <p:sldLayoutId id="2147486008" r:id="rId10"/>
    <p:sldLayoutId id="2147486009" r:id="rId11"/>
    <p:sldLayoutId id="2147486010" r:id="rId12"/>
    <p:sldLayoutId id="2147486011" r:id="rId13"/>
    <p:sldLayoutId id="2147486012" r:id="rId14"/>
    <p:sldLayoutId id="2147486013" r:id="rId15"/>
    <p:sldLayoutId id="2147486014" r:id="rId16"/>
    <p:sldLayoutId id="2147486015" r:id="rId17"/>
    <p:sldLayoutId id="2147486016" r:id="rId18"/>
  </p:sldLayoutIdLst>
  <p:hf hdr="0" ftr="0" dt="0"/>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6.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1.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4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9.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5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logo1"/>
          <p:cNvPicPr>
            <a:picLocks noChangeAspect="1" noChangeArrowheads="1"/>
          </p:cNvPicPr>
          <p:nvPr/>
        </p:nvPicPr>
        <p:blipFill>
          <a:blip r:embed="rId3" cstate="print"/>
          <a:srcRect/>
          <a:stretch>
            <a:fillRect/>
          </a:stretch>
        </p:blipFill>
        <p:spPr bwMode="auto">
          <a:xfrm>
            <a:off x="0" y="413792"/>
            <a:ext cx="1143000" cy="1143000"/>
          </a:xfrm>
          <a:prstGeom prst="rect">
            <a:avLst/>
          </a:prstGeom>
          <a:noFill/>
          <a:ln w="9525">
            <a:noFill/>
            <a:miter lim="800000"/>
            <a:headEnd/>
            <a:tailEnd/>
          </a:ln>
        </p:spPr>
      </p:pic>
      <p:pic>
        <p:nvPicPr>
          <p:cNvPr id="16387" name="Picture 3" descr="strip1"/>
          <p:cNvPicPr>
            <a:picLocks noChangeAspect="1" noChangeArrowheads="1"/>
          </p:cNvPicPr>
          <p:nvPr/>
        </p:nvPicPr>
        <p:blipFill>
          <a:blip r:embed="rId4" cstate="print"/>
          <a:srcRect/>
          <a:stretch>
            <a:fillRect/>
          </a:stretch>
        </p:blipFill>
        <p:spPr bwMode="auto">
          <a:xfrm>
            <a:off x="1066800" y="947192"/>
            <a:ext cx="7620000" cy="76200"/>
          </a:xfrm>
          <a:prstGeom prst="rect">
            <a:avLst/>
          </a:prstGeom>
          <a:noFill/>
          <a:ln w="9525">
            <a:noFill/>
            <a:miter lim="800000"/>
            <a:headEnd/>
            <a:tailEnd/>
          </a:ln>
        </p:spPr>
      </p:pic>
      <p:sp>
        <p:nvSpPr>
          <p:cNvPr id="3076" name="Rectangle 5"/>
          <p:cNvSpPr>
            <a:spLocks noChangeArrowheads="1"/>
          </p:cNvSpPr>
          <p:nvPr/>
        </p:nvSpPr>
        <p:spPr bwMode="auto">
          <a:xfrm>
            <a:off x="1319942" y="76200"/>
            <a:ext cx="7024836" cy="792088"/>
          </a:xfrm>
          <a:prstGeom prst="rect">
            <a:avLst/>
          </a:prstGeom>
          <a:solidFill>
            <a:srgbClr val="FFFFFF"/>
          </a:solidFill>
          <a:ln w="9525">
            <a:noFill/>
            <a:miter lim="800000"/>
            <a:headEnd/>
            <a:tailEnd/>
          </a:ln>
        </p:spPr>
        <p:txBody>
          <a:bodyPr anchor="ctr"/>
          <a:lstStyle/>
          <a:p>
            <a:pPr algn="ctr" eaLnBrk="0" fontAlgn="auto" hangingPunct="0">
              <a:spcBef>
                <a:spcPts val="0"/>
              </a:spcBef>
              <a:spcAft>
                <a:spcPts val="0"/>
              </a:spcAft>
              <a:defRPr/>
            </a:pPr>
            <a:r>
              <a:rPr lang="en-US" sz="2800" b="1" dirty="0" smtClean="0">
                <a:solidFill>
                  <a:srgbClr val="00B0F0"/>
                </a:solidFill>
                <a:latin typeface="Verdana" pitchFamily="34" charset="0"/>
                <a:cs typeface="+mn-cs"/>
              </a:rPr>
              <a:t>StudyMafia</a:t>
            </a:r>
            <a:r>
              <a:rPr lang="en-US" sz="2800" b="1" dirty="0" smtClean="0">
                <a:solidFill>
                  <a:schemeClr val="accent4">
                    <a:lumMod val="25000"/>
                  </a:schemeClr>
                </a:solidFill>
                <a:latin typeface="Verdana" pitchFamily="34" charset="0"/>
                <a:cs typeface="+mn-cs"/>
              </a:rPr>
              <a:t>.Org</a:t>
            </a:r>
            <a:endParaRPr lang="en-US" sz="2800" b="1" dirty="0">
              <a:solidFill>
                <a:schemeClr val="accent4">
                  <a:lumMod val="25000"/>
                </a:schemeClr>
              </a:solidFill>
              <a:latin typeface="Tahoma" pitchFamily="34" charset="0"/>
              <a:cs typeface="+mn-cs"/>
            </a:endParaRPr>
          </a:p>
        </p:txBody>
      </p:sp>
      <p:sp>
        <p:nvSpPr>
          <p:cNvPr id="16389" name="Text Box 9"/>
          <p:cNvSpPr txBox="1">
            <a:spLocks noChangeArrowheads="1"/>
          </p:cNvSpPr>
          <p:nvPr/>
        </p:nvSpPr>
        <p:spPr bwMode="auto">
          <a:xfrm>
            <a:off x="1066800" y="5221069"/>
            <a:ext cx="7538086" cy="707886"/>
          </a:xfrm>
          <a:prstGeom prst="rect">
            <a:avLst/>
          </a:prstGeom>
          <a:noFill/>
          <a:ln w="9525">
            <a:noFill/>
            <a:miter lim="800000"/>
            <a:headEnd/>
            <a:tailEnd/>
          </a:ln>
        </p:spPr>
        <p:txBody>
          <a:bodyPr wrap="square">
            <a:spAutoFit/>
          </a:bodyPr>
          <a:lstStyle/>
          <a:p>
            <a:pPr eaLnBrk="0" hangingPunct="0">
              <a:spcBef>
                <a:spcPct val="50000"/>
              </a:spcBef>
            </a:pPr>
            <a:r>
              <a:rPr lang="en-US" sz="2000" b="1" dirty="0" smtClean="0">
                <a:latin typeface="+mn-lt"/>
                <a:cs typeface="Times New Roman" pitchFamily="18" charset="0"/>
              </a:rPr>
              <a:t>Submitted </a:t>
            </a:r>
            <a:r>
              <a:rPr lang="en-US" sz="2000" b="1" dirty="0">
                <a:latin typeface="+mn-lt"/>
                <a:cs typeface="Times New Roman" pitchFamily="18" charset="0"/>
              </a:rPr>
              <a:t>To:	 </a:t>
            </a:r>
            <a:r>
              <a:rPr lang="en-US" sz="2000" b="1" dirty="0" smtClean="0">
                <a:latin typeface="+mn-lt"/>
                <a:cs typeface="Times New Roman" pitchFamily="18" charset="0"/>
              </a:rPr>
              <a:t>             		           </a:t>
            </a:r>
            <a:r>
              <a:rPr lang="en-US" sz="2000" b="1" dirty="0" smtClean="0">
                <a:latin typeface="+mn-lt"/>
                <a:cs typeface="Times New Roman" pitchFamily="18" charset="0"/>
              </a:rPr>
              <a:t>   Submitted </a:t>
            </a:r>
            <a:r>
              <a:rPr lang="en-US" sz="2000" b="1" dirty="0">
                <a:latin typeface="+mn-lt"/>
                <a:cs typeface="Times New Roman" pitchFamily="18" charset="0"/>
              </a:rPr>
              <a:t>By:</a:t>
            </a:r>
          </a:p>
          <a:p>
            <a:pPr eaLnBrk="0" hangingPunct="0"/>
            <a:r>
              <a:rPr lang="en-US" sz="2000" b="1" dirty="0">
                <a:latin typeface="+mn-lt"/>
                <a:cs typeface="Times New Roman" pitchFamily="18" charset="0"/>
              </a:rPr>
              <a:t>S</a:t>
            </a:r>
            <a:r>
              <a:rPr lang="en-US" sz="2000" b="1" dirty="0" smtClean="0">
                <a:latin typeface="+mn-lt"/>
                <a:cs typeface="Times New Roman" pitchFamily="18" charset="0"/>
              </a:rPr>
              <a:t>tudymafia.org                                         Studymafia.org               </a:t>
            </a:r>
            <a:endParaRPr lang="en-US" sz="2000" b="1" dirty="0">
              <a:latin typeface="+mn-lt"/>
              <a:cs typeface="Times New Roman" pitchFamily="18" charset="0"/>
            </a:endParaRPr>
          </a:p>
        </p:txBody>
      </p:sp>
      <p:sp>
        <p:nvSpPr>
          <p:cNvPr id="8" name="Rectangle 7"/>
          <p:cNvSpPr/>
          <p:nvPr/>
        </p:nvSpPr>
        <p:spPr>
          <a:xfrm>
            <a:off x="2954624" y="2514600"/>
            <a:ext cx="3223959" cy="923330"/>
          </a:xfrm>
          <a:prstGeom prst="rect">
            <a:avLst/>
          </a:prstGeom>
          <a:noFill/>
        </p:spPr>
        <p:txBody>
          <a:bodyPr wrap="none">
            <a:spAutoFit/>
          </a:bodyPr>
          <a:lstStyle/>
          <a:p>
            <a:pPr algn="ctr" fontAlgn="auto">
              <a:spcBef>
                <a:spcPts val="0"/>
              </a:spcBef>
              <a:spcAft>
                <a:spcPts val="0"/>
              </a:spcAft>
              <a:defRPr/>
            </a:pPr>
            <a:r>
              <a:rPr lang="en-US" altLang="en-US" sz="5400" b="1" dirty="0">
                <a:latin typeface="Times New Roman" pitchFamily="18" charset="0"/>
                <a:cs typeface="Times New Roman" pitchFamily="18" charset="0"/>
              </a:rPr>
              <a:t>Glaucoma</a:t>
            </a:r>
            <a:endParaRPr lang="en-US" sz="5400" b="1" spc="300" dirty="0">
              <a:ln w="11430" cmpd="sng">
                <a:solidFill>
                  <a:schemeClr val="accent1">
                    <a:tint val="10000"/>
                  </a:schemeClr>
                </a:solidFill>
                <a:prstDash val="solid"/>
                <a:miter lim="800000"/>
              </a:ln>
              <a:effectLst>
                <a:glow rad="45500">
                  <a:schemeClr val="accent1">
                    <a:satMod val="220000"/>
                    <a:alpha val="35000"/>
                  </a:schemeClr>
                </a:glow>
              </a:effectLst>
            </a:endParaRPr>
          </a:p>
        </p:txBody>
      </p:sp>
    </p:spTree>
    <p:extLst>
      <p:ext uri="{BB962C8B-B14F-4D97-AF65-F5344CB8AC3E}">
        <p14:creationId xmlns:p14="http://schemas.microsoft.com/office/powerpoint/2010/main" val="2865508137"/>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sz="3600" b="1" dirty="0" smtClean="0">
                <a:solidFill>
                  <a:srgbClr val="FFFF00"/>
                </a:solidFill>
              </a:rPr>
              <a:t>Types </a:t>
            </a:r>
            <a:r>
              <a:rPr lang="en-US" altLang="en-US" sz="3600" b="1" dirty="0" smtClean="0">
                <a:solidFill>
                  <a:srgbClr val="FFFF00"/>
                </a:solidFill>
                <a:latin typeface="Times New Roman" pitchFamily="18" charset="0"/>
                <a:cs typeface="Times New Roman" pitchFamily="18" charset="0"/>
              </a:rPr>
              <a:t>of Glaucoma  </a:t>
            </a:r>
          </a:p>
        </p:txBody>
      </p:sp>
      <p:sp>
        <p:nvSpPr>
          <p:cNvPr id="2" name="TextBox 1"/>
          <p:cNvSpPr txBox="1"/>
          <p:nvPr/>
        </p:nvSpPr>
        <p:spPr>
          <a:xfrm>
            <a:off x="381000" y="1524000"/>
            <a:ext cx="8153400" cy="5016758"/>
          </a:xfrm>
          <a:prstGeom prst="rect">
            <a:avLst/>
          </a:prstGeom>
          <a:noFill/>
        </p:spPr>
        <p:txBody>
          <a:bodyPr wrap="square">
            <a:spAutoFit/>
          </a:bodyPr>
          <a:lstStyle/>
          <a:p>
            <a:r>
              <a:rPr lang="en-US" sz="3200" b="1" dirty="0" smtClean="0"/>
              <a:t>Normal-tension glaucoma</a:t>
            </a:r>
          </a:p>
          <a:p>
            <a:pPr>
              <a:buFont typeface="Arial" pitchFamily="34" charset="0"/>
              <a:buChar char="•"/>
            </a:pPr>
            <a:r>
              <a:rPr lang="en-US" sz="3200" dirty="0" smtClean="0"/>
              <a:t>In normal-tension glaucoma, your optic nerve becomes damaged even though your eye pressure is within the normal range. No one knows the exact reason for this. </a:t>
            </a:r>
          </a:p>
          <a:p>
            <a:pPr>
              <a:buFont typeface="Arial" pitchFamily="34" charset="0"/>
              <a:buChar char="•"/>
            </a:pPr>
            <a:r>
              <a:rPr lang="en-US" sz="3200" dirty="0" smtClean="0"/>
              <a:t>You may have a sensitive optic nerve, or you may have less blood being supplied to your optic nerve. This limited blood flow could be caused by atherosclerosis — the buildup of fatty deposits.</a:t>
            </a:r>
            <a:endParaRPr lang="en-US" sz="32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10</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sz="3600" b="1" dirty="0" smtClean="0">
                <a:solidFill>
                  <a:srgbClr val="FFFF00"/>
                </a:solidFill>
              </a:rPr>
              <a:t>Types </a:t>
            </a:r>
            <a:r>
              <a:rPr lang="en-US" altLang="en-US" sz="3600" b="1" dirty="0" smtClean="0">
                <a:solidFill>
                  <a:srgbClr val="FFFF00"/>
                </a:solidFill>
                <a:latin typeface="Times New Roman" pitchFamily="18" charset="0"/>
                <a:cs typeface="Times New Roman" pitchFamily="18" charset="0"/>
              </a:rPr>
              <a:t>of Glaucoma  </a:t>
            </a:r>
          </a:p>
        </p:txBody>
      </p:sp>
      <p:sp>
        <p:nvSpPr>
          <p:cNvPr id="2" name="TextBox 1"/>
          <p:cNvSpPr txBox="1"/>
          <p:nvPr/>
        </p:nvSpPr>
        <p:spPr>
          <a:xfrm>
            <a:off x="381000" y="1371600"/>
            <a:ext cx="8153400" cy="5016758"/>
          </a:xfrm>
          <a:prstGeom prst="rect">
            <a:avLst/>
          </a:prstGeom>
          <a:noFill/>
        </p:spPr>
        <p:txBody>
          <a:bodyPr wrap="square">
            <a:spAutoFit/>
          </a:bodyPr>
          <a:lstStyle/>
          <a:p>
            <a:r>
              <a:rPr lang="en-US" sz="3200" b="1" dirty="0" smtClean="0"/>
              <a:t>Glaucoma in children</a:t>
            </a:r>
          </a:p>
          <a:p>
            <a:pPr>
              <a:buFont typeface="Arial" pitchFamily="34" charset="0"/>
              <a:buChar char="•"/>
            </a:pPr>
            <a:r>
              <a:rPr lang="en-US" sz="3200" dirty="0" smtClean="0"/>
              <a:t>It's possible for infants and children to have glaucoma. It may be present from birth or develop in the first few years of life. The optic nerve damage may be caused by drainage blockages or an underlying medical condition.</a:t>
            </a:r>
          </a:p>
          <a:p>
            <a:r>
              <a:rPr lang="en-US" sz="3200" b="1" dirty="0" smtClean="0"/>
              <a:t>Pigmentary glaucoma</a:t>
            </a:r>
          </a:p>
          <a:p>
            <a:pPr>
              <a:buFont typeface="Arial" pitchFamily="34" charset="0"/>
              <a:buChar char="•"/>
            </a:pPr>
            <a:r>
              <a:rPr lang="en-US" sz="3200" dirty="0" smtClean="0"/>
              <a:t>In pigmentary glaucoma, pigment granules from your iris build up in the drainage channels, slowing or blocking fluid exiting your eye</a:t>
            </a:r>
            <a:endParaRPr lang="en-US" sz="32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11</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86D207D-9E64-417F-AA84-D9CB1A523B53}" type="slidenum">
              <a:rPr lang="en-US" altLang="en-US" smtClean="0"/>
              <a:pPr>
                <a:defRPr/>
              </a:pPr>
              <a:t>12</a:t>
            </a:fld>
            <a:endParaRPr lang="en-US" altLang="en-US" dirty="0"/>
          </a:p>
        </p:txBody>
      </p:sp>
      <p:pic>
        <p:nvPicPr>
          <p:cNvPr id="4" name="Picture 3" descr="Natural-Ways-to-Bring-Down-Eye-Pressure-300x250.jpg"/>
          <p:cNvPicPr>
            <a:picLocks noChangeAspect="1"/>
          </p:cNvPicPr>
          <p:nvPr/>
        </p:nvPicPr>
        <p:blipFill>
          <a:blip r:embed="rId2"/>
          <a:srcRect t="11067"/>
          <a:stretch>
            <a:fillRect/>
          </a:stretch>
        </p:blipFill>
        <p:spPr>
          <a:xfrm>
            <a:off x="685800" y="762000"/>
            <a:ext cx="7711440" cy="571500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sz="3600" b="1" dirty="0" smtClean="0">
                <a:solidFill>
                  <a:srgbClr val="FFFF00"/>
                </a:solidFill>
              </a:rPr>
              <a:t>Risk factors </a:t>
            </a:r>
            <a:r>
              <a:rPr lang="en-US" altLang="en-US" sz="3600" b="1" dirty="0" smtClean="0">
                <a:solidFill>
                  <a:srgbClr val="FFFF00"/>
                </a:solidFill>
                <a:latin typeface="Times New Roman" pitchFamily="18" charset="0"/>
                <a:cs typeface="Times New Roman" pitchFamily="18" charset="0"/>
              </a:rPr>
              <a:t>of Glaucoma  </a:t>
            </a:r>
          </a:p>
        </p:txBody>
      </p:sp>
      <p:sp>
        <p:nvSpPr>
          <p:cNvPr id="2" name="TextBox 1"/>
          <p:cNvSpPr txBox="1"/>
          <p:nvPr/>
        </p:nvSpPr>
        <p:spPr>
          <a:xfrm>
            <a:off x="381000" y="1600200"/>
            <a:ext cx="8153400" cy="4031873"/>
          </a:xfrm>
          <a:prstGeom prst="rect">
            <a:avLst/>
          </a:prstGeom>
          <a:noFill/>
        </p:spPr>
        <p:txBody>
          <a:bodyPr wrap="square">
            <a:spAutoFit/>
          </a:bodyPr>
          <a:lstStyle/>
          <a:p>
            <a:r>
              <a:rPr lang="en-US" sz="3200" dirty="0" smtClean="0"/>
              <a:t>Because chronic forms of glaucoma can destroy vision before any signs or symptoms are apparent, be aware of these risk factors:</a:t>
            </a:r>
          </a:p>
          <a:p>
            <a:pPr>
              <a:buFont typeface="Arial" pitchFamily="34" charset="0"/>
              <a:buChar char="•"/>
            </a:pPr>
            <a:r>
              <a:rPr lang="en-US" sz="3200" dirty="0" smtClean="0"/>
              <a:t>Having high internal eye pressure (intraocular pressure)</a:t>
            </a:r>
          </a:p>
          <a:p>
            <a:pPr>
              <a:buFont typeface="Arial" pitchFamily="34" charset="0"/>
              <a:buChar char="•"/>
            </a:pPr>
            <a:r>
              <a:rPr lang="en-US" sz="3200" dirty="0" smtClean="0"/>
              <a:t>Being over age 60</a:t>
            </a:r>
          </a:p>
          <a:p>
            <a:pPr>
              <a:buFont typeface="Arial" pitchFamily="34" charset="0"/>
              <a:buChar char="•"/>
            </a:pPr>
            <a:r>
              <a:rPr lang="en-US" sz="3200" dirty="0" smtClean="0"/>
              <a:t>Being black, Asian or Hispanic</a:t>
            </a:r>
          </a:p>
          <a:p>
            <a:pPr>
              <a:buFont typeface="Arial" pitchFamily="34" charset="0"/>
              <a:buChar char="•"/>
            </a:pPr>
            <a:r>
              <a:rPr lang="en-US" sz="3200" dirty="0" smtClean="0"/>
              <a:t>Having a family history of glaucoma</a:t>
            </a:r>
            <a:endParaRPr lang="en-US" sz="32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13</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sz="3600" b="1" dirty="0" smtClean="0">
                <a:solidFill>
                  <a:srgbClr val="FFFF00"/>
                </a:solidFill>
              </a:rPr>
              <a:t>Risk factors </a:t>
            </a:r>
            <a:r>
              <a:rPr lang="en-US" altLang="en-US" sz="3600" b="1" dirty="0" smtClean="0">
                <a:solidFill>
                  <a:srgbClr val="FFFF00"/>
                </a:solidFill>
                <a:latin typeface="Times New Roman" pitchFamily="18" charset="0"/>
                <a:cs typeface="Times New Roman" pitchFamily="18" charset="0"/>
              </a:rPr>
              <a:t>of Glaucoma  </a:t>
            </a:r>
          </a:p>
        </p:txBody>
      </p:sp>
      <p:sp>
        <p:nvSpPr>
          <p:cNvPr id="2" name="TextBox 1"/>
          <p:cNvSpPr txBox="1"/>
          <p:nvPr/>
        </p:nvSpPr>
        <p:spPr>
          <a:xfrm>
            <a:off x="381000" y="1600200"/>
            <a:ext cx="8153400" cy="4524315"/>
          </a:xfrm>
          <a:prstGeom prst="rect">
            <a:avLst/>
          </a:prstGeom>
          <a:noFill/>
        </p:spPr>
        <p:txBody>
          <a:bodyPr wrap="square">
            <a:spAutoFit/>
          </a:bodyPr>
          <a:lstStyle/>
          <a:p>
            <a:pPr>
              <a:buFont typeface="Arial" pitchFamily="34" charset="0"/>
              <a:buChar char="•"/>
            </a:pPr>
            <a:r>
              <a:rPr lang="en-US" sz="3200" dirty="0" smtClean="0"/>
              <a:t>Having certain medical conditions, such as diabetes, heart disease, high blood pressure and sickle cell anemia</a:t>
            </a:r>
          </a:p>
          <a:p>
            <a:pPr>
              <a:buFont typeface="Arial" pitchFamily="34" charset="0"/>
              <a:buChar char="•"/>
            </a:pPr>
            <a:r>
              <a:rPr lang="en-US" sz="3200" dirty="0" smtClean="0"/>
              <a:t>Having corneas that are thin in the center</a:t>
            </a:r>
          </a:p>
          <a:p>
            <a:pPr>
              <a:buFont typeface="Arial" pitchFamily="34" charset="0"/>
              <a:buChar char="•"/>
            </a:pPr>
            <a:r>
              <a:rPr lang="en-US" sz="3200" dirty="0" smtClean="0"/>
              <a:t>Being extremely nearsighted or farsighted</a:t>
            </a:r>
          </a:p>
          <a:p>
            <a:pPr>
              <a:buFont typeface="Arial" pitchFamily="34" charset="0"/>
              <a:buChar char="•"/>
            </a:pPr>
            <a:r>
              <a:rPr lang="en-US" sz="3200" dirty="0" smtClean="0"/>
              <a:t>Having had an eye injury or certain types of eye surgery</a:t>
            </a:r>
          </a:p>
          <a:p>
            <a:pPr>
              <a:buFont typeface="Arial" pitchFamily="34" charset="0"/>
              <a:buChar char="•"/>
            </a:pPr>
            <a:r>
              <a:rPr lang="en-US" sz="3200" dirty="0" smtClean="0"/>
              <a:t>Taking corticosteroid medications, especially eyedrops, for a long time</a:t>
            </a:r>
            <a:endParaRPr lang="en-US" sz="32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14</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sz="3600" b="1" dirty="0" smtClean="0">
                <a:solidFill>
                  <a:srgbClr val="FFFF00"/>
                </a:solidFill>
              </a:rPr>
              <a:t>Prevention </a:t>
            </a:r>
            <a:r>
              <a:rPr lang="en-US" altLang="en-US" sz="3600" b="1" dirty="0" smtClean="0">
                <a:solidFill>
                  <a:srgbClr val="FFFF00"/>
                </a:solidFill>
                <a:latin typeface="Times New Roman" pitchFamily="18" charset="0"/>
                <a:cs typeface="Times New Roman" pitchFamily="18" charset="0"/>
              </a:rPr>
              <a:t>of Glaucoma  </a:t>
            </a:r>
          </a:p>
          <a:p>
            <a:pPr algn="ctr" eaLnBrk="1" hangingPunct="1">
              <a:spcBef>
                <a:spcPct val="0"/>
              </a:spcBef>
              <a:buNone/>
            </a:pPr>
            <a:endParaRPr lang="en-US" altLang="en-US" sz="3600" b="1" dirty="0" smtClean="0">
              <a:solidFill>
                <a:srgbClr val="C00000"/>
              </a:solidFill>
              <a:latin typeface="Times New Roman" pitchFamily="18" charset="0"/>
              <a:cs typeface="Times New Roman" pitchFamily="18" charset="0"/>
            </a:endParaRPr>
          </a:p>
          <a:p>
            <a:pPr algn="ctr" eaLnBrk="1" hangingPunct="1">
              <a:spcBef>
                <a:spcPct val="0"/>
              </a:spcBef>
              <a:buNone/>
            </a:pPr>
            <a:endParaRPr lang="en-US" altLang="en-US" sz="3600" b="1" dirty="0" smtClean="0">
              <a:solidFill>
                <a:srgbClr val="C00000"/>
              </a:solidFill>
              <a:latin typeface="Times New Roman" pitchFamily="18" charset="0"/>
              <a:cs typeface="Times New Roman" pitchFamily="18" charset="0"/>
            </a:endParaRPr>
          </a:p>
        </p:txBody>
      </p:sp>
      <p:sp>
        <p:nvSpPr>
          <p:cNvPr id="2" name="TextBox 1"/>
          <p:cNvSpPr txBox="1"/>
          <p:nvPr/>
        </p:nvSpPr>
        <p:spPr>
          <a:xfrm>
            <a:off x="457200" y="1371600"/>
            <a:ext cx="8153400" cy="4832092"/>
          </a:xfrm>
          <a:prstGeom prst="rect">
            <a:avLst/>
          </a:prstGeom>
          <a:noFill/>
        </p:spPr>
        <p:txBody>
          <a:bodyPr wrap="square">
            <a:spAutoFit/>
          </a:bodyPr>
          <a:lstStyle/>
          <a:p>
            <a:r>
              <a:rPr lang="en-US" sz="2800" b="1" dirty="0" smtClean="0"/>
              <a:t>Get regular dilated eye examinations.</a:t>
            </a:r>
            <a:r>
              <a:rPr lang="en-US" sz="2800" dirty="0" smtClean="0"/>
              <a:t> </a:t>
            </a:r>
          </a:p>
          <a:p>
            <a:pPr>
              <a:buFont typeface="Arial" pitchFamily="34" charset="0"/>
              <a:buChar char="•"/>
            </a:pPr>
            <a:r>
              <a:rPr lang="en-US" sz="2800" dirty="0" smtClean="0"/>
              <a:t>Regular comprehensive eye exams can help detect glaucoma in its early stages, before significant damage occurs.</a:t>
            </a:r>
          </a:p>
          <a:p>
            <a:pPr>
              <a:buFont typeface="Arial" pitchFamily="34" charset="0"/>
              <a:buChar char="•"/>
            </a:pPr>
            <a:r>
              <a:rPr lang="en-US" sz="2800" dirty="0" smtClean="0"/>
              <a:t> As a general rule, the American Academy of Ophthalmology recommends having a comprehensive eye exam every five to 10 years if you're under 40 years old; every two to four years if you're 40 to 54 years old; every one to three years if you're 55 to 64 years old; and every one to two years if you're older than 65. </a:t>
            </a:r>
            <a:endParaRPr lang="en-US" sz="28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15</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sz="3600" b="1" dirty="0" smtClean="0">
                <a:solidFill>
                  <a:srgbClr val="FFFF00"/>
                </a:solidFill>
              </a:rPr>
              <a:t>Prevention </a:t>
            </a:r>
            <a:r>
              <a:rPr lang="en-US" altLang="en-US" sz="3600" b="1" dirty="0" smtClean="0">
                <a:solidFill>
                  <a:srgbClr val="FFFF00"/>
                </a:solidFill>
                <a:latin typeface="Times New Roman" pitchFamily="18" charset="0"/>
                <a:cs typeface="Times New Roman" pitchFamily="18" charset="0"/>
              </a:rPr>
              <a:t>of Glaucoma  </a:t>
            </a:r>
          </a:p>
          <a:p>
            <a:pPr algn="ctr" eaLnBrk="1" hangingPunct="1">
              <a:spcBef>
                <a:spcPct val="0"/>
              </a:spcBef>
              <a:buNone/>
            </a:pPr>
            <a:endParaRPr lang="en-US" altLang="en-US" sz="3600" b="1" dirty="0" smtClean="0">
              <a:solidFill>
                <a:srgbClr val="C00000"/>
              </a:solidFill>
              <a:latin typeface="Times New Roman" pitchFamily="18" charset="0"/>
              <a:cs typeface="Times New Roman" pitchFamily="18" charset="0"/>
            </a:endParaRPr>
          </a:p>
          <a:p>
            <a:pPr algn="ctr" eaLnBrk="1" hangingPunct="1">
              <a:spcBef>
                <a:spcPct val="0"/>
              </a:spcBef>
              <a:buNone/>
            </a:pPr>
            <a:endParaRPr lang="en-US" altLang="en-US" sz="3600" b="1" dirty="0" smtClean="0">
              <a:solidFill>
                <a:srgbClr val="C00000"/>
              </a:solidFill>
              <a:latin typeface="Times New Roman" pitchFamily="18" charset="0"/>
              <a:cs typeface="Times New Roman" pitchFamily="18" charset="0"/>
            </a:endParaRPr>
          </a:p>
        </p:txBody>
      </p:sp>
      <p:sp>
        <p:nvSpPr>
          <p:cNvPr id="2" name="TextBox 1"/>
          <p:cNvSpPr txBox="1"/>
          <p:nvPr/>
        </p:nvSpPr>
        <p:spPr>
          <a:xfrm>
            <a:off x="533400" y="1600200"/>
            <a:ext cx="8153400" cy="4031873"/>
          </a:xfrm>
          <a:prstGeom prst="rect">
            <a:avLst/>
          </a:prstGeom>
          <a:noFill/>
        </p:spPr>
        <p:txBody>
          <a:bodyPr wrap="square">
            <a:spAutoFit/>
          </a:bodyPr>
          <a:lstStyle/>
          <a:p>
            <a:pPr>
              <a:buFont typeface="Arial" pitchFamily="34" charset="0"/>
              <a:buChar char="•"/>
            </a:pPr>
            <a:r>
              <a:rPr lang="en-US" sz="3200" b="1" dirty="0" smtClean="0"/>
              <a:t>Know your family's eye health history.</a:t>
            </a:r>
            <a:r>
              <a:rPr lang="en-US" sz="3200" dirty="0" smtClean="0"/>
              <a:t> Glaucoma tends to run in families. If you're at increased risk, you may need more frequent screening.</a:t>
            </a:r>
          </a:p>
          <a:p>
            <a:pPr>
              <a:buFont typeface="Arial" pitchFamily="34" charset="0"/>
              <a:buChar char="•"/>
            </a:pPr>
            <a:r>
              <a:rPr lang="en-US" sz="3200" b="1" dirty="0" smtClean="0"/>
              <a:t>Exercise safely.</a:t>
            </a:r>
            <a:r>
              <a:rPr lang="en-US" sz="3200" dirty="0" smtClean="0"/>
              <a:t> Regular, moderate exercise may help prevent glaucoma by reducing eye pressure. Talk with your doctor about an appropriate exercise program.</a:t>
            </a:r>
            <a:endParaRPr lang="en-US" sz="32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16</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sz="3600" b="1" dirty="0" smtClean="0">
                <a:solidFill>
                  <a:srgbClr val="FFFF00"/>
                </a:solidFill>
              </a:rPr>
              <a:t>Prevention </a:t>
            </a:r>
            <a:r>
              <a:rPr lang="en-US" altLang="en-US" sz="3600" b="1" dirty="0" smtClean="0">
                <a:solidFill>
                  <a:srgbClr val="FFFF00"/>
                </a:solidFill>
                <a:latin typeface="Times New Roman" pitchFamily="18" charset="0"/>
                <a:cs typeface="Times New Roman" pitchFamily="18" charset="0"/>
              </a:rPr>
              <a:t>of Glaucoma  </a:t>
            </a:r>
          </a:p>
          <a:p>
            <a:pPr algn="ctr" eaLnBrk="1" hangingPunct="1">
              <a:spcBef>
                <a:spcPct val="0"/>
              </a:spcBef>
              <a:buNone/>
            </a:pPr>
            <a:endParaRPr lang="en-US" altLang="en-US" sz="3600" b="1" dirty="0" smtClean="0">
              <a:solidFill>
                <a:srgbClr val="C00000"/>
              </a:solidFill>
              <a:latin typeface="Times New Roman" pitchFamily="18" charset="0"/>
              <a:cs typeface="Times New Roman" pitchFamily="18" charset="0"/>
            </a:endParaRPr>
          </a:p>
          <a:p>
            <a:pPr algn="ctr" eaLnBrk="1" hangingPunct="1">
              <a:spcBef>
                <a:spcPct val="0"/>
              </a:spcBef>
              <a:buNone/>
            </a:pPr>
            <a:endParaRPr lang="en-US" altLang="en-US" sz="3600" b="1" dirty="0" smtClean="0">
              <a:solidFill>
                <a:srgbClr val="C00000"/>
              </a:solidFill>
              <a:latin typeface="Times New Roman" pitchFamily="18" charset="0"/>
              <a:cs typeface="Times New Roman" pitchFamily="18" charset="0"/>
            </a:endParaRPr>
          </a:p>
        </p:txBody>
      </p:sp>
      <p:sp>
        <p:nvSpPr>
          <p:cNvPr id="2" name="TextBox 1"/>
          <p:cNvSpPr txBox="1"/>
          <p:nvPr/>
        </p:nvSpPr>
        <p:spPr>
          <a:xfrm>
            <a:off x="533400" y="1752600"/>
            <a:ext cx="8153400" cy="4247317"/>
          </a:xfrm>
          <a:prstGeom prst="rect">
            <a:avLst/>
          </a:prstGeom>
          <a:noFill/>
        </p:spPr>
        <p:txBody>
          <a:bodyPr wrap="square">
            <a:spAutoFit/>
          </a:bodyPr>
          <a:lstStyle/>
          <a:p>
            <a:pPr>
              <a:buFont typeface="Arial" pitchFamily="34" charset="0"/>
              <a:buChar char="•"/>
            </a:pPr>
            <a:r>
              <a:rPr lang="en-US" sz="3000" b="1" dirty="0" smtClean="0"/>
              <a:t>Take prescribed eyedrops regularly.</a:t>
            </a:r>
            <a:r>
              <a:rPr lang="en-US" sz="3000" dirty="0" smtClean="0"/>
              <a:t> Glaucoma eyedrops can significantly reduce the risk that high eye pressure will progress to glaucoma. To be effective, eyedrops prescribed by your doctor need to be used regularly even if you have no symptoms.</a:t>
            </a:r>
          </a:p>
          <a:p>
            <a:pPr>
              <a:buFont typeface="Arial" pitchFamily="34" charset="0"/>
              <a:buChar char="•"/>
            </a:pPr>
            <a:r>
              <a:rPr lang="en-US" sz="3000" b="1" dirty="0" smtClean="0"/>
              <a:t>Wear eye protection.</a:t>
            </a:r>
            <a:r>
              <a:rPr lang="en-US" sz="3000" dirty="0" smtClean="0"/>
              <a:t> Serious eye injuries can lead to glaucoma. Wear eye protection when using power tools or playing high-speed racket sports in enclosed courts.</a:t>
            </a:r>
            <a:endParaRPr lang="en-US" sz="30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17</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sz="3600" b="1" dirty="0" smtClean="0">
                <a:solidFill>
                  <a:srgbClr val="FFFF00"/>
                </a:solidFill>
              </a:rPr>
              <a:t>Diagnosis </a:t>
            </a:r>
            <a:r>
              <a:rPr lang="en-US" altLang="en-US" sz="3600" b="1" dirty="0" smtClean="0">
                <a:solidFill>
                  <a:srgbClr val="FFFF00"/>
                </a:solidFill>
                <a:latin typeface="Times New Roman" pitchFamily="18" charset="0"/>
                <a:cs typeface="Times New Roman" pitchFamily="18" charset="0"/>
              </a:rPr>
              <a:t>of Glaucoma  </a:t>
            </a:r>
          </a:p>
          <a:p>
            <a:pPr algn="ctr" eaLnBrk="1" hangingPunct="1">
              <a:spcBef>
                <a:spcPct val="0"/>
              </a:spcBef>
              <a:buNone/>
            </a:pPr>
            <a:endParaRPr lang="en-US" altLang="en-US" sz="3600" b="1" dirty="0" smtClean="0">
              <a:solidFill>
                <a:srgbClr val="C00000"/>
              </a:solidFill>
              <a:latin typeface="Times New Roman" pitchFamily="18" charset="0"/>
              <a:cs typeface="Times New Roman" pitchFamily="18" charset="0"/>
            </a:endParaRPr>
          </a:p>
          <a:p>
            <a:pPr algn="ctr" eaLnBrk="1" hangingPunct="1">
              <a:spcBef>
                <a:spcPct val="0"/>
              </a:spcBef>
              <a:buNone/>
            </a:pPr>
            <a:endParaRPr lang="en-US" altLang="en-US" sz="3600" b="1" dirty="0" smtClean="0">
              <a:solidFill>
                <a:srgbClr val="C00000"/>
              </a:solidFill>
              <a:latin typeface="Times New Roman" pitchFamily="18" charset="0"/>
              <a:cs typeface="Times New Roman" pitchFamily="18" charset="0"/>
            </a:endParaRPr>
          </a:p>
        </p:txBody>
      </p:sp>
      <p:sp>
        <p:nvSpPr>
          <p:cNvPr id="2" name="TextBox 1"/>
          <p:cNvSpPr txBox="1"/>
          <p:nvPr/>
        </p:nvSpPr>
        <p:spPr>
          <a:xfrm>
            <a:off x="457200" y="1828800"/>
            <a:ext cx="8153400" cy="3539430"/>
          </a:xfrm>
          <a:prstGeom prst="rect">
            <a:avLst/>
          </a:prstGeom>
          <a:noFill/>
        </p:spPr>
        <p:txBody>
          <a:bodyPr wrap="square">
            <a:spAutoFit/>
          </a:bodyPr>
          <a:lstStyle/>
          <a:p>
            <a:pPr>
              <a:buFont typeface="Arial" pitchFamily="34" charset="0"/>
              <a:buChar char="•"/>
            </a:pPr>
            <a:r>
              <a:rPr lang="en-US" sz="3200" dirty="0" smtClean="0"/>
              <a:t>Measuring intraocular pressure (tonometry)</a:t>
            </a:r>
          </a:p>
          <a:p>
            <a:pPr>
              <a:buFont typeface="Arial" pitchFamily="34" charset="0"/>
              <a:buChar char="•"/>
            </a:pPr>
            <a:r>
              <a:rPr lang="en-US" sz="3200" dirty="0" smtClean="0"/>
              <a:t>Testing for optic nerve damage with a dilated eye examination and imaging tests</a:t>
            </a:r>
          </a:p>
          <a:p>
            <a:pPr>
              <a:buFont typeface="Arial" pitchFamily="34" charset="0"/>
              <a:buChar char="•"/>
            </a:pPr>
            <a:r>
              <a:rPr lang="en-US" sz="3200" dirty="0" smtClean="0"/>
              <a:t>Checking for areas of vision loss (visual field test)</a:t>
            </a:r>
          </a:p>
          <a:p>
            <a:pPr>
              <a:buFont typeface="Arial" pitchFamily="34" charset="0"/>
              <a:buChar char="•"/>
            </a:pPr>
            <a:r>
              <a:rPr lang="en-US" sz="3200" dirty="0" smtClean="0"/>
              <a:t>Measuring corneal thickness (pachymetry)</a:t>
            </a:r>
          </a:p>
          <a:p>
            <a:pPr>
              <a:buFont typeface="Arial" pitchFamily="34" charset="0"/>
              <a:buChar char="•"/>
            </a:pPr>
            <a:r>
              <a:rPr lang="en-US" sz="3200" dirty="0" smtClean="0"/>
              <a:t>Inspecting the drainage angle (gonioscopy)</a:t>
            </a:r>
            <a:endParaRPr lang="en-US" sz="32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18</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rgbClr val="FFFF00"/>
                </a:solidFill>
                <a:latin typeface="Times New Roman" pitchFamily="18" charset="0"/>
                <a:cs typeface="Times New Roman" pitchFamily="18" charset="0"/>
              </a:rPr>
              <a:t>Treatment of Glaucoma  </a:t>
            </a:r>
          </a:p>
          <a:p>
            <a:pPr algn="ctr" eaLnBrk="1" hangingPunct="1">
              <a:spcBef>
                <a:spcPct val="0"/>
              </a:spcBef>
              <a:buNone/>
            </a:pPr>
            <a:endParaRPr lang="en-US" altLang="en-US" sz="3600" b="1" dirty="0" smtClean="0">
              <a:solidFill>
                <a:srgbClr val="C00000"/>
              </a:solidFill>
              <a:latin typeface="Times New Roman" pitchFamily="18" charset="0"/>
              <a:cs typeface="Times New Roman" pitchFamily="18" charset="0"/>
            </a:endParaRPr>
          </a:p>
          <a:p>
            <a:pPr algn="ctr" eaLnBrk="1" hangingPunct="1">
              <a:spcBef>
                <a:spcPct val="0"/>
              </a:spcBef>
              <a:buNone/>
            </a:pPr>
            <a:endParaRPr lang="en-US" altLang="en-US" sz="3600" b="1" dirty="0" smtClean="0">
              <a:solidFill>
                <a:srgbClr val="C00000"/>
              </a:solidFill>
              <a:latin typeface="Times New Roman" pitchFamily="18" charset="0"/>
              <a:cs typeface="Times New Roman" pitchFamily="18" charset="0"/>
            </a:endParaRPr>
          </a:p>
        </p:txBody>
      </p:sp>
      <p:sp>
        <p:nvSpPr>
          <p:cNvPr id="2" name="TextBox 1"/>
          <p:cNvSpPr txBox="1"/>
          <p:nvPr/>
        </p:nvSpPr>
        <p:spPr>
          <a:xfrm>
            <a:off x="304800" y="1595021"/>
            <a:ext cx="8839200" cy="4524315"/>
          </a:xfrm>
          <a:prstGeom prst="rect">
            <a:avLst/>
          </a:prstGeom>
          <a:noFill/>
        </p:spPr>
        <p:txBody>
          <a:bodyPr wrap="square">
            <a:spAutoFit/>
          </a:bodyPr>
          <a:lstStyle/>
          <a:p>
            <a:pPr>
              <a:buFont typeface="Arial" pitchFamily="34" charset="0"/>
              <a:buChar char="•"/>
            </a:pPr>
            <a:r>
              <a:rPr lang="en-US" sz="3200" dirty="0" smtClean="0"/>
              <a:t>The damage caused by glaucoma can't be reversed. But treatment and regular checkups can help slow or prevent vision loss, especially if you catch the disease in its early stages.</a:t>
            </a:r>
          </a:p>
          <a:p>
            <a:pPr>
              <a:buFont typeface="Arial" pitchFamily="34" charset="0"/>
              <a:buChar char="•"/>
            </a:pPr>
            <a:r>
              <a:rPr lang="en-US" sz="3200" dirty="0" smtClean="0"/>
              <a:t>Glaucoma is treated by lowering your eye pressure (intraocular pressure). Depending on your situation, your options may include prescription eyedrops, oral medications, laser treatment, surgery or a combination of any of these.</a:t>
            </a:r>
            <a:endParaRPr lang="en-US" sz="32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19</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b="1" dirty="0" smtClean="0">
                <a:solidFill>
                  <a:srgbClr val="FFFF00"/>
                </a:solidFill>
                <a:latin typeface="Times New Roman" pitchFamily="18" charset="0"/>
                <a:cs typeface="Times New Roman" pitchFamily="18" charset="0"/>
              </a:rPr>
              <a:t>Table Contents</a:t>
            </a:r>
            <a:endParaRPr lang="en-US" altLang="en-US" sz="3600" b="1" dirty="0">
              <a:solidFill>
                <a:srgbClr val="FFFF00"/>
              </a:solidFill>
              <a:latin typeface="Times New Roman" pitchFamily="18" charset="0"/>
              <a:cs typeface="Times New Roman" pitchFamily="18" charset="0"/>
            </a:endParaRPr>
          </a:p>
        </p:txBody>
      </p:sp>
      <p:sp>
        <p:nvSpPr>
          <p:cNvPr id="71685" name="Content Placeholder 2"/>
          <p:cNvSpPr txBox="1">
            <a:spLocks/>
          </p:cNvSpPr>
          <p:nvPr/>
        </p:nvSpPr>
        <p:spPr bwMode="auto">
          <a:xfrm>
            <a:off x="533400" y="1600200"/>
            <a:ext cx="82296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Definition</a:t>
            </a:r>
            <a:endParaRPr lang="en-US" altLang="en-US" sz="2600" dirty="0">
              <a:latin typeface="Times New Roman" pitchFamily="18" charset="0"/>
              <a:cs typeface="Times New Roman" pitchFamily="18" charset="0"/>
            </a:endParaRP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Introduction</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Symptoms of Glaucoma  </a:t>
            </a:r>
            <a:endParaRPr lang="en-US" sz="2600" dirty="0" smtClean="0">
              <a:latin typeface="Times New Roman" pitchFamily="18" charset="0"/>
              <a:cs typeface="Times New Roman" pitchFamily="18" charset="0"/>
            </a:endParaRP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Causes of Glaucoma  </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Risk-Factors of Glaucoma </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Complications of Glaucoma  </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Diagnosis of Glaucoma </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Treatment of Glaucoma  </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Conclusion </a:t>
            </a:r>
            <a:endParaRPr lang="en-US" altLang="en-US" sz="2600" dirty="0">
              <a:latin typeface="Times New Roman" pitchFamily="18" charset="0"/>
              <a:cs typeface="Times New Roman" pitchFamily="18" charset="0"/>
            </a:endParaRPr>
          </a:p>
        </p:txBody>
      </p:sp>
      <p:sp>
        <p:nvSpPr>
          <p:cNvPr id="71686"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2</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b="1" dirty="0" smtClean="0">
                <a:solidFill>
                  <a:srgbClr val="FFFF00"/>
                </a:solidFill>
                <a:latin typeface="Times New Roman" pitchFamily="18" charset="0"/>
                <a:cs typeface="Times New Roman" pitchFamily="18" charset="0"/>
              </a:rPr>
              <a:t>Conclusion</a:t>
            </a:r>
          </a:p>
        </p:txBody>
      </p:sp>
      <p:sp>
        <p:nvSpPr>
          <p:cNvPr id="2" name="TextBox 1"/>
          <p:cNvSpPr txBox="1"/>
          <p:nvPr/>
        </p:nvSpPr>
        <p:spPr>
          <a:xfrm>
            <a:off x="457200" y="1676400"/>
            <a:ext cx="8153400" cy="3046988"/>
          </a:xfrm>
          <a:prstGeom prst="rect">
            <a:avLst/>
          </a:prstGeom>
          <a:noFill/>
        </p:spPr>
        <p:txBody>
          <a:bodyPr wrap="square">
            <a:spAutoFit/>
          </a:bodyPr>
          <a:lstStyle/>
          <a:p>
            <a:pPr>
              <a:buFont typeface="Arial" pitchFamily="34" charset="0"/>
              <a:buChar char="•"/>
            </a:pPr>
            <a:r>
              <a:rPr lang="en-US" sz="3200" b="1" dirty="0" smtClean="0"/>
              <a:t>Glaucoma is a common eye disease that is usually associated with an elevated intraocular pressure</a:t>
            </a:r>
            <a:r>
              <a:rPr lang="en-US" sz="3200" dirty="0" smtClean="0"/>
              <a:t>. </a:t>
            </a:r>
          </a:p>
          <a:p>
            <a:pPr>
              <a:buFont typeface="Arial" pitchFamily="34" charset="0"/>
              <a:buChar char="•"/>
            </a:pPr>
            <a:r>
              <a:rPr lang="en-US" sz="3200" dirty="0" smtClean="0"/>
              <a:t>Treatment options for patients with glaucoma include medications, laser therapy, and incisional surgery.</a:t>
            </a:r>
            <a:endParaRPr lang="en-US" sz="32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0EF9015A-DAF8-47A9-8291-B9B5A3191301}" type="slidenum">
              <a:rPr lang="en-US" altLang="en-US" sz="1400">
                <a:solidFill>
                  <a:srgbClr val="0039A6"/>
                </a:solidFill>
                <a:latin typeface="Myriad Web Pro" charset="0"/>
              </a:rPr>
              <a:pPr algn="r" eaLnBrk="1" hangingPunct="1">
                <a:spcBef>
                  <a:spcPct val="0"/>
                </a:spcBef>
                <a:buFontTx/>
                <a:buNone/>
              </a:pPr>
              <a:t>20</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9080" y="1066800"/>
            <a:ext cx="8183880" cy="1051560"/>
          </a:xfrm>
        </p:spPr>
        <p:txBody>
          <a:bodyPr/>
          <a:lstStyle/>
          <a:p>
            <a:r>
              <a:rPr lang="en-US" dirty="0">
                <a:solidFill>
                  <a:srgbClr val="FFFF00"/>
                </a:solidFill>
              </a:rPr>
              <a:t>References</a:t>
            </a:r>
          </a:p>
        </p:txBody>
      </p:sp>
      <p:sp>
        <p:nvSpPr>
          <p:cNvPr id="3" name="Content Placeholder 2"/>
          <p:cNvSpPr>
            <a:spLocks noGrp="1"/>
          </p:cNvSpPr>
          <p:nvPr>
            <p:ph sz="quarter" idx="1"/>
          </p:nvPr>
        </p:nvSpPr>
        <p:spPr>
          <a:xfrm>
            <a:off x="274320" y="2590800"/>
            <a:ext cx="8183880" cy="4187952"/>
          </a:xfrm>
        </p:spPr>
        <p:txBody>
          <a:bodyPr/>
          <a:lstStyle/>
          <a:p>
            <a:pPr lvl="1"/>
            <a:r>
              <a:rPr lang="en-US" dirty="0" smtClean="0"/>
              <a:t>Google.com</a:t>
            </a:r>
          </a:p>
          <a:p>
            <a:pPr lvl="1"/>
            <a:r>
              <a:rPr lang="en-US" dirty="0" smtClean="0"/>
              <a:t>Wikipedia.org</a:t>
            </a:r>
          </a:p>
          <a:p>
            <a:pPr lvl="1"/>
            <a:r>
              <a:rPr lang="en-US" dirty="0" smtClean="0"/>
              <a:t>Studymafia.org</a:t>
            </a:r>
          </a:p>
          <a:p>
            <a:pPr lvl="1"/>
            <a:r>
              <a:rPr lang="en-US" dirty="0" smtClean="0"/>
              <a:t>Slidespanda.com</a:t>
            </a:r>
          </a:p>
        </p:txBody>
      </p:sp>
    </p:spTree>
    <p:extLst>
      <p:ext uri="{BB962C8B-B14F-4D97-AF65-F5344CB8AC3E}">
        <p14:creationId xmlns:p14="http://schemas.microsoft.com/office/powerpoint/2010/main" val="19920750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1981200"/>
            <a:ext cx="5943600" cy="2514600"/>
          </a:xfrm>
          <a:solidFill>
            <a:srgbClr val="FFFFFF"/>
          </a:solidFill>
        </p:spPr>
        <p:txBody>
          <a:bodyPr>
            <a:normAutofit fontScale="90000"/>
          </a:bodyPr>
          <a:lstStyle/>
          <a:p>
            <a:pPr marL="0" indent="0" algn="ctr"/>
            <a:r>
              <a:rPr lang="en-US" sz="5400" b="1" dirty="0">
                <a:solidFill>
                  <a:srgbClr val="FF0000"/>
                </a:solidFill>
              </a:rPr>
              <a:t>Thanks</a:t>
            </a:r>
            <a:br>
              <a:rPr lang="en-US" sz="5400" b="1" dirty="0">
                <a:solidFill>
                  <a:srgbClr val="FF0000"/>
                </a:solidFill>
              </a:rPr>
            </a:br>
            <a:r>
              <a:rPr lang="en-US" sz="5400" b="1" dirty="0">
                <a:solidFill>
                  <a:srgbClr val="FF0000"/>
                </a:solidFill>
              </a:rPr>
              <a:t>To </a:t>
            </a:r>
            <a:r>
              <a:rPr lang="en-US" sz="5400" b="1" dirty="0">
                <a:solidFill>
                  <a:schemeClr val="bg2">
                    <a:lumMod val="50000"/>
                  </a:schemeClr>
                </a:solidFill>
              </a:rPr>
              <a:t/>
            </a:r>
            <a:br>
              <a:rPr lang="en-US" sz="5400" b="1" dirty="0">
                <a:solidFill>
                  <a:schemeClr val="bg2">
                    <a:lumMod val="50000"/>
                  </a:schemeClr>
                </a:solidFill>
              </a:rPr>
            </a:br>
            <a:r>
              <a:rPr lang="en-US" sz="5400" b="1" dirty="0" smtClean="0">
                <a:solidFill>
                  <a:srgbClr val="0070C0"/>
                </a:solidFill>
              </a:rPr>
              <a:t>StudyMafia</a:t>
            </a:r>
            <a:r>
              <a:rPr lang="en-US" sz="5400" b="1" dirty="0" smtClean="0">
                <a:solidFill>
                  <a:schemeClr val="bg1">
                    <a:lumMod val="75000"/>
                    <a:lumOff val="25000"/>
                  </a:schemeClr>
                </a:solidFill>
              </a:rPr>
              <a:t>.org</a:t>
            </a:r>
            <a:endParaRPr lang="en-US" sz="5400" b="1" dirty="0">
              <a:solidFill>
                <a:schemeClr val="bg1">
                  <a:lumMod val="75000"/>
                  <a:lumOff val="25000"/>
                </a:schemeClr>
              </a:solidFill>
            </a:endParaRPr>
          </a:p>
        </p:txBody>
      </p:sp>
    </p:spTree>
    <p:extLst>
      <p:ext uri="{BB962C8B-B14F-4D97-AF65-F5344CB8AC3E}">
        <p14:creationId xmlns:p14="http://schemas.microsoft.com/office/powerpoint/2010/main" val="3461425847"/>
      </p:ext>
    </p:extLst>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b="1" dirty="0" smtClean="0">
                <a:solidFill>
                  <a:srgbClr val="FFFF00"/>
                </a:solidFill>
                <a:latin typeface="Times New Roman" pitchFamily="18" charset="0"/>
                <a:cs typeface="Times New Roman" pitchFamily="18" charset="0"/>
              </a:rPr>
              <a:t>Definition</a:t>
            </a:r>
            <a:endParaRPr lang="en-US" altLang="en-US" sz="3600" b="1" dirty="0">
              <a:solidFill>
                <a:srgbClr val="FFFF00"/>
              </a:solidFill>
              <a:latin typeface="Times New Roman" pitchFamily="18" charset="0"/>
              <a:cs typeface="Times New Roman" pitchFamily="18" charset="0"/>
            </a:endParaRPr>
          </a:p>
        </p:txBody>
      </p:sp>
      <p:sp>
        <p:nvSpPr>
          <p:cNvPr id="71685" name="Content Placeholder 2"/>
          <p:cNvSpPr txBox="1">
            <a:spLocks/>
          </p:cNvSpPr>
          <p:nvPr/>
        </p:nvSpPr>
        <p:spPr bwMode="auto">
          <a:xfrm>
            <a:off x="533400" y="1676400"/>
            <a:ext cx="76962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buNone/>
            </a:pPr>
            <a:r>
              <a:rPr lang="en-US" dirty="0" smtClean="0"/>
              <a:t>    Glaucoma is a group of eye conditions that damage the optic nerve, the health of which is vital for good vision</a:t>
            </a:r>
            <a:endParaRPr lang="en-US" dirty="0" smtClean="0">
              <a:latin typeface="Times New Roman" pitchFamily="18" charset="0"/>
              <a:cs typeface="Times New Roman" pitchFamily="18" charset="0"/>
            </a:endParaRPr>
          </a:p>
        </p:txBody>
      </p:sp>
      <p:sp>
        <p:nvSpPr>
          <p:cNvPr id="71686" name="Slide Number Placeholder 1"/>
          <p:cNvSpPr txBox="1">
            <a:spLocks/>
          </p:cNvSpPr>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3</a:t>
            </a:fld>
            <a:endParaRPr lang="en-US" altLang="en-US" sz="1400" dirty="0">
              <a:solidFill>
                <a:srgbClr val="0039A6"/>
              </a:solidFill>
              <a:latin typeface="Myriad Web Pro" charset="0"/>
            </a:endParaRPr>
          </a:p>
        </p:txBody>
      </p:sp>
      <p:pic>
        <p:nvPicPr>
          <p:cNvPr id="6" name="Picture 5" descr="download.jpg"/>
          <p:cNvPicPr>
            <a:picLocks noChangeAspect="1"/>
          </p:cNvPicPr>
          <p:nvPr/>
        </p:nvPicPr>
        <p:blipFill>
          <a:blip r:embed="rId3"/>
          <a:stretch>
            <a:fillRect/>
          </a:stretch>
        </p:blipFill>
        <p:spPr>
          <a:xfrm>
            <a:off x="914400" y="3657600"/>
            <a:ext cx="7485771" cy="2514600"/>
          </a:xfrm>
          <a:prstGeom prst="rect">
            <a:avLst/>
          </a:prstGeom>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b="1" dirty="0" smtClean="0">
                <a:solidFill>
                  <a:srgbClr val="FFFF00"/>
                </a:solidFill>
                <a:latin typeface="Times New Roman" pitchFamily="18" charset="0"/>
                <a:cs typeface="Times New Roman" pitchFamily="18" charset="0"/>
              </a:rPr>
              <a:t>Introduction</a:t>
            </a:r>
            <a:endParaRPr lang="en-US" altLang="en-US" b="1" dirty="0">
              <a:solidFill>
                <a:srgbClr val="FFFF00"/>
              </a:solidFill>
              <a:latin typeface="Times New Roman" pitchFamily="18" charset="0"/>
              <a:cs typeface="Times New Roman" pitchFamily="18" charset="0"/>
            </a:endParaRPr>
          </a:p>
        </p:txBody>
      </p:sp>
      <p:sp>
        <p:nvSpPr>
          <p:cNvPr id="71685" name="Content Placeholder 2"/>
          <p:cNvSpPr txBox="1">
            <a:spLocks/>
          </p:cNvSpPr>
          <p:nvPr/>
        </p:nvSpPr>
        <p:spPr bwMode="auto">
          <a:xfrm>
            <a:off x="381000" y="1371600"/>
            <a:ext cx="82296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r>
              <a:rPr lang="en-US" sz="2800" dirty="0" smtClean="0"/>
              <a:t>Many forms of glaucoma have no warning signs. The effect is so gradual that you may not notice a change in vision until the condition is at an advanced stage.</a:t>
            </a:r>
          </a:p>
          <a:p>
            <a:r>
              <a:rPr lang="en-US" sz="2800" dirty="0" smtClean="0"/>
              <a:t>Because vision loss due to glaucoma can't be recovered, it's important to have regular eye exams that include measurements of your eye pressure so a diagnosis can be made in its early stages and treated appropriately. If glaucoma is recognized early, vision loss can be slowed or prevented. </a:t>
            </a:r>
          </a:p>
          <a:p>
            <a:r>
              <a:rPr lang="en-US" sz="2800" dirty="0" smtClean="0"/>
              <a:t>If you have the condition, you'll generally need treatment for the rest of your life.</a:t>
            </a:r>
            <a:endParaRPr lang="en-US" sz="2800" dirty="0"/>
          </a:p>
        </p:txBody>
      </p:sp>
      <p:sp>
        <p:nvSpPr>
          <p:cNvPr id="71686" name="Slide Number Placeholder 1"/>
          <p:cNvSpPr txBox="1">
            <a:spLocks/>
          </p:cNvSpPr>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4</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6"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F3A21016-E51D-4AAE-8DF1-DF6B1BFA55A8}" type="slidenum">
              <a:rPr lang="en-US" altLang="en-US" sz="1400" smtClean="0">
                <a:solidFill>
                  <a:srgbClr val="0039A6"/>
                </a:solidFill>
                <a:latin typeface="Myriad Web Pro" charset="0"/>
              </a:rPr>
              <a:pPr algn="r" eaLnBrk="1" hangingPunct="1">
                <a:spcBef>
                  <a:spcPct val="0"/>
                </a:spcBef>
                <a:buFontTx/>
                <a:buNone/>
              </a:pPr>
              <a:t>5</a:t>
            </a:fld>
            <a:endParaRPr lang="en-US" altLang="en-US" sz="1400" dirty="0">
              <a:solidFill>
                <a:srgbClr val="0039A6"/>
              </a:solidFill>
              <a:latin typeface="Myriad Web Pro" charset="0"/>
            </a:endParaRPr>
          </a:p>
        </p:txBody>
      </p:sp>
      <p:sp>
        <p:nvSpPr>
          <p:cNvPr id="7" name="TextBox 7"/>
          <p:cNvSpPr txBox="1">
            <a:spLocks noChangeArrowheads="1"/>
          </p:cNvSpPr>
          <p:nvPr/>
        </p:nvSpPr>
        <p:spPr bwMode="auto">
          <a:xfrm>
            <a:off x="381000" y="4572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rgbClr val="FFFF00"/>
                </a:solidFill>
                <a:latin typeface="Times New Roman" pitchFamily="18" charset="0"/>
                <a:cs typeface="Times New Roman" pitchFamily="18" charset="0"/>
              </a:rPr>
              <a:t>Symptoms of Glaucoma  </a:t>
            </a:r>
          </a:p>
        </p:txBody>
      </p:sp>
      <p:pic>
        <p:nvPicPr>
          <p:cNvPr id="5" name="Picture 4" descr="symptoms-of-Glaucoma-e1631129700239.png"/>
          <p:cNvPicPr>
            <a:picLocks noChangeAspect="1"/>
          </p:cNvPicPr>
          <p:nvPr/>
        </p:nvPicPr>
        <p:blipFill>
          <a:blip r:embed="rId3"/>
          <a:srcRect t="18750"/>
          <a:stretch>
            <a:fillRect/>
          </a:stretch>
        </p:blipFill>
        <p:spPr>
          <a:xfrm>
            <a:off x="1524000" y="1524000"/>
            <a:ext cx="6095999" cy="4952999"/>
          </a:xfrm>
          <a:prstGeom prst="rect">
            <a:avLst/>
          </a:prstGeom>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4572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rgbClr val="FFFF00"/>
                </a:solidFill>
                <a:latin typeface="Times New Roman" pitchFamily="18" charset="0"/>
                <a:cs typeface="Times New Roman" pitchFamily="18" charset="0"/>
              </a:rPr>
              <a:t>Causes of Glaucoma  </a:t>
            </a:r>
          </a:p>
        </p:txBody>
      </p:sp>
      <p:sp>
        <p:nvSpPr>
          <p:cNvPr id="2" name="TextBox 1"/>
          <p:cNvSpPr txBox="1"/>
          <p:nvPr/>
        </p:nvSpPr>
        <p:spPr>
          <a:xfrm>
            <a:off x="304800" y="1676400"/>
            <a:ext cx="8423275" cy="4524315"/>
          </a:xfrm>
          <a:prstGeom prst="rect">
            <a:avLst/>
          </a:prstGeom>
          <a:noFill/>
        </p:spPr>
        <p:txBody>
          <a:bodyPr wrap="square">
            <a:spAutoFit/>
          </a:bodyPr>
          <a:lstStyle/>
          <a:p>
            <a:pPr>
              <a:buFont typeface="Arial" pitchFamily="34" charset="0"/>
              <a:buChar char="•"/>
            </a:pPr>
            <a:r>
              <a:rPr lang="en-US" sz="3200" dirty="0" smtClean="0"/>
              <a:t>Glaucoma is the result of damage to the optic nerve. As this nerve gradually deteriorates, blind spots develop in your visual field. For reasons that doctors don't fully understand, this nerve damage is usually related to increased pressure in the eye.</a:t>
            </a:r>
          </a:p>
          <a:p>
            <a:pPr>
              <a:buFont typeface="Arial" pitchFamily="34" charset="0"/>
              <a:buChar char="•"/>
            </a:pPr>
            <a:r>
              <a:rPr lang="en-US" sz="3200" dirty="0" smtClean="0"/>
              <a:t>Elevated eye pressure is due to a buildup of a fluid (aqueous humor) that flows throughout the inside of your eye.</a:t>
            </a:r>
            <a:endParaRPr lang="en-US" sz="32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6</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rgbClr val="FFFF00"/>
                </a:solidFill>
                <a:latin typeface="Times New Roman" pitchFamily="18" charset="0"/>
                <a:cs typeface="Times New Roman" pitchFamily="18" charset="0"/>
              </a:rPr>
              <a:t>Causes of Glaucoma  </a:t>
            </a:r>
          </a:p>
        </p:txBody>
      </p:sp>
      <p:sp>
        <p:nvSpPr>
          <p:cNvPr id="2" name="TextBox 1"/>
          <p:cNvSpPr txBox="1"/>
          <p:nvPr/>
        </p:nvSpPr>
        <p:spPr>
          <a:xfrm>
            <a:off x="533400" y="1676400"/>
            <a:ext cx="8153400" cy="4524315"/>
          </a:xfrm>
          <a:prstGeom prst="rect">
            <a:avLst/>
          </a:prstGeom>
          <a:noFill/>
        </p:spPr>
        <p:txBody>
          <a:bodyPr wrap="square">
            <a:spAutoFit/>
          </a:bodyPr>
          <a:lstStyle/>
          <a:p>
            <a:pPr>
              <a:buFont typeface="Arial" pitchFamily="34" charset="0"/>
              <a:buChar char="•"/>
            </a:pPr>
            <a:r>
              <a:rPr lang="en-US" sz="3200" dirty="0" smtClean="0"/>
              <a:t>This internal fluid normally drains out through a tissue called the trabecular meshwork at the angle where the iris and cornea meet. When fluid is overproduced or the drainage system doesn't work properly, the fluid can't flow out at its normal rate and eye pressure increases.</a:t>
            </a:r>
          </a:p>
          <a:p>
            <a:pPr>
              <a:buFont typeface="Arial" pitchFamily="34" charset="0"/>
              <a:buChar char="•"/>
            </a:pPr>
            <a:r>
              <a:rPr lang="en-US" sz="3200" dirty="0" smtClean="0"/>
              <a:t>Glaucoma tends to run in families. In some people, scientists have identified genes related to high eye pressure and optic nerve damage.</a:t>
            </a:r>
            <a:endParaRPr lang="en-US" sz="32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7</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sz="3600" b="1" dirty="0" smtClean="0">
                <a:solidFill>
                  <a:srgbClr val="FFFF00"/>
                </a:solidFill>
              </a:rPr>
              <a:t>Types </a:t>
            </a:r>
            <a:r>
              <a:rPr lang="en-US" altLang="en-US" sz="3600" b="1" dirty="0" smtClean="0">
                <a:solidFill>
                  <a:srgbClr val="FFFF00"/>
                </a:solidFill>
                <a:latin typeface="Times New Roman" pitchFamily="18" charset="0"/>
                <a:cs typeface="Times New Roman" pitchFamily="18" charset="0"/>
              </a:rPr>
              <a:t>of Glaucoma  </a:t>
            </a:r>
          </a:p>
        </p:txBody>
      </p:sp>
      <p:sp>
        <p:nvSpPr>
          <p:cNvPr id="2" name="TextBox 1"/>
          <p:cNvSpPr txBox="1"/>
          <p:nvPr/>
        </p:nvSpPr>
        <p:spPr>
          <a:xfrm>
            <a:off x="381000" y="1524000"/>
            <a:ext cx="8153400" cy="4524315"/>
          </a:xfrm>
          <a:prstGeom prst="rect">
            <a:avLst/>
          </a:prstGeom>
          <a:noFill/>
        </p:spPr>
        <p:txBody>
          <a:bodyPr wrap="square">
            <a:spAutoFit/>
          </a:bodyPr>
          <a:lstStyle/>
          <a:p>
            <a:r>
              <a:rPr lang="en-US" sz="3200" b="1" dirty="0" smtClean="0"/>
              <a:t>Open-angle glaucoma</a:t>
            </a:r>
          </a:p>
          <a:p>
            <a:pPr>
              <a:buFont typeface="Arial" pitchFamily="34" charset="0"/>
              <a:buChar char="•"/>
            </a:pPr>
            <a:r>
              <a:rPr lang="en-US" sz="3200" dirty="0" smtClean="0"/>
              <a:t>Open-angle glaucoma is the most common form of the disease. The drainage angle formed by the cornea and iris remains open, but the trabecular meshwork is partially blocked. </a:t>
            </a:r>
          </a:p>
          <a:p>
            <a:pPr>
              <a:buFont typeface="Arial" pitchFamily="34" charset="0"/>
              <a:buChar char="•"/>
            </a:pPr>
            <a:r>
              <a:rPr lang="en-US" sz="3200" dirty="0" smtClean="0"/>
              <a:t>This causes pressure in the eye to gradually increase. This pressure damages the optic nerve. It happens so slowly that you may lose vision before you're even aware of a problem.</a:t>
            </a:r>
            <a:endParaRPr lang="en-US" sz="32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8</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sz="3600" b="1" dirty="0" smtClean="0">
                <a:solidFill>
                  <a:srgbClr val="FFFF00"/>
                </a:solidFill>
              </a:rPr>
              <a:t>Types </a:t>
            </a:r>
            <a:r>
              <a:rPr lang="en-US" altLang="en-US" sz="3600" b="1" dirty="0" smtClean="0">
                <a:solidFill>
                  <a:srgbClr val="FFFF00"/>
                </a:solidFill>
                <a:latin typeface="Times New Roman" pitchFamily="18" charset="0"/>
                <a:cs typeface="Times New Roman" pitchFamily="18" charset="0"/>
              </a:rPr>
              <a:t>of Glaucoma  </a:t>
            </a:r>
          </a:p>
        </p:txBody>
      </p:sp>
      <p:sp>
        <p:nvSpPr>
          <p:cNvPr id="2" name="TextBox 1"/>
          <p:cNvSpPr txBox="1"/>
          <p:nvPr/>
        </p:nvSpPr>
        <p:spPr>
          <a:xfrm>
            <a:off x="381000" y="1524000"/>
            <a:ext cx="8153400" cy="4524315"/>
          </a:xfrm>
          <a:prstGeom prst="rect">
            <a:avLst/>
          </a:prstGeom>
          <a:noFill/>
        </p:spPr>
        <p:txBody>
          <a:bodyPr wrap="square">
            <a:spAutoFit/>
          </a:bodyPr>
          <a:lstStyle/>
          <a:p>
            <a:r>
              <a:rPr lang="en-US" sz="3200" b="1" dirty="0" smtClean="0"/>
              <a:t>Angle-closure glaucoma</a:t>
            </a:r>
          </a:p>
          <a:p>
            <a:pPr>
              <a:buFont typeface="Arial" pitchFamily="34" charset="0"/>
              <a:buChar char="•"/>
            </a:pPr>
            <a:r>
              <a:rPr lang="en-US" sz="3200" dirty="0" smtClean="0"/>
              <a:t>Angle-closure glaucoma, also called closed-angle glaucoma, occurs when the iris bulges forward to narrow or block the drainage angle formed by the cornea and iris. </a:t>
            </a:r>
          </a:p>
          <a:p>
            <a:pPr>
              <a:buFont typeface="Arial" pitchFamily="34" charset="0"/>
              <a:buChar char="•"/>
            </a:pPr>
            <a:r>
              <a:rPr lang="en-US" sz="3200" dirty="0" smtClean="0"/>
              <a:t>As a result, fluid can't circulate through the eye and pressure increases. Some people have narrow drainage angles, putting them at increased risk of angle-closure glaucoma.</a:t>
            </a:r>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9</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7_SEPDPO">
  <a:themeElements>
    <a:clrScheme name="OSELS Light PPT Colors">
      <a:dk1>
        <a:srgbClr val="0039A6"/>
      </a:dk1>
      <a:lt1>
        <a:srgbClr val="FFFFFF"/>
      </a:lt1>
      <a:dk2>
        <a:srgbClr val="3077FF"/>
      </a:dk2>
      <a:lt2>
        <a:srgbClr val="4B4B4B"/>
      </a:lt2>
      <a:accent1>
        <a:srgbClr val="0039A6"/>
      </a:accent1>
      <a:accent2>
        <a:srgbClr val="9E302D"/>
      </a:accent2>
      <a:accent3>
        <a:srgbClr val="5B8F22"/>
      </a:accent3>
      <a:accent4>
        <a:srgbClr val="532E60"/>
      </a:accent4>
      <a:accent5>
        <a:srgbClr val="FDC82F"/>
      </a:accent5>
      <a:accent6>
        <a:srgbClr val="0CC6DE"/>
      </a:accent6>
      <a:hlink>
        <a:srgbClr val="002060"/>
      </a:hlink>
      <a:folHlink>
        <a:srgbClr val="0053F2"/>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66CCFF"/>
        </a:solidFill>
        <a:ln w="9525">
          <a:miter lim="800000"/>
          <a:headEnd/>
          <a:tailEnd/>
        </a:ln>
      </a:spPr>
      <a:bodyPr wrap="none" rtlCol="0" anchor="ctr">
        <a:flatTx/>
      </a:bodyPr>
      <a:lstStyle>
        <a:defPPr algn="ctr">
          <a:defRPr sz="1200" b="1" dirty="0">
            <a:solidFill>
              <a:schemeClr val="bg1"/>
            </a:solidFill>
            <a:latin typeface="Tahoma" pitchFamily="34" charset="0"/>
          </a:defRPr>
        </a:defPPr>
      </a:lstStyle>
    </a:spDef>
    <a:lnDef>
      <a:spPr>
        <a:ln w="22225">
          <a:solidFill>
            <a:srgbClr val="0A0A0A"/>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Foundry">
  <a:themeElements>
    <a:clrScheme name="Custom 2">
      <a:dk1>
        <a:srgbClr val="93A299"/>
      </a:dk1>
      <a:lt1>
        <a:srgbClr val="FFFFFF"/>
      </a:lt1>
      <a:dk2>
        <a:srgbClr val="D2533C"/>
      </a:dk2>
      <a:lt2>
        <a:srgbClr val="F3F2DC"/>
      </a:lt2>
      <a:accent1>
        <a:srgbClr val="93A299"/>
      </a:accent1>
      <a:accent2>
        <a:srgbClr val="AD8F67"/>
      </a:accent2>
      <a:accent3>
        <a:srgbClr val="726056"/>
      </a:accent3>
      <a:accent4>
        <a:srgbClr val="F2F2F2"/>
      </a:accent4>
      <a:accent5>
        <a:srgbClr val="808DA0"/>
      </a:accent5>
      <a:accent6>
        <a:srgbClr val="79463D"/>
      </a:accent6>
      <a:hlink>
        <a:srgbClr val="0000FF"/>
      </a:hlink>
      <a:folHlink>
        <a:srgbClr val="800080"/>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18599</TotalTime>
  <Words>980</Words>
  <Application>Microsoft Office PowerPoint</Application>
  <PresentationFormat>On-screen Show (4:3)</PresentationFormat>
  <Paragraphs>290</Paragraphs>
  <Slides>22</Slides>
  <Notes>19</Notes>
  <HiddenSlides>0</HiddenSlides>
  <MMClips>0</MMClips>
  <ScaleCrop>false</ScaleCrop>
  <HeadingPairs>
    <vt:vector size="4" baseType="variant">
      <vt:variant>
        <vt:lpstr>Theme</vt:lpstr>
      </vt:variant>
      <vt:variant>
        <vt:i4>2</vt:i4>
      </vt:variant>
      <vt:variant>
        <vt:lpstr>Slide Titles</vt:lpstr>
      </vt:variant>
      <vt:variant>
        <vt:i4>22</vt:i4>
      </vt:variant>
    </vt:vector>
  </HeadingPairs>
  <TitlesOfParts>
    <vt:vector size="24" baseType="lpstr">
      <vt:lpstr>7_SEPDPO</vt:lpstr>
      <vt:lpstr>Foundry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References</vt:lpstr>
      <vt:lpstr>Thanks To  StudyMafia.org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NISHA PANDITA</dc:creator>
  <cp:lastModifiedBy>CRP</cp:lastModifiedBy>
  <cp:revision>887</cp:revision>
  <cp:lastPrinted>2014-09-05T11:57:32Z</cp:lastPrinted>
  <dcterms:created xsi:type="dcterms:W3CDTF">2014-04-08T13:15:54Z</dcterms:created>
  <dcterms:modified xsi:type="dcterms:W3CDTF">2022-10-28T03:12:54Z</dcterms:modified>
</cp:coreProperties>
</file>