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7" r:id="rId1"/>
  </p:sldMasterIdLst>
  <p:notesMasterIdLst>
    <p:notesMasterId r:id="rId31"/>
  </p:notesMasterIdLst>
  <p:sldIdLst>
    <p:sldId id="391" r:id="rId2"/>
    <p:sldId id="387" r:id="rId3"/>
    <p:sldId id="311" r:id="rId4"/>
    <p:sldId id="269" r:id="rId5"/>
    <p:sldId id="257" r:id="rId6"/>
    <p:sldId id="258" r:id="rId7"/>
    <p:sldId id="385" r:id="rId8"/>
    <p:sldId id="261" r:id="rId9"/>
    <p:sldId id="262" r:id="rId10"/>
    <p:sldId id="264" r:id="rId11"/>
    <p:sldId id="305" r:id="rId12"/>
    <p:sldId id="306" r:id="rId13"/>
    <p:sldId id="307" r:id="rId14"/>
    <p:sldId id="308" r:id="rId15"/>
    <p:sldId id="270" r:id="rId16"/>
    <p:sldId id="314" r:id="rId17"/>
    <p:sldId id="317" r:id="rId18"/>
    <p:sldId id="318" r:id="rId19"/>
    <p:sldId id="336" r:id="rId20"/>
    <p:sldId id="338" r:id="rId21"/>
    <p:sldId id="337" r:id="rId22"/>
    <p:sldId id="344" r:id="rId23"/>
    <p:sldId id="362" r:id="rId24"/>
    <p:sldId id="363" r:id="rId25"/>
    <p:sldId id="364" r:id="rId26"/>
    <p:sldId id="375" r:id="rId27"/>
    <p:sldId id="386" r:id="rId28"/>
    <p:sldId id="388" r:id="rId29"/>
    <p:sldId id="39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0099"/>
    <a:srgbClr val="0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94622" autoAdjust="0"/>
  </p:normalViewPr>
  <p:slideViewPr>
    <p:cSldViewPr>
      <p:cViewPr>
        <p:scale>
          <a:sx n="62" d="100"/>
          <a:sy n="62" d="100"/>
        </p:scale>
        <p:origin x="-139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B827FC-0114-427A-8398-5455A262AF3E}" type="datetimeFigureOut">
              <a:rPr lang="en-US" smtClean="0"/>
              <a:t>10/15/2022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F467D0-AA3A-4601-B4D9-294189A85626}" type="slidenum">
              <a:rPr lang="en-US" smtClean="0"/>
              <a:t>‹#›</a:t>
            </a:fld>
            <a:endParaRPr lang="en-US"/>
          </a:p>
        </p:txBody>
      </p:sp>
    </p:spTree>
    <p:extLst>
      <p:ext uri="{BB962C8B-B14F-4D97-AF65-F5344CB8AC3E}">
        <p14:creationId xmlns:p14="http://schemas.microsoft.com/office/powerpoint/2010/main" val="2436390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96261" y="2721417"/>
            <a:ext cx="3359510" cy="1662953"/>
          </a:xfrm>
          <a:noFill/>
          <a:effectLst>
            <a:outerShdw blurRad="50800" dist="38100" dir="2700000" algn="tl" rotWithShape="0">
              <a:prstClr val="black">
                <a:alpha val="40000"/>
              </a:prstClr>
            </a:outerShdw>
          </a:effectLst>
        </p:spPr>
        <p:txBody>
          <a:bodyPr>
            <a:normAutofit/>
          </a:bodyPr>
          <a:lstStyle>
            <a:lvl1pPr algn="l">
              <a:defRPr sz="3600">
                <a:solidFill>
                  <a:srgbClr val="B8A39A"/>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296260" y="4485803"/>
            <a:ext cx="3054102" cy="1182871"/>
          </a:xfrm>
        </p:spPr>
        <p:txBody>
          <a:bodyPr>
            <a:normAutofit/>
          </a:bodyPr>
          <a:lstStyle>
            <a:lvl1pPr marL="0" indent="0" algn="l">
              <a:buNone/>
              <a:defRPr sz="2800" b="0" i="0">
                <a:solidFill>
                  <a:srgbClr val="AE8C7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CD8B6EB-FC03-470E-BB02-A2AD6B3CCC08}" type="slidenum">
              <a:rPr lang="en-US" smtClean="0"/>
              <a:pPr>
                <a:defRPr/>
              </a:pPr>
              <a:t>‹#›</a:t>
            </a:fld>
            <a:endParaRPr lang="en-US"/>
          </a:p>
        </p:txBody>
      </p:sp>
    </p:spTree>
    <p:extLst>
      <p:ext uri="{BB962C8B-B14F-4D97-AF65-F5344CB8AC3E}">
        <p14:creationId xmlns:p14="http://schemas.microsoft.com/office/powerpoint/2010/main"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F0C2BB92-A224-4282-99E4-75121EDEDC9B}" type="slidenum">
              <a:rPr lang="en-US" smtClean="0"/>
              <a:pPr>
                <a:defRPr/>
              </a:pPr>
              <a:t>‹#›</a:t>
            </a:fld>
            <a:endParaRPr lang="en-US"/>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05B8536-E5A3-4FE0-807E-BDDBCE3E0A45}" type="slidenum">
              <a:rPr lang="en-US" smtClean="0"/>
              <a:pPr>
                <a:defRPr/>
              </a:pPr>
              <a:t>‹#›</a:t>
            </a:fld>
            <a:endParaRPr lang="en-US"/>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4914C6B6-022C-4CEF-B4F2-AE6FC00D6A66}" type="slidenum">
              <a:rPr lang="en-US" smtClean="0"/>
              <a:pPr>
                <a:defRPr/>
              </a:pPr>
              <a:t>‹#›</a:t>
            </a:fld>
            <a:endParaRPr lang="en-US"/>
          </a:p>
        </p:txBody>
      </p:sp>
      <p:pic>
        <p:nvPicPr>
          <p:cNvPr id="7" name="Picture 6" descr="E:\websites\free-power-point-templates\2012\logos.png">
            <a:extLst>
              <a:ext uri="{FF2B5EF4-FFF2-40B4-BE49-F238E27FC236}">
                <a16:creationId xmlns="" xmlns:a16="http://schemas.microsoft.com/office/drawing/2014/main" id="{08B89D22-1D6E-450B-881F-4D2A4C527F7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808475" y="3101618"/>
            <a:ext cx="1463784"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4697" y="136524"/>
            <a:ext cx="8354605" cy="1018032"/>
          </a:xfrm>
        </p:spPr>
        <p:txBody>
          <a:bodyPr>
            <a:normAutofit/>
          </a:bodyPr>
          <a:lstStyle>
            <a:lvl1pPr algn="l">
              <a:defRPr sz="36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00183" y="1800147"/>
            <a:ext cx="8343635" cy="4500388"/>
          </a:xfrm>
        </p:spPr>
        <p:txBody>
          <a:bodyPr/>
          <a:lstStyle>
            <a:lvl1pPr algn="l">
              <a:defRPr sz="2800">
                <a:solidFill>
                  <a:schemeClr val="tx2">
                    <a:lumMod val="50000"/>
                  </a:schemeClr>
                </a:solidFill>
              </a:defRPr>
            </a:lvl1pPr>
            <a:lvl2pPr algn="l">
              <a:defRPr>
                <a:solidFill>
                  <a:schemeClr val="tx2">
                    <a:lumMod val="50000"/>
                  </a:schemeClr>
                </a:solidFill>
              </a:defRPr>
            </a:lvl2pPr>
            <a:lvl3pPr algn="l">
              <a:defRPr>
                <a:solidFill>
                  <a:schemeClr val="tx2">
                    <a:lumMod val="50000"/>
                  </a:schemeClr>
                </a:solidFill>
              </a:defRPr>
            </a:lvl3pPr>
            <a:lvl4pPr algn="l">
              <a:defRPr>
                <a:solidFill>
                  <a:schemeClr val="tx2">
                    <a:lumMod val="50000"/>
                  </a:schemeClr>
                </a:solidFill>
              </a:defRPr>
            </a:lvl4pPr>
            <a:lvl5pPr algn="l">
              <a:defRPr>
                <a:solidFill>
                  <a:schemeClr val="tx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B7AB299-75C6-444A-AC28-693191860756}" type="slidenum">
              <a:rPr lang="en-US" smtClean="0"/>
              <a:pPr>
                <a:defRPr/>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68250"/>
            <a:ext cx="6252670" cy="1018033"/>
          </a:xfrm>
        </p:spPr>
        <p:txBody>
          <a:bodyPr>
            <a:normAutofit/>
          </a:bodyPr>
          <a:lstStyle>
            <a:lvl1pPr algn="l">
              <a:defRPr sz="360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5825"/>
            <a:ext cx="6252670" cy="4750527"/>
          </a:xfrm>
        </p:spPr>
        <p:txBody>
          <a:bodyPr/>
          <a:lstStyle>
            <a:lvl1pPr algn="l">
              <a:defRPr sz="2800">
                <a:solidFill>
                  <a:srgbClr val="AE8C7E"/>
                </a:solidFill>
              </a:defRPr>
            </a:lvl1pPr>
            <a:lvl2pPr algn="l">
              <a:defRPr>
                <a:solidFill>
                  <a:srgbClr val="AE8C7E"/>
                </a:solidFill>
              </a:defRPr>
            </a:lvl2pPr>
            <a:lvl3pPr algn="l">
              <a:defRPr>
                <a:solidFill>
                  <a:srgbClr val="AE8C7E"/>
                </a:solidFill>
              </a:defRPr>
            </a:lvl3pPr>
            <a:lvl4pPr algn="l">
              <a:defRPr>
                <a:solidFill>
                  <a:srgbClr val="AE8C7E"/>
                </a:solidFill>
              </a:defRPr>
            </a:lvl4pPr>
            <a:lvl5pPr algn="l">
              <a:defRPr>
                <a:solidFill>
                  <a:srgbClr val="AE8C7E"/>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193247A0-9179-4BD5-A8FB-ABE8DBEEE487}" type="slidenum">
              <a:rPr lang="en-US" smtClean="0"/>
              <a:pPr>
                <a:defRPr/>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89D96BB7-C024-4B4E-A018-370374285C97}" type="slidenum">
              <a:rPr lang="en-US" smtClean="0"/>
              <a:pPr>
                <a:defRPr/>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5F2881E2-9412-4FE8-8CCA-2A26867B3473}" type="slidenum">
              <a:rPr lang="en-US" smtClean="0"/>
              <a:pPr>
                <a:defRPr/>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9772" y="132349"/>
            <a:ext cx="8268795" cy="1018033"/>
          </a:xfrm>
        </p:spPr>
        <p:txBody>
          <a:bodyPr>
            <a:normAutofit/>
          </a:bodyPr>
          <a:lstStyle>
            <a:lvl1pPr algn="l">
              <a:defRPr sz="3600" u="none"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09771" y="2207360"/>
            <a:ext cx="4040188" cy="639763"/>
          </a:xfrm>
        </p:spPr>
        <p:txBody>
          <a:bodyPr anchor="b"/>
          <a:lstStyle>
            <a:lvl1pPr marL="0" indent="0" algn="ctr">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9771" y="2837223"/>
            <a:ext cx="4040188" cy="3035059"/>
          </a:xfrm>
        </p:spPr>
        <p:txBody>
          <a:bodyPr/>
          <a:lstStyle>
            <a:lvl1pPr algn="ctr">
              <a:defRPr sz="2400">
                <a:solidFill>
                  <a:schemeClr val="tx2">
                    <a:lumMod val="75000"/>
                  </a:schemeClr>
                </a:solidFill>
              </a:defRPr>
            </a:lvl1pPr>
            <a:lvl2pPr algn="ctr">
              <a:defRPr sz="2000">
                <a:solidFill>
                  <a:schemeClr val="tx2">
                    <a:lumMod val="75000"/>
                  </a:schemeClr>
                </a:solidFill>
              </a:defRPr>
            </a:lvl2pPr>
            <a:lvl3pPr algn="ctr">
              <a:defRPr sz="1800">
                <a:solidFill>
                  <a:schemeClr val="tx2">
                    <a:lumMod val="75000"/>
                  </a:schemeClr>
                </a:solidFill>
              </a:defRPr>
            </a:lvl3pPr>
            <a:lvl4pPr algn="ctr">
              <a:defRPr sz="1600">
                <a:solidFill>
                  <a:schemeClr val="tx2">
                    <a:lumMod val="75000"/>
                  </a:schemeClr>
                </a:solidFill>
              </a:defRPr>
            </a:lvl4pPr>
            <a:lvl5pPr algn="ctr">
              <a:defRPr sz="1600">
                <a:solidFill>
                  <a:schemeClr val="tx2">
                    <a:lumMod val="75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44893" y="2207360"/>
            <a:ext cx="4041775" cy="639763"/>
          </a:xfrm>
        </p:spPr>
        <p:txBody>
          <a:bodyPr anchor="b"/>
          <a:lstStyle>
            <a:lvl1pPr marL="0" indent="0" algn="ctr">
              <a:buNone/>
              <a:defRPr sz="2400" b="1">
                <a:solidFill>
                  <a:schemeClr val="tx2">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44893" y="2837223"/>
            <a:ext cx="4041775" cy="3035059"/>
          </a:xfrm>
        </p:spPr>
        <p:txBody>
          <a:bodyPr/>
          <a:lstStyle>
            <a:lvl1pPr algn="ctr">
              <a:defRPr sz="2400">
                <a:solidFill>
                  <a:schemeClr val="tx2">
                    <a:lumMod val="75000"/>
                  </a:schemeClr>
                </a:solidFill>
              </a:defRPr>
            </a:lvl1pPr>
            <a:lvl2pPr algn="ctr">
              <a:defRPr sz="2000">
                <a:solidFill>
                  <a:schemeClr val="tx2">
                    <a:lumMod val="75000"/>
                  </a:schemeClr>
                </a:solidFill>
              </a:defRPr>
            </a:lvl2pPr>
            <a:lvl3pPr algn="ctr">
              <a:defRPr sz="1800">
                <a:solidFill>
                  <a:schemeClr val="tx2">
                    <a:lumMod val="75000"/>
                  </a:schemeClr>
                </a:solidFill>
              </a:defRPr>
            </a:lvl3pPr>
            <a:lvl4pPr algn="ctr">
              <a:defRPr sz="1600">
                <a:solidFill>
                  <a:schemeClr val="tx2">
                    <a:lumMod val="75000"/>
                  </a:schemeClr>
                </a:solidFill>
              </a:defRPr>
            </a:lvl4pPr>
            <a:lvl5pPr algn="ctr">
              <a:defRPr sz="1600">
                <a:solidFill>
                  <a:schemeClr val="tx2">
                    <a:lumMod val="75000"/>
                  </a:schemeClr>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885CCB15-A067-4E26-B8F2-C2EB9FFF34A4}" type="slidenum">
              <a:rPr lang="en-US" smtClean="0"/>
              <a:pPr>
                <a:defRPr/>
              </a:pPr>
              <a:t>‹#›</a:t>
            </a:fld>
            <a:endParaRPr lang="en-US"/>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D0EA13C1-03CE-4871-BE7C-56CDE36004F0}" type="slidenum">
              <a:rPr lang="en-US" smtClean="0"/>
              <a:pPr>
                <a:defRPr/>
              </a:pPr>
              <a:t>‹#›</a:t>
            </a:fld>
            <a:endParaRPr lang="en-US"/>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47AEA1C2-E437-415C-8EB3-5BA0CC2D464E}" type="slidenum">
              <a:rPr lang="en-US" smtClean="0"/>
              <a:pPr>
                <a:defRPr/>
              </a:pPr>
              <a:t>‹#›</a:t>
            </a:fld>
            <a:endParaRPr lang="en-US"/>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05B6E3E2-AAE5-4A66-8B4E-2AAFCE251DBD}" type="slidenum">
              <a:rPr lang="en-US" smtClean="0"/>
              <a:pPr>
                <a:defRPr/>
              </a:pPr>
              <a:t>‹#›</a:t>
            </a:fld>
            <a:endParaRPr lang="en-US"/>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3247A0-9179-4BD5-A8FB-ABE8DBEEE487}" type="slidenum">
              <a:rPr lang="en-US" smtClean="0"/>
              <a:pPr>
                <a:defRPr/>
              </a:pPr>
              <a:t>‹#›</a:t>
            </a:fld>
            <a:endParaRPr lang="en-US"/>
          </a:p>
        </p:txBody>
      </p:sp>
      <p:sp>
        <p:nvSpPr>
          <p:cNvPr id="7" name="TextBox 6">
            <a:extLst>
              <a:ext uri="{FF2B5EF4-FFF2-40B4-BE49-F238E27FC236}">
                <a16:creationId xmlns="" xmlns:a16="http://schemas.microsoft.com/office/drawing/2014/main" id="{11E867DF-3DCA-4725-94F0-F2B6BD747A82}"/>
              </a:ext>
            </a:extLst>
          </p:cNvPr>
          <p:cNvSpPr txBox="1"/>
          <p:nvPr/>
        </p:nvSpPr>
        <p:spPr>
          <a:xfrm>
            <a:off x="-9150" y="6951663"/>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 id="214748381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280964" y="76200"/>
            <a:ext cx="7024836" cy="792088"/>
          </a:xfrm>
          <a:prstGeom prst="rect">
            <a:avLst/>
          </a:prstGeom>
          <a:solidFill>
            <a:schemeClr val="bg1"/>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solidFill>
                  <a:schemeClr val="tx2">
                    <a:lumMod val="75000"/>
                  </a:schemeClr>
                </a:solidFill>
                <a:latin typeface="Verdana" pitchFamily="34" charset="0"/>
                <a:cs typeface="+mn-cs"/>
              </a:rPr>
              <a:t>.Org</a:t>
            </a:r>
            <a:endParaRPr lang="en-US" sz="2800" b="1" dirty="0">
              <a:solidFill>
                <a:schemeClr val="tx2">
                  <a:lumMod val="75000"/>
                </a:schemeClr>
              </a:solidFill>
              <a:latin typeface="Tahoma" pitchFamily="34" charset="0"/>
              <a:cs typeface="+mn-cs"/>
            </a:endParaRPr>
          </a:p>
        </p:txBody>
      </p:sp>
      <p:sp>
        <p:nvSpPr>
          <p:cNvPr id="16389" name="Text Box 9"/>
          <p:cNvSpPr txBox="1">
            <a:spLocks noChangeArrowheads="1"/>
          </p:cNvSpPr>
          <p:nvPr/>
        </p:nvSpPr>
        <p:spPr bwMode="auto">
          <a:xfrm>
            <a:off x="0" y="5525869"/>
            <a:ext cx="9144000" cy="646331"/>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b="1" dirty="0" smtClean="0">
                <a:solidFill>
                  <a:schemeClr val="tx1">
                    <a:lumMod val="85000"/>
                    <a:lumOff val="15000"/>
                  </a:schemeClr>
                </a:solidFill>
                <a:latin typeface="Times New Roman" pitchFamily="18" charset="0"/>
                <a:cs typeface="Times New Roman" pitchFamily="18" charset="0"/>
              </a:rPr>
              <a:t>                                     Submitted </a:t>
            </a:r>
            <a:r>
              <a:rPr lang="en-US" b="1" dirty="0">
                <a:solidFill>
                  <a:schemeClr val="tx1">
                    <a:lumMod val="85000"/>
                    <a:lumOff val="15000"/>
                  </a:schemeClr>
                </a:solidFill>
                <a:latin typeface="Times New Roman" pitchFamily="18" charset="0"/>
                <a:cs typeface="Times New Roman" pitchFamily="18" charset="0"/>
              </a:rPr>
              <a:t>To:	 </a:t>
            </a:r>
            <a:r>
              <a:rPr lang="en-US" b="1" dirty="0" smtClean="0">
                <a:solidFill>
                  <a:schemeClr val="tx1">
                    <a:lumMod val="85000"/>
                    <a:lumOff val="15000"/>
                  </a:schemeClr>
                </a:solidFill>
                <a:latin typeface="Times New Roman" pitchFamily="18" charset="0"/>
                <a:cs typeface="Times New Roman" pitchFamily="18" charset="0"/>
              </a:rPr>
              <a:t>            </a:t>
            </a:r>
            <a:r>
              <a:rPr lang="en-US" b="1" dirty="0" smtClean="0">
                <a:solidFill>
                  <a:schemeClr val="tx1">
                    <a:lumMod val="85000"/>
                    <a:lumOff val="15000"/>
                  </a:schemeClr>
                </a:solidFill>
                <a:latin typeface="Times New Roman" pitchFamily="18" charset="0"/>
                <a:cs typeface="Times New Roman" pitchFamily="18" charset="0"/>
              </a:rPr>
              <a:t>                         Submitted </a:t>
            </a:r>
            <a:r>
              <a:rPr lang="en-US" b="1" dirty="0">
                <a:solidFill>
                  <a:schemeClr val="tx1">
                    <a:lumMod val="85000"/>
                    <a:lumOff val="15000"/>
                  </a:schemeClr>
                </a:solidFill>
                <a:latin typeface="Times New Roman" pitchFamily="18" charset="0"/>
                <a:cs typeface="Times New Roman" pitchFamily="18" charset="0"/>
              </a:rPr>
              <a:t>By:</a:t>
            </a:r>
          </a:p>
          <a:p>
            <a:pPr eaLnBrk="0" hangingPunct="0"/>
            <a:r>
              <a:rPr lang="en-US" b="1" dirty="0" smtClean="0">
                <a:solidFill>
                  <a:schemeClr val="tx1">
                    <a:lumMod val="85000"/>
                    <a:lumOff val="15000"/>
                  </a:schemeClr>
                </a:solidFill>
                <a:latin typeface="Times New Roman" pitchFamily="18" charset="0"/>
                <a:cs typeface="Times New Roman" pitchFamily="18" charset="0"/>
              </a:rPr>
              <a:t>                                     Studymafia.org                                       Studymafia.org               </a:t>
            </a:r>
            <a:endParaRPr lang="en-US" b="1" dirty="0">
              <a:solidFill>
                <a:schemeClr val="tx1">
                  <a:lumMod val="85000"/>
                  <a:lumOff val="15000"/>
                </a:schemeClr>
              </a:solidFill>
              <a:latin typeface="Times New Roman" pitchFamily="18" charset="0"/>
              <a:cs typeface="Times New Roman" pitchFamily="18" charset="0"/>
            </a:endParaRPr>
          </a:p>
        </p:txBody>
      </p:sp>
      <p:sp>
        <p:nvSpPr>
          <p:cNvPr id="8" name="Rectangle 7"/>
          <p:cNvSpPr/>
          <p:nvPr/>
        </p:nvSpPr>
        <p:spPr>
          <a:xfrm>
            <a:off x="2790604" y="1979474"/>
            <a:ext cx="4067396" cy="1754326"/>
          </a:xfrm>
          <a:prstGeom prst="rect">
            <a:avLst/>
          </a:prstGeom>
          <a:solidFill>
            <a:schemeClr val="bg1"/>
          </a:solidFill>
        </p:spPr>
        <p:txBody>
          <a:bodyPr wrap="none">
            <a:spAutoFit/>
          </a:bodyPr>
          <a:lstStyle/>
          <a:p>
            <a:pPr algn="ctr" fontAlgn="auto">
              <a:spcBef>
                <a:spcPts val="0"/>
              </a:spcBef>
              <a:spcAft>
                <a:spcPts val="0"/>
              </a:spcAft>
              <a:defRPr/>
            </a:pPr>
            <a:r>
              <a:rPr lang="en-US" altLang="ar-IQ" sz="5400" dirty="0">
                <a:solidFill>
                  <a:schemeClr val="tx2"/>
                </a:solidFill>
              </a:rPr>
              <a:t>Factories</a:t>
            </a:r>
            <a:r>
              <a:rPr lang="en-US" altLang="ar-IQ" sz="5400" dirty="0">
                <a:solidFill>
                  <a:schemeClr val="tx1">
                    <a:lumMod val="75000"/>
                  </a:schemeClr>
                </a:solidFill>
              </a:rPr>
              <a:t> </a:t>
            </a:r>
            <a:r>
              <a:rPr lang="en-US" altLang="ar-IQ" sz="5400" dirty="0" smtClean="0">
                <a:solidFill>
                  <a:srgbClr val="FFC000"/>
                </a:solidFill>
              </a:rPr>
              <a:t>Act</a:t>
            </a:r>
          </a:p>
          <a:p>
            <a:pPr algn="ctr" fontAlgn="auto">
              <a:spcBef>
                <a:spcPts val="0"/>
              </a:spcBef>
              <a:spcAft>
                <a:spcPts val="0"/>
              </a:spcAft>
              <a:defRPr/>
            </a:pPr>
            <a:r>
              <a:rPr lang="en-US" altLang="ar-IQ" sz="5400" dirty="0" smtClean="0">
                <a:solidFill>
                  <a:schemeClr val="tx1">
                    <a:lumMod val="75000"/>
                  </a:schemeClr>
                </a:solidFill>
              </a:rPr>
              <a:t> </a:t>
            </a:r>
            <a:r>
              <a:rPr lang="en-US" altLang="ar-IQ" sz="5400" dirty="0">
                <a:solidFill>
                  <a:srgbClr val="00B0F0"/>
                </a:solidFill>
              </a:rPr>
              <a:t>1948</a:t>
            </a:r>
            <a:endParaRPr lang="en-US" sz="5400" spc="300" dirty="0">
              <a:ln w="11430" cmpd="sng">
                <a:solidFill>
                  <a:schemeClr val="accent1">
                    <a:tint val="10000"/>
                  </a:schemeClr>
                </a:solidFill>
                <a:prstDash val="solid"/>
                <a:miter lim="800000"/>
              </a:ln>
              <a:solidFill>
                <a:srgbClr val="00B0F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3686216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52400" y="457200"/>
            <a:ext cx="91440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History</a:t>
            </a:r>
            <a:endParaRPr lang="en-US" sz="3200" b="1" dirty="0">
              <a:solidFill>
                <a:schemeClr val="bg1"/>
              </a:solidFill>
              <a:effectLst>
                <a:outerShdw blurRad="38100" dist="38100" dir="2700000" algn="tl">
                  <a:srgbClr val="000000"/>
                </a:outerShdw>
              </a:effectLst>
              <a:latin typeface="Times New Roman" charset="0"/>
            </a:endParaRPr>
          </a:p>
        </p:txBody>
      </p:sp>
      <p:sp>
        <p:nvSpPr>
          <p:cNvPr id="12291" name="Text Box 3"/>
          <p:cNvSpPr txBox="1">
            <a:spLocks noChangeArrowheads="1"/>
          </p:cNvSpPr>
          <p:nvPr/>
        </p:nvSpPr>
        <p:spPr bwMode="auto">
          <a:xfrm>
            <a:off x="457200" y="1524000"/>
            <a:ext cx="8686800" cy="1004888"/>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b="1">
                <a:effectLst>
                  <a:outerShdw blurRad="38100" dist="38100" dir="2700000" algn="tl">
                    <a:srgbClr val="000000"/>
                  </a:outerShdw>
                </a:effectLst>
                <a:latin typeface="Times New Roman" charset="0"/>
              </a:rPr>
              <a:t>&gt;  100 Years Old Legislation : </a:t>
            </a:r>
          </a:p>
          <a:p>
            <a:pPr>
              <a:spcBef>
                <a:spcPct val="50000"/>
              </a:spcBef>
              <a:defRPr/>
            </a:pPr>
            <a:r>
              <a:rPr lang="en-US" sz="2400" b="1">
                <a:effectLst>
                  <a:outerShdw blurRad="38100" dist="38100" dir="2700000" algn="tl">
                    <a:srgbClr val="000000"/>
                  </a:outerShdw>
                </a:effectLst>
                <a:latin typeface="Times New Roman" charset="0"/>
              </a:rPr>
              <a:t>    Last two decades of the 18</a:t>
            </a:r>
            <a:r>
              <a:rPr lang="en-US" sz="2400" b="1" baseline="30000">
                <a:effectLst>
                  <a:outerShdw blurRad="38100" dist="38100" dir="2700000" algn="tl">
                    <a:srgbClr val="000000"/>
                  </a:outerShdw>
                </a:effectLst>
                <a:latin typeface="Times New Roman" charset="0"/>
              </a:rPr>
              <a:t>th</a:t>
            </a:r>
            <a:r>
              <a:rPr lang="en-US" sz="2400" b="1">
                <a:effectLst>
                  <a:outerShdw blurRad="38100" dist="38100" dir="2700000" algn="tl">
                    <a:srgbClr val="000000"/>
                  </a:outerShdw>
                </a:effectLst>
                <a:latin typeface="Times New Roman" charset="0"/>
              </a:rPr>
              <a:t> century, i.e., 1880, 1890, 1900</a:t>
            </a:r>
          </a:p>
        </p:txBody>
      </p:sp>
      <p:sp>
        <p:nvSpPr>
          <p:cNvPr id="12292" name="Text Box 4"/>
          <p:cNvSpPr txBox="1">
            <a:spLocks noChangeArrowheads="1"/>
          </p:cNvSpPr>
          <p:nvPr/>
        </p:nvSpPr>
        <p:spPr bwMode="auto">
          <a:xfrm>
            <a:off x="457200" y="2743200"/>
            <a:ext cx="86868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b="1" dirty="0">
                <a:effectLst>
                  <a:outerShdw blurRad="38100" dist="38100" dir="2700000" algn="tl">
                    <a:srgbClr val="000000"/>
                  </a:outerShdw>
                </a:effectLst>
                <a:latin typeface="Times New Roman" charset="0"/>
              </a:rPr>
              <a:t>Conditions :</a:t>
            </a:r>
          </a:p>
        </p:txBody>
      </p:sp>
      <p:sp>
        <p:nvSpPr>
          <p:cNvPr id="23557" name="Text Box 5"/>
          <p:cNvSpPr txBox="1">
            <a:spLocks noChangeArrowheads="1"/>
          </p:cNvSpPr>
          <p:nvPr/>
        </p:nvSpPr>
        <p:spPr bwMode="auto">
          <a:xfrm>
            <a:off x="533400" y="3278188"/>
            <a:ext cx="8153400" cy="3122612"/>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No control over the conditions of the employment of   		workmen employed in industries</a:t>
            </a:r>
          </a:p>
          <a:p>
            <a:pPr>
              <a:lnSpc>
                <a:spcPct val="90000"/>
              </a:lnSpc>
              <a:spcBef>
                <a:spcPct val="50000"/>
              </a:spcBef>
              <a:buFontTx/>
              <a:buChar char="•"/>
              <a:tabLst>
                <a:tab pos="514350" algn="l"/>
              </a:tabLst>
            </a:pPr>
            <a:r>
              <a:rPr lang="en-US" sz="2400" dirty="0">
                <a:latin typeface="Times New Roman" charset="0"/>
              </a:rPr>
              <a:t> 	Employers used to bargain with the employees</a:t>
            </a:r>
          </a:p>
          <a:p>
            <a:pPr>
              <a:lnSpc>
                <a:spcPct val="90000"/>
              </a:lnSpc>
              <a:spcBef>
                <a:spcPct val="50000"/>
              </a:spcBef>
              <a:buFontTx/>
              <a:buChar char="•"/>
              <a:tabLst>
                <a:tab pos="514350" algn="l"/>
              </a:tabLst>
            </a:pPr>
            <a:r>
              <a:rPr lang="en-US" sz="2400" dirty="0">
                <a:latin typeface="Times New Roman" charset="0"/>
              </a:rPr>
              <a:t>  	Child employment was predominant in factories </a:t>
            </a:r>
          </a:p>
          <a:p>
            <a:pPr>
              <a:lnSpc>
                <a:spcPct val="90000"/>
              </a:lnSpc>
              <a:spcBef>
                <a:spcPct val="50000"/>
              </a:spcBef>
              <a:buFontTx/>
              <a:buChar char="•"/>
              <a:tabLst>
                <a:tab pos="514350" algn="l"/>
              </a:tabLst>
            </a:pPr>
            <a:r>
              <a:rPr lang="en-US" sz="2400" dirty="0">
                <a:latin typeface="Times New Roman" charset="0"/>
              </a:rPr>
              <a:t> 	Introduction of machines and new processes lead to 		accidents and deaths</a:t>
            </a:r>
          </a:p>
          <a:p>
            <a:pPr>
              <a:lnSpc>
                <a:spcPct val="90000"/>
              </a:lnSpc>
              <a:spcBef>
                <a:spcPct val="50000"/>
              </a:spcBef>
              <a:buFontTx/>
              <a:buChar char="•"/>
              <a:tabLst>
                <a:tab pos="514350" algn="l"/>
              </a:tabLst>
            </a:pPr>
            <a:r>
              <a:rPr lang="en-US" sz="2400" dirty="0">
                <a:latin typeface="Times New Roman" charset="0"/>
              </a:rPr>
              <a:t> 	There was no stipulated timing of work</a:t>
            </a:r>
          </a:p>
        </p:txBody>
      </p:sp>
      <p:sp>
        <p:nvSpPr>
          <p:cNvPr id="7" name="TextBox 6"/>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ext Box 2"/>
          <p:cNvSpPr txBox="1">
            <a:spLocks noChangeArrowheads="1"/>
          </p:cNvSpPr>
          <p:nvPr/>
        </p:nvSpPr>
        <p:spPr bwMode="auto">
          <a:xfrm>
            <a:off x="-76200" y="457200"/>
            <a:ext cx="91440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History</a:t>
            </a:r>
            <a:endParaRPr lang="en-US" sz="3200" b="1" dirty="0">
              <a:solidFill>
                <a:schemeClr val="bg1"/>
              </a:solidFill>
              <a:effectLst>
                <a:outerShdw blurRad="38100" dist="38100" dir="2700000" algn="tl">
                  <a:srgbClr val="000000"/>
                </a:outerShdw>
              </a:effectLst>
              <a:latin typeface="Times New Roman" charset="0"/>
            </a:endParaRPr>
          </a:p>
        </p:txBody>
      </p:sp>
      <p:sp>
        <p:nvSpPr>
          <p:cNvPr id="93187" name="Text Box 3"/>
          <p:cNvSpPr txBox="1">
            <a:spLocks noChangeArrowheads="1"/>
          </p:cNvSpPr>
          <p:nvPr/>
        </p:nvSpPr>
        <p:spPr bwMode="auto">
          <a:xfrm>
            <a:off x="457200" y="1524000"/>
            <a:ext cx="8686800" cy="433965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dirty="0">
                <a:latin typeface="Times New Roman" charset="0"/>
              </a:rPr>
              <a:t>Result is that the capitalist hopelessly exploited </a:t>
            </a:r>
            <a:r>
              <a:rPr lang="en-US" sz="2400" dirty="0" err="1">
                <a:latin typeface="Times New Roman" charset="0"/>
              </a:rPr>
              <a:t>labourers</a:t>
            </a:r>
            <a:endParaRPr lang="en-US" sz="2400" dirty="0">
              <a:latin typeface="Times New Roman" charset="0"/>
            </a:endParaRPr>
          </a:p>
          <a:p>
            <a:pPr>
              <a:spcBef>
                <a:spcPct val="50000"/>
              </a:spcBef>
              <a:defRPr/>
            </a:pPr>
            <a:r>
              <a:rPr lang="en-US" sz="2400" dirty="0">
                <a:latin typeface="Times New Roman" charset="0"/>
              </a:rPr>
              <a:t>These conditions urged the need for a law / legislation to protect the workers – Result is the Indian Factories Act, 1881 came in to force.</a:t>
            </a:r>
          </a:p>
          <a:p>
            <a:pPr>
              <a:spcBef>
                <a:spcPct val="50000"/>
              </a:spcBef>
              <a:defRPr/>
            </a:pPr>
            <a:r>
              <a:rPr lang="en-US" sz="2400" dirty="0">
                <a:latin typeface="Times New Roman" charset="0"/>
              </a:rPr>
              <a:t>Much importance was given to abolish child employment by fixing the minimum age to 7 years</a:t>
            </a:r>
          </a:p>
          <a:p>
            <a:pPr>
              <a:spcBef>
                <a:spcPct val="50000"/>
              </a:spcBef>
              <a:buFontTx/>
              <a:buChar char="•"/>
              <a:defRPr/>
            </a:pPr>
            <a:r>
              <a:rPr lang="en-US" sz="2400" dirty="0">
                <a:latin typeface="Times New Roman" charset="0"/>
              </a:rPr>
              <a:t> </a:t>
            </a:r>
            <a:r>
              <a:rPr lang="en-US" sz="2400" dirty="0" smtClean="0">
                <a:latin typeface="Times New Roman" charset="0"/>
              </a:rPr>
              <a:t>Applicable </a:t>
            </a:r>
            <a:r>
              <a:rPr lang="en-US" sz="2400" dirty="0">
                <a:latin typeface="Times New Roman" charset="0"/>
              </a:rPr>
              <a:t>for establishment having 100 workers;</a:t>
            </a:r>
          </a:p>
          <a:p>
            <a:pPr>
              <a:spcBef>
                <a:spcPct val="50000"/>
              </a:spcBef>
              <a:buFontTx/>
              <a:buChar char="•"/>
              <a:defRPr/>
            </a:pPr>
            <a:r>
              <a:rPr lang="en-US" sz="2400" dirty="0">
                <a:latin typeface="Times New Roman" charset="0"/>
              </a:rPr>
              <a:t> </a:t>
            </a:r>
            <a:r>
              <a:rPr lang="en-US" sz="2400" dirty="0" smtClean="0">
                <a:latin typeface="Times New Roman" charset="0"/>
              </a:rPr>
              <a:t>There </a:t>
            </a:r>
            <a:r>
              <a:rPr lang="en-US" sz="2400" dirty="0">
                <a:latin typeface="Times New Roman" charset="0"/>
              </a:rPr>
              <a:t>were no inspecting staff;</a:t>
            </a:r>
          </a:p>
          <a:p>
            <a:pPr>
              <a:spcBef>
                <a:spcPct val="50000"/>
              </a:spcBef>
              <a:defRPr/>
            </a:pPr>
            <a:r>
              <a:rPr lang="en-US" sz="2400" dirty="0">
                <a:latin typeface="Times New Roman" charset="0"/>
              </a:rPr>
              <a:t>Initially, this didn’t serve the purpose for which this has been designed.</a:t>
            </a:r>
          </a:p>
        </p:txBody>
      </p:sp>
      <p:sp>
        <p:nvSpPr>
          <p:cNvPr id="5" name="TextBox 4"/>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ext Box 2"/>
          <p:cNvSpPr txBox="1">
            <a:spLocks noChangeArrowheads="1"/>
          </p:cNvSpPr>
          <p:nvPr/>
        </p:nvSpPr>
        <p:spPr bwMode="auto">
          <a:xfrm>
            <a:off x="-76200" y="457200"/>
            <a:ext cx="91440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History</a:t>
            </a:r>
            <a:endParaRPr lang="en-US" sz="3200" b="1" dirty="0">
              <a:solidFill>
                <a:schemeClr val="bg1"/>
              </a:solidFill>
              <a:effectLst>
                <a:outerShdw blurRad="38100" dist="38100" dir="2700000" algn="tl">
                  <a:srgbClr val="000000"/>
                </a:outerShdw>
              </a:effectLst>
              <a:latin typeface="Times New Roman" charset="0"/>
            </a:endParaRPr>
          </a:p>
        </p:txBody>
      </p:sp>
      <p:sp>
        <p:nvSpPr>
          <p:cNvPr id="95235" name="Text Box 3"/>
          <p:cNvSpPr txBox="1">
            <a:spLocks noChangeArrowheads="1"/>
          </p:cNvSpPr>
          <p:nvPr/>
        </p:nvSpPr>
        <p:spPr bwMode="auto">
          <a:xfrm>
            <a:off x="457200" y="1524000"/>
            <a:ext cx="8686800" cy="4524315"/>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dirty="0">
                <a:latin typeface="Times New Roman" charset="0"/>
              </a:rPr>
              <a:t>This was amended from time to time i.e.,</a:t>
            </a:r>
          </a:p>
          <a:p>
            <a:pPr>
              <a:spcBef>
                <a:spcPct val="50000"/>
              </a:spcBef>
              <a:defRPr/>
            </a:pPr>
            <a:r>
              <a:rPr lang="en-US" sz="2400" dirty="0">
                <a:latin typeface="Times New Roman" charset="0"/>
              </a:rPr>
              <a:t>1891, 1911, 1923, 1926, 1931, 1934</a:t>
            </a:r>
          </a:p>
          <a:p>
            <a:pPr>
              <a:spcBef>
                <a:spcPct val="50000"/>
              </a:spcBef>
              <a:buFontTx/>
              <a:buChar char="•"/>
              <a:defRPr/>
            </a:pPr>
            <a:r>
              <a:rPr lang="en-US" sz="2400" dirty="0">
                <a:latin typeface="Times New Roman" charset="0"/>
              </a:rPr>
              <a:t> 	After the independence, highest concern was given to 		design a legislation to our independent India with an 		objective of protecting the workers employed in the 		factories.</a:t>
            </a:r>
          </a:p>
          <a:p>
            <a:pPr>
              <a:spcBef>
                <a:spcPct val="50000"/>
              </a:spcBef>
              <a:buFontTx/>
              <a:buChar char="•"/>
              <a:defRPr/>
            </a:pPr>
            <a:r>
              <a:rPr lang="en-US" sz="2400" dirty="0">
                <a:latin typeface="Times New Roman" charset="0"/>
              </a:rPr>
              <a:t> 	UK Factories Act, 1937 – that was considered as an 		updated legislation to ensure the various aspects of 		workmen employed in factories was taken as base.</a:t>
            </a:r>
          </a:p>
          <a:p>
            <a:pPr>
              <a:spcBef>
                <a:spcPct val="50000"/>
              </a:spcBef>
              <a:defRPr/>
            </a:pPr>
            <a:r>
              <a:rPr lang="en-US" sz="2400" dirty="0">
                <a:latin typeface="Times New Roman" charset="0"/>
              </a:rPr>
              <a:t>	This was also amended regularly, 1954, 1976, 1986</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ext Box 2"/>
          <p:cNvSpPr txBox="1">
            <a:spLocks noChangeArrowheads="1"/>
          </p:cNvSpPr>
          <p:nvPr/>
        </p:nvSpPr>
        <p:spPr bwMode="auto">
          <a:xfrm>
            <a:off x="0" y="457200"/>
            <a:ext cx="91440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Major Amendments</a:t>
            </a:r>
            <a:endParaRPr lang="en-US" sz="3200" b="1" dirty="0">
              <a:solidFill>
                <a:schemeClr val="bg1"/>
              </a:solidFill>
              <a:effectLst>
                <a:outerShdw blurRad="38100" dist="38100" dir="2700000" algn="tl">
                  <a:srgbClr val="000000"/>
                </a:outerShdw>
              </a:effectLst>
              <a:latin typeface="Times New Roman" charset="0"/>
            </a:endParaRPr>
          </a:p>
        </p:txBody>
      </p:sp>
      <p:sp>
        <p:nvSpPr>
          <p:cNvPr id="97284" name="Text Box 4"/>
          <p:cNvSpPr txBox="1">
            <a:spLocks noChangeArrowheads="1"/>
          </p:cNvSpPr>
          <p:nvPr/>
        </p:nvSpPr>
        <p:spPr bwMode="auto">
          <a:xfrm>
            <a:off x="457200" y="1295400"/>
            <a:ext cx="86868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b="1">
                <a:effectLst>
                  <a:outerShdw blurRad="38100" dist="38100" dir="2700000" algn="tl">
                    <a:srgbClr val="000000"/>
                  </a:outerShdw>
                </a:effectLst>
                <a:latin typeface="Times New Roman" charset="0"/>
              </a:rPr>
              <a:t>Reasons :</a:t>
            </a:r>
          </a:p>
        </p:txBody>
      </p:sp>
      <p:sp>
        <p:nvSpPr>
          <p:cNvPr id="26628" name="Text Box 5"/>
          <p:cNvSpPr txBox="1">
            <a:spLocks noChangeArrowheads="1"/>
          </p:cNvSpPr>
          <p:nvPr/>
        </p:nvSpPr>
        <p:spPr bwMode="auto">
          <a:xfrm>
            <a:off x="533400" y="1830388"/>
            <a:ext cx="8153400" cy="2246312"/>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a:latin typeface="Times New Roman" charset="0"/>
              </a:rPr>
              <a:t> 	Bhopal Gas tragedy occurred in 1984 (Early hours of 		3.12.1984)</a:t>
            </a:r>
          </a:p>
          <a:p>
            <a:pPr>
              <a:lnSpc>
                <a:spcPct val="90000"/>
              </a:lnSpc>
              <a:spcBef>
                <a:spcPct val="50000"/>
              </a:spcBef>
              <a:tabLst>
                <a:tab pos="514350" algn="l"/>
              </a:tabLst>
            </a:pPr>
            <a:r>
              <a:rPr lang="en-US" sz="2400">
                <a:latin typeface="Times New Roman" charset="0"/>
              </a:rPr>
              <a:t>	Revealed the weakness in the existing law and demanded the 	need to amend the law by incorporating special provisions to 	deal with chemical industries and for management of 		chemical accidents.</a:t>
            </a:r>
          </a:p>
        </p:txBody>
      </p:sp>
      <p:sp>
        <p:nvSpPr>
          <p:cNvPr id="97286" name="Text Box 6"/>
          <p:cNvSpPr txBox="1">
            <a:spLocks noChangeArrowheads="1"/>
          </p:cNvSpPr>
          <p:nvPr/>
        </p:nvSpPr>
        <p:spPr bwMode="auto">
          <a:xfrm>
            <a:off x="457200" y="4203700"/>
            <a:ext cx="86868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b="1">
                <a:effectLst>
                  <a:outerShdw blurRad="38100" dist="38100" dir="2700000" algn="tl">
                    <a:srgbClr val="000000"/>
                  </a:outerShdw>
                </a:effectLst>
                <a:latin typeface="Times New Roman" charset="0"/>
              </a:rPr>
              <a:t>Act was overhauled – 1987 (1.12.1987)</a:t>
            </a:r>
          </a:p>
        </p:txBody>
      </p:sp>
      <p:sp>
        <p:nvSpPr>
          <p:cNvPr id="26630" name="Text Box 7"/>
          <p:cNvSpPr txBox="1">
            <a:spLocks noChangeArrowheads="1"/>
          </p:cNvSpPr>
          <p:nvPr/>
        </p:nvSpPr>
        <p:spPr bwMode="auto">
          <a:xfrm>
            <a:off x="533400" y="4737100"/>
            <a:ext cx="8153400" cy="93186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a:latin typeface="Times New Roman" charset="0"/>
              </a:rPr>
              <a:t> 	Many provisions were introduced; </a:t>
            </a:r>
          </a:p>
          <a:p>
            <a:pPr>
              <a:lnSpc>
                <a:spcPct val="90000"/>
              </a:lnSpc>
              <a:spcBef>
                <a:spcPct val="50000"/>
              </a:spcBef>
              <a:buFontTx/>
              <a:buChar char="•"/>
              <a:tabLst>
                <a:tab pos="514350" algn="l"/>
              </a:tabLst>
            </a:pPr>
            <a:r>
              <a:rPr lang="en-US" sz="2400">
                <a:latin typeface="Times New Roman" charset="0"/>
              </a:rPr>
              <a:t> 	Penal provisions were revamped</a:t>
            </a:r>
          </a:p>
        </p:txBody>
      </p:sp>
      <p:sp>
        <p:nvSpPr>
          <p:cNvPr id="8" name="TextBox 7"/>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ext Box 2"/>
          <p:cNvSpPr txBox="1">
            <a:spLocks noChangeArrowheads="1"/>
          </p:cNvSpPr>
          <p:nvPr/>
        </p:nvSpPr>
        <p:spPr bwMode="auto">
          <a:xfrm>
            <a:off x="0" y="381000"/>
            <a:ext cx="91440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Major Amendments</a:t>
            </a:r>
            <a:endParaRPr lang="en-US" sz="3200" b="1" dirty="0">
              <a:solidFill>
                <a:schemeClr val="bg1"/>
              </a:solidFill>
              <a:effectLst>
                <a:outerShdw blurRad="38100" dist="38100" dir="2700000" algn="tl">
                  <a:srgbClr val="000000"/>
                </a:outerShdw>
              </a:effectLst>
              <a:latin typeface="Times New Roman" charset="0"/>
            </a:endParaRPr>
          </a:p>
        </p:txBody>
      </p:sp>
      <p:sp>
        <p:nvSpPr>
          <p:cNvPr id="27651" name="Text Box 6"/>
          <p:cNvSpPr txBox="1">
            <a:spLocks noChangeArrowheads="1"/>
          </p:cNvSpPr>
          <p:nvPr/>
        </p:nvSpPr>
        <p:spPr bwMode="auto">
          <a:xfrm>
            <a:off x="533400" y="1905000"/>
            <a:ext cx="8153400" cy="4108450"/>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a:latin typeface="Times New Roman" charset="0"/>
              </a:rPr>
              <a:t> 	Hazardous process – defined</a:t>
            </a:r>
          </a:p>
          <a:p>
            <a:pPr>
              <a:lnSpc>
                <a:spcPct val="90000"/>
              </a:lnSpc>
              <a:spcBef>
                <a:spcPct val="50000"/>
              </a:spcBef>
              <a:tabLst>
                <a:tab pos="514350" algn="l"/>
              </a:tabLst>
            </a:pPr>
            <a:r>
              <a:rPr lang="en-US" sz="2400">
                <a:latin typeface="Times New Roman" charset="0"/>
              </a:rPr>
              <a:t> 	Hazardous Process means any process or activity in relation 	to an industry  categorized wherein unless special care is 	taken, raw materials used therein or the intermediate 		products, bye-products, wastes or effluents would ;</a:t>
            </a:r>
          </a:p>
          <a:p>
            <a:pPr>
              <a:lnSpc>
                <a:spcPct val="90000"/>
              </a:lnSpc>
              <a:spcBef>
                <a:spcPct val="50000"/>
              </a:spcBef>
              <a:tabLst>
                <a:tab pos="514350" algn="l"/>
              </a:tabLst>
            </a:pPr>
            <a:r>
              <a:rPr lang="en-US" sz="2400">
                <a:latin typeface="Times New Roman" charset="0"/>
              </a:rPr>
              <a:t>	- Causes of material impairment to the health of the persons 	   engaged in</a:t>
            </a:r>
          </a:p>
          <a:p>
            <a:pPr>
              <a:lnSpc>
                <a:spcPct val="90000"/>
              </a:lnSpc>
              <a:spcBef>
                <a:spcPct val="50000"/>
              </a:spcBef>
              <a:tabLst>
                <a:tab pos="514350" algn="l"/>
              </a:tabLst>
            </a:pPr>
            <a:r>
              <a:rPr lang="en-US" sz="2400">
                <a:latin typeface="Times New Roman" charset="0"/>
              </a:rPr>
              <a:t>	- Result in general pollution</a:t>
            </a:r>
          </a:p>
          <a:p>
            <a:pPr>
              <a:lnSpc>
                <a:spcPct val="90000"/>
              </a:lnSpc>
              <a:spcBef>
                <a:spcPct val="50000"/>
              </a:spcBef>
              <a:tabLst>
                <a:tab pos="514350" algn="l"/>
              </a:tabLst>
            </a:pPr>
            <a:r>
              <a:rPr lang="en-US" sz="2400">
                <a:latin typeface="Times New Roman" charset="0"/>
              </a:rPr>
              <a:t>	29 industries have been listed as industries involving 		hazardous processes.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524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Applicability</a:t>
            </a:r>
            <a:endParaRPr lang="en-US" sz="3200" b="1" dirty="0">
              <a:solidFill>
                <a:schemeClr val="bg1"/>
              </a:solidFill>
              <a:effectLst>
                <a:outerShdw blurRad="38100" dist="38100" dir="2700000" algn="tl">
                  <a:srgbClr val="000000"/>
                </a:outerShdw>
              </a:effectLst>
              <a:latin typeface="Times New Roman" charset="0"/>
            </a:endParaRPr>
          </a:p>
        </p:txBody>
      </p:sp>
      <p:sp>
        <p:nvSpPr>
          <p:cNvPr id="33795" name="Text Box 3"/>
          <p:cNvSpPr txBox="1">
            <a:spLocks noChangeArrowheads="1"/>
          </p:cNvSpPr>
          <p:nvPr/>
        </p:nvSpPr>
        <p:spPr bwMode="auto">
          <a:xfrm>
            <a:off x="457200" y="1340837"/>
            <a:ext cx="8153400" cy="239296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300" dirty="0">
                <a:latin typeface="Times New Roman" charset="0"/>
              </a:rPr>
              <a:t> 	Limited jurisdiction – applies to “Factories”</a:t>
            </a:r>
          </a:p>
          <a:p>
            <a:pPr>
              <a:lnSpc>
                <a:spcPct val="90000"/>
              </a:lnSpc>
              <a:spcBef>
                <a:spcPct val="50000"/>
              </a:spcBef>
              <a:buFontTx/>
              <a:buChar char="•"/>
              <a:tabLst>
                <a:tab pos="514350" algn="l"/>
              </a:tabLst>
            </a:pPr>
            <a:r>
              <a:rPr lang="en-US" sz="2300" dirty="0">
                <a:latin typeface="Times New Roman" charset="0"/>
              </a:rPr>
              <a:t> 	Premises where 10 and more workers;</a:t>
            </a:r>
          </a:p>
          <a:p>
            <a:pPr lvl="1">
              <a:lnSpc>
                <a:spcPct val="90000"/>
              </a:lnSpc>
              <a:spcBef>
                <a:spcPct val="50000"/>
              </a:spcBef>
              <a:tabLst>
                <a:tab pos="514350" algn="l"/>
              </a:tabLst>
            </a:pPr>
            <a:r>
              <a:rPr lang="en-US" sz="2300" dirty="0">
                <a:latin typeface="Times New Roman" charset="0"/>
              </a:rPr>
              <a:t> Manufacturing process, Power</a:t>
            </a:r>
          </a:p>
          <a:p>
            <a:pPr>
              <a:lnSpc>
                <a:spcPct val="90000"/>
              </a:lnSpc>
              <a:spcBef>
                <a:spcPct val="50000"/>
              </a:spcBef>
              <a:buFontTx/>
              <a:buChar char="•"/>
              <a:tabLst>
                <a:tab pos="514350" algn="l"/>
              </a:tabLst>
            </a:pPr>
            <a:r>
              <a:rPr lang="en-US" sz="2300" dirty="0">
                <a:latin typeface="Times New Roman" charset="0"/>
              </a:rPr>
              <a:t> 	Premises where 20 and more workers;</a:t>
            </a:r>
          </a:p>
          <a:p>
            <a:pPr lvl="1">
              <a:lnSpc>
                <a:spcPct val="90000"/>
              </a:lnSpc>
              <a:spcBef>
                <a:spcPct val="50000"/>
              </a:spcBef>
              <a:tabLst>
                <a:tab pos="514350" algn="l"/>
              </a:tabLst>
            </a:pPr>
            <a:r>
              <a:rPr lang="en-US" sz="2300" dirty="0">
                <a:latin typeface="Times New Roman" charset="0"/>
              </a:rPr>
              <a:t> Manufacturing process; No power</a:t>
            </a:r>
          </a:p>
        </p:txBody>
      </p:sp>
      <p:sp>
        <p:nvSpPr>
          <p:cNvPr id="33797" name="Text Box 5"/>
          <p:cNvSpPr txBox="1">
            <a:spLocks noChangeArrowheads="1"/>
          </p:cNvSpPr>
          <p:nvPr/>
        </p:nvSpPr>
        <p:spPr bwMode="auto">
          <a:xfrm>
            <a:off x="304800" y="3735506"/>
            <a:ext cx="8153400" cy="2817694"/>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300" dirty="0" smtClean="0">
                <a:latin typeface="Times New Roman" charset="0"/>
              </a:rPr>
              <a:t>       Act </a:t>
            </a:r>
            <a:r>
              <a:rPr lang="en-US" sz="2300" dirty="0">
                <a:latin typeface="Times New Roman" charset="0"/>
              </a:rPr>
              <a:t>empower state government to declare all or any of the 	provisions of the act to apply to any place with an objective 	to secure safety, health and welfare or workmen even though 	the workers strength is less than the above cited conditions.</a:t>
            </a:r>
          </a:p>
          <a:p>
            <a:pPr>
              <a:lnSpc>
                <a:spcPct val="90000"/>
              </a:lnSpc>
              <a:spcBef>
                <a:spcPct val="50000"/>
              </a:spcBef>
              <a:tabLst>
                <a:tab pos="514350" algn="l"/>
              </a:tabLst>
            </a:pPr>
            <a:r>
              <a:rPr lang="en-US" sz="2300" dirty="0">
                <a:latin typeface="Times New Roman" charset="0"/>
              </a:rPr>
              <a:t>	</a:t>
            </a:r>
            <a:r>
              <a:rPr lang="en-US" sz="2300" b="1" dirty="0">
                <a:latin typeface="Times New Roman" charset="0"/>
              </a:rPr>
              <a:t>1. Training of hides, 2. Electroplating, 3. Manufacturing 	of 	specific chemical substances, 4. Manufacturing of 	asbestos, 	5. Storing and handling of chemical substances 	as 	listed under schedule 1 of MAH (K) Rules, 1994.</a:t>
            </a:r>
            <a:endParaRPr lang="en-US" sz="2300" dirty="0">
              <a:latin typeface="Times New Roman" charset="0"/>
            </a:endParaRPr>
          </a:p>
        </p:txBody>
      </p:sp>
      <p:sp>
        <p:nvSpPr>
          <p:cNvPr id="6" name="TextBox 5"/>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52400" y="4572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a:solidFill>
                  <a:schemeClr val="bg1"/>
                </a:solidFill>
                <a:effectLst>
                  <a:outerShdw blurRad="38100" dist="38100" dir="2700000" algn="tl">
                    <a:srgbClr val="000000"/>
                  </a:outerShdw>
                </a:effectLst>
                <a:latin typeface="Times New Roman" charset="0"/>
              </a:rPr>
              <a:t>Applicability</a:t>
            </a:r>
          </a:p>
        </p:txBody>
      </p:sp>
      <p:sp>
        <p:nvSpPr>
          <p:cNvPr id="35843" name="Text Box 3"/>
          <p:cNvSpPr txBox="1">
            <a:spLocks noChangeArrowheads="1"/>
          </p:cNvSpPr>
          <p:nvPr/>
        </p:nvSpPr>
        <p:spPr bwMode="auto">
          <a:xfrm>
            <a:off x="457200" y="1447800"/>
            <a:ext cx="8153400" cy="290233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200" dirty="0">
                <a:latin typeface="Times New Roman" charset="0"/>
              </a:rPr>
              <a:t> 	OCCUPIER AND MANAGER are the responsible persons 	for implementation of the provisions envisaged in the Act.</a:t>
            </a:r>
          </a:p>
          <a:p>
            <a:pPr>
              <a:lnSpc>
                <a:spcPct val="90000"/>
              </a:lnSpc>
              <a:spcBef>
                <a:spcPct val="50000"/>
              </a:spcBef>
              <a:buFontTx/>
              <a:buChar char="•"/>
              <a:tabLst>
                <a:tab pos="514350" algn="l"/>
              </a:tabLst>
            </a:pPr>
            <a:r>
              <a:rPr lang="en-US" sz="2200" dirty="0">
                <a:latin typeface="Times New Roman" charset="0"/>
              </a:rPr>
              <a:t> 	OCCUPIER means the person who has got the ultimate 	control over the affairs of the factory.</a:t>
            </a:r>
          </a:p>
          <a:p>
            <a:pPr lvl="1">
              <a:lnSpc>
                <a:spcPct val="90000"/>
              </a:lnSpc>
              <a:spcBef>
                <a:spcPct val="50000"/>
              </a:spcBef>
              <a:buFontTx/>
              <a:buChar char="•"/>
              <a:tabLst>
                <a:tab pos="514350" algn="l"/>
              </a:tabLst>
            </a:pPr>
            <a:r>
              <a:rPr lang="en-US" sz="2200" dirty="0">
                <a:latin typeface="Times New Roman" charset="0"/>
              </a:rPr>
              <a:t>Proprietorship 		-	Proprietor</a:t>
            </a:r>
          </a:p>
          <a:p>
            <a:pPr lvl="1">
              <a:lnSpc>
                <a:spcPct val="90000"/>
              </a:lnSpc>
              <a:spcBef>
                <a:spcPct val="50000"/>
              </a:spcBef>
              <a:buFontTx/>
              <a:buChar char="•"/>
              <a:tabLst>
                <a:tab pos="514350" algn="l"/>
              </a:tabLst>
            </a:pPr>
            <a:r>
              <a:rPr lang="en-US" sz="2200" dirty="0">
                <a:latin typeface="Times New Roman" charset="0"/>
              </a:rPr>
              <a:t> Partnership 		-	One of the partner</a:t>
            </a:r>
          </a:p>
          <a:p>
            <a:pPr lvl="1">
              <a:lnSpc>
                <a:spcPct val="90000"/>
              </a:lnSpc>
              <a:spcBef>
                <a:spcPct val="50000"/>
              </a:spcBef>
              <a:buFontTx/>
              <a:buChar char="•"/>
              <a:tabLst>
                <a:tab pos="514350" algn="l"/>
              </a:tabLst>
            </a:pPr>
            <a:r>
              <a:rPr lang="en-US" sz="2200" dirty="0">
                <a:latin typeface="Times New Roman" charset="0"/>
              </a:rPr>
              <a:t> Company			-	One of the </a:t>
            </a:r>
            <a:r>
              <a:rPr lang="en-US" sz="2200" dirty="0" smtClean="0">
                <a:latin typeface="Times New Roman" charset="0"/>
              </a:rPr>
              <a:t>director</a:t>
            </a:r>
            <a:endParaRPr lang="en-US" sz="2200" dirty="0">
              <a:latin typeface="Times New Roman" charset="0"/>
            </a:endParaRPr>
          </a:p>
        </p:txBody>
      </p:sp>
      <p:sp>
        <p:nvSpPr>
          <p:cNvPr id="35845" name="Text Box 5"/>
          <p:cNvSpPr txBox="1">
            <a:spLocks noChangeArrowheads="1"/>
          </p:cNvSpPr>
          <p:nvPr/>
        </p:nvSpPr>
        <p:spPr bwMode="auto">
          <a:xfrm>
            <a:off x="381000" y="4495800"/>
            <a:ext cx="8153400" cy="107791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MANAGER means a person responsible to the occupier for 	the working of the factory. He has to be nominated by the 	occupier.</a:t>
            </a:r>
          </a:p>
        </p:txBody>
      </p:sp>
      <p:sp>
        <p:nvSpPr>
          <p:cNvPr id="6" name="TextBox 5"/>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ext Box 2"/>
          <p:cNvSpPr txBox="1">
            <a:spLocks noChangeArrowheads="1"/>
          </p:cNvSpPr>
          <p:nvPr/>
        </p:nvSpPr>
        <p:spPr bwMode="auto">
          <a:xfrm>
            <a:off x="-1524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Applicability</a:t>
            </a:r>
            <a:endParaRPr lang="en-US" sz="3200" b="1" dirty="0">
              <a:solidFill>
                <a:schemeClr val="bg1"/>
              </a:solidFill>
              <a:effectLst>
                <a:outerShdw blurRad="38100" dist="38100" dir="2700000" algn="tl">
                  <a:srgbClr val="000000"/>
                </a:outerShdw>
              </a:effectLst>
              <a:latin typeface="Times New Roman" charset="0"/>
            </a:endParaRPr>
          </a:p>
        </p:txBody>
      </p:sp>
      <p:sp>
        <p:nvSpPr>
          <p:cNvPr id="37891" name="Text Box 3"/>
          <p:cNvSpPr txBox="1">
            <a:spLocks noChangeArrowheads="1"/>
          </p:cNvSpPr>
          <p:nvPr/>
        </p:nvSpPr>
        <p:spPr bwMode="auto">
          <a:xfrm>
            <a:off x="457200" y="1524000"/>
            <a:ext cx="8153400" cy="4561249"/>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Occupiers responsibility</a:t>
            </a:r>
          </a:p>
          <a:p>
            <a:pPr>
              <a:lnSpc>
                <a:spcPct val="90000"/>
              </a:lnSpc>
              <a:spcBef>
                <a:spcPct val="50000"/>
              </a:spcBef>
              <a:buFontTx/>
              <a:buChar char="•"/>
              <a:tabLst>
                <a:tab pos="514350" algn="l"/>
              </a:tabLst>
            </a:pPr>
            <a:r>
              <a:rPr lang="en-US" sz="2400" dirty="0">
                <a:latin typeface="Times New Roman" charset="0"/>
              </a:rPr>
              <a:t> 	Inspectors responsibility</a:t>
            </a:r>
          </a:p>
          <a:p>
            <a:pPr>
              <a:lnSpc>
                <a:spcPct val="90000"/>
              </a:lnSpc>
              <a:spcBef>
                <a:spcPct val="50000"/>
              </a:spcBef>
              <a:buFontTx/>
              <a:buChar char="•"/>
              <a:tabLst>
                <a:tab pos="514350" algn="l"/>
              </a:tabLst>
            </a:pPr>
            <a:r>
              <a:rPr lang="en-US" sz="2400" dirty="0">
                <a:latin typeface="Times New Roman" charset="0"/>
              </a:rPr>
              <a:t> 	Health</a:t>
            </a:r>
          </a:p>
          <a:p>
            <a:pPr>
              <a:lnSpc>
                <a:spcPct val="90000"/>
              </a:lnSpc>
              <a:spcBef>
                <a:spcPct val="50000"/>
              </a:spcBef>
              <a:buFontTx/>
              <a:buChar char="•"/>
              <a:tabLst>
                <a:tab pos="514350" algn="l"/>
              </a:tabLst>
            </a:pPr>
            <a:r>
              <a:rPr lang="en-US" sz="2400" dirty="0">
                <a:latin typeface="Times New Roman" charset="0"/>
              </a:rPr>
              <a:t> 	Safety</a:t>
            </a:r>
          </a:p>
          <a:p>
            <a:pPr>
              <a:lnSpc>
                <a:spcPct val="90000"/>
              </a:lnSpc>
              <a:spcBef>
                <a:spcPct val="50000"/>
              </a:spcBef>
              <a:buFontTx/>
              <a:buChar char="•"/>
              <a:tabLst>
                <a:tab pos="514350" algn="l"/>
              </a:tabLst>
            </a:pPr>
            <a:r>
              <a:rPr lang="en-US" sz="2400" dirty="0">
                <a:latin typeface="Times New Roman" charset="0"/>
              </a:rPr>
              <a:t> 	Welfare</a:t>
            </a:r>
          </a:p>
          <a:p>
            <a:pPr>
              <a:lnSpc>
                <a:spcPct val="90000"/>
              </a:lnSpc>
              <a:spcBef>
                <a:spcPct val="50000"/>
              </a:spcBef>
              <a:buFontTx/>
              <a:buChar char="•"/>
              <a:tabLst>
                <a:tab pos="514350" algn="l"/>
              </a:tabLst>
            </a:pPr>
            <a:r>
              <a:rPr lang="en-US" sz="2400" dirty="0">
                <a:latin typeface="Times New Roman" charset="0"/>
              </a:rPr>
              <a:t> 	Working hours for adult workers</a:t>
            </a:r>
          </a:p>
          <a:p>
            <a:pPr>
              <a:lnSpc>
                <a:spcPct val="90000"/>
              </a:lnSpc>
              <a:spcBef>
                <a:spcPct val="50000"/>
              </a:spcBef>
              <a:buFontTx/>
              <a:buChar char="•"/>
              <a:tabLst>
                <a:tab pos="514350" algn="l"/>
              </a:tabLst>
            </a:pPr>
            <a:r>
              <a:rPr lang="en-US" sz="2400" dirty="0">
                <a:latin typeface="Times New Roman" charset="0"/>
              </a:rPr>
              <a:t> 	Annual leave with wages</a:t>
            </a:r>
          </a:p>
          <a:p>
            <a:pPr>
              <a:lnSpc>
                <a:spcPct val="90000"/>
              </a:lnSpc>
              <a:spcBef>
                <a:spcPct val="50000"/>
              </a:spcBef>
              <a:buFontTx/>
              <a:buChar char="•"/>
              <a:tabLst>
                <a:tab pos="514350" algn="l"/>
              </a:tabLst>
            </a:pPr>
            <a:r>
              <a:rPr lang="en-US" sz="2400" dirty="0">
                <a:latin typeface="Times New Roman" charset="0"/>
              </a:rPr>
              <a:t> 	Provisions – strength of workers</a:t>
            </a:r>
          </a:p>
          <a:p>
            <a:pPr>
              <a:lnSpc>
                <a:spcPct val="90000"/>
              </a:lnSpc>
              <a:spcBef>
                <a:spcPct val="50000"/>
              </a:spcBef>
              <a:buFontTx/>
              <a:buChar char="•"/>
              <a:tabLst>
                <a:tab pos="514350" algn="l"/>
              </a:tabLst>
            </a:pPr>
            <a:endParaRPr lang="en-US" sz="2400" dirty="0">
              <a:latin typeface="Times New Roman" charset="0"/>
            </a:endParaRPr>
          </a:p>
        </p:txBody>
      </p:sp>
      <p:sp>
        <p:nvSpPr>
          <p:cNvPr id="5" name="TextBox 4"/>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1524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a:solidFill>
                  <a:schemeClr val="bg1"/>
                </a:solidFill>
                <a:effectLst>
                  <a:outerShdw blurRad="38100" dist="38100" dir="2700000" algn="tl">
                    <a:srgbClr val="000000"/>
                  </a:outerShdw>
                </a:effectLst>
                <a:latin typeface="Times New Roman" charset="0"/>
              </a:rPr>
              <a:t>Applicability</a:t>
            </a:r>
          </a:p>
        </p:txBody>
      </p:sp>
      <p:sp>
        <p:nvSpPr>
          <p:cNvPr id="38915" name="Text Box 3"/>
          <p:cNvSpPr txBox="1">
            <a:spLocks noChangeArrowheads="1"/>
          </p:cNvSpPr>
          <p:nvPr/>
        </p:nvSpPr>
        <p:spPr bwMode="auto">
          <a:xfrm>
            <a:off x="533400" y="1447800"/>
            <a:ext cx="8153400" cy="507831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a:t>
            </a:r>
            <a:r>
              <a:rPr lang="en-US" sz="2400" dirty="0" smtClean="0">
                <a:latin typeface="Times New Roman" charset="0"/>
              </a:rPr>
              <a:t>Provisions - Women employment</a:t>
            </a:r>
          </a:p>
          <a:p>
            <a:pPr>
              <a:lnSpc>
                <a:spcPct val="90000"/>
              </a:lnSpc>
              <a:spcBef>
                <a:spcPct val="50000"/>
              </a:spcBef>
              <a:buFontTx/>
              <a:buChar char="•"/>
              <a:tabLst>
                <a:tab pos="514350" algn="l"/>
              </a:tabLst>
            </a:pPr>
            <a:r>
              <a:rPr lang="en-US" sz="2400" dirty="0" smtClean="0">
                <a:latin typeface="Times New Roman" charset="0"/>
              </a:rPr>
              <a:t> 	Provisions - Child </a:t>
            </a:r>
            <a:r>
              <a:rPr lang="en-US" sz="2400" dirty="0" err="1" smtClean="0">
                <a:latin typeface="Times New Roman" charset="0"/>
              </a:rPr>
              <a:t>labour</a:t>
            </a:r>
            <a:endParaRPr lang="en-US" sz="2400" dirty="0" smtClean="0">
              <a:latin typeface="Times New Roman" charset="0"/>
            </a:endParaRPr>
          </a:p>
          <a:p>
            <a:pPr>
              <a:lnSpc>
                <a:spcPct val="90000"/>
              </a:lnSpc>
              <a:spcBef>
                <a:spcPct val="50000"/>
              </a:spcBef>
              <a:buFontTx/>
              <a:buChar char="•"/>
              <a:tabLst>
                <a:tab pos="514350" algn="l"/>
              </a:tabLst>
            </a:pPr>
            <a:r>
              <a:rPr lang="en-US" sz="2400" dirty="0" smtClean="0">
                <a:latin typeface="Times New Roman" charset="0"/>
              </a:rPr>
              <a:t> 	Dangerous operations</a:t>
            </a:r>
          </a:p>
          <a:p>
            <a:pPr>
              <a:lnSpc>
                <a:spcPct val="90000"/>
              </a:lnSpc>
              <a:spcBef>
                <a:spcPct val="50000"/>
              </a:spcBef>
              <a:buFontTx/>
              <a:buChar char="•"/>
              <a:tabLst>
                <a:tab pos="514350" algn="l"/>
              </a:tabLst>
            </a:pPr>
            <a:r>
              <a:rPr lang="en-US" sz="2400" dirty="0" smtClean="0">
                <a:latin typeface="Times New Roman" charset="0"/>
              </a:rPr>
              <a:t>       </a:t>
            </a:r>
            <a:r>
              <a:rPr lang="en-US" sz="2400" dirty="0" err="1" smtClean="0">
                <a:latin typeface="Times New Roman" charset="0"/>
              </a:rPr>
              <a:t>Notifiable</a:t>
            </a:r>
            <a:r>
              <a:rPr lang="en-US" sz="2400" dirty="0" smtClean="0">
                <a:latin typeface="Times New Roman" charset="0"/>
              </a:rPr>
              <a:t> </a:t>
            </a:r>
            <a:r>
              <a:rPr lang="en-US" sz="2400" dirty="0">
                <a:latin typeface="Times New Roman" charset="0"/>
              </a:rPr>
              <a:t>diseases</a:t>
            </a:r>
          </a:p>
          <a:p>
            <a:pPr>
              <a:lnSpc>
                <a:spcPct val="90000"/>
              </a:lnSpc>
              <a:spcBef>
                <a:spcPct val="50000"/>
              </a:spcBef>
              <a:buFontTx/>
              <a:buChar char="•"/>
              <a:tabLst>
                <a:tab pos="514350" algn="l"/>
              </a:tabLst>
            </a:pPr>
            <a:r>
              <a:rPr lang="en-US" sz="2400" dirty="0">
                <a:latin typeface="Times New Roman" charset="0"/>
              </a:rPr>
              <a:t> 	Special  provisions relating to hazardous processes</a:t>
            </a:r>
          </a:p>
          <a:p>
            <a:pPr>
              <a:lnSpc>
                <a:spcPct val="90000"/>
              </a:lnSpc>
              <a:spcBef>
                <a:spcPct val="50000"/>
              </a:spcBef>
              <a:buFontTx/>
              <a:buChar char="•"/>
              <a:tabLst>
                <a:tab pos="514350" algn="l"/>
              </a:tabLst>
            </a:pPr>
            <a:r>
              <a:rPr lang="en-US" sz="2400" dirty="0">
                <a:latin typeface="Times New Roman" charset="0"/>
              </a:rPr>
              <a:t> 	Accidents and dangerous occurrences</a:t>
            </a:r>
          </a:p>
          <a:p>
            <a:pPr>
              <a:lnSpc>
                <a:spcPct val="90000"/>
              </a:lnSpc>
              <a:spcBef>
                <a:spcPct val="50000"/>
              </a:spcBef>
              <a:buFontTx/>
              <a:buChar char="•"/>
              <a:tabLst>
                <a:tab pos="514350" algn="l"/>
              </a:tabLst>
            </a:pPr>
            <a:r>
              <a:rPr lang="en-US" sz="2400" dirty="0">
                <a:latin typeface="Times New Roman" charset="0"/>
              </a:rPr>
              <a:t> 	Statutory notices, registers</a:t>
            </a:r>
          </a:p>
          <a:p>
            <a:pPr>
              <a:lnSpc>
                <a:spcPct val="90000"/>
              </a:lnSpc>
              <a:spcBef>
                <a:spcPct val="50000"/>
              </a:spcBef>
              <a:buFontTx/>
              <a:buChar char="•"/>
              <a:tabLst>
                <a:tab pos="514350" algn="l"/>
              </a:tabLst>
            </a:pPr>
            <a:r>
              <a:rPr lang="en-US" sz="2400" dirty="0">
                <a:latin typeface="Times New Roman" charset="0"/>
              </a:rPr>
              <a:t> 	Right of workers</a:t>
            </a:r>
          </a:p>
          <a:p>
            <a:pPr>
              <a:lnSpc>
                <a:spcPct val="90000"/>
              </a:lnSpc>
              <a:spcBef>
                <a:spcPct val="50000"/>
              </a:spcBef>
              <a:buFontTx/>
              <a:buChar char="•"/>
              <a:tabLst>
                <a:tab pos="514350" algn="l"/>
              </a:tabLst>
            </a:pPr>
            <a:r>
              <a:rPr lang="en-US" sz="2400" dirty="0">
                <a:latin typeface="Times New Roman" charset="0"/>
              </a:rPr>
              <a:t> 	Obligation of workers </a:t>
            </a:r>
          </a:p>
          <a:p>
            <a:pPr>
              <a:lnSpc>
                <a:spcPct val="90000"/>
              </a:lnSpc>
              <a:spcBef>
                <a:spcPct val="50000"/>
              </a:spcBef>
              <a:buFontTx/>
              <a:buChar char="•"/>
              <a:tabLst>
                <a:tab pos="514350" algn="l"/>
              </a:tabLst>
            </a:pPr>
            <a:r>
              <a:rPr lang="en-US" sz="2400" dirty="0">
                <a:latin typeface="Times New Roman" charset="0"/>
              </a:rPr>
              <a:t> 	Penalties and procedures</a:t>
            </a:r>
          </a:p>
        </p:txBody>
      </p:sp>
      <p:sp>
        <p:nvSpPr>
          <p:cNvPr id="5" name="TextBox 4"/>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381000" y="1808163"/>
            <a:ext cx="8153400" cy="3157788"/>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b="1" dirty="0" smtClean="0">
                <a:effectLst>
                  <a:outerShdw blurRad="38100" dist="38100" dir="2700000" algn="tl">
                    <a:srgbClr val="000000"/>
                  </a:outerShdw>
                </a:effectLst>
                <a:latin typeface="Times New Roman" charset="0"/>
              </a:rPr>
              <a:t>Factories Act – Women Workers</a:t>
            </a:r>
          </a:p>
          <a:p>
            <a:pPr>
              <a:lnSpc>
                <a:spcPct val="90000"/>
              </a:lnSpc>
              <a:spcBef>
                <a:spcPct val="50000"/>
              </a:spcBef>
              <a:buFontTx/>
              <a:buChar char="•"/>
              <a:tabLst>
                <a:tab pos="514350" algn="l"/>
              </a:tabLst>
            </a:pPr>
            <a:r>
              <a:rPr lang="en-US" sz="2400" dirty="0" smtClean="0">
                <a:latin typeface="Times New Roman" charset="0"/>
              </a:rPr>
              <a:t>      Prohibits </a:t>
            </a:r>
            <a:r>
              <a:rPr lang="en-US" sz="2400" dirty="0">
                <a:latin typeface="Times New Roman" charset="0"/>
              </a:rPr>
              <a:t>the employment of women from 7 pm to 6 am.</a:t>
            </a:r>
          </a:p>
          <a:p>
            <a:pPr>
              <a:lnSpc>
                <a:spcPct val="90000"/>
              </a:lnSpc>
              <a:spcBef>
                <a:spcPct val="50000"/>
              </a:spcBef>
              <a:buFontTx/>
              <a:buChar char="•"/>
              <a:tabLst>
                <a:tab pos="514350" algn="l"/>
              </a:tabLst>
            </a:pPr>
            <a:r>
              <a:rPr lang="en-US" sz="2400" dirty="0">
                <a:latin typeface="Times New Roman" charset="0"/>
              </a:rPr>
              <a:t> 	Prohibits overtime work</a:t>
            </a:r>
          </a:p>
          <a:p>
            <a:pPr>
              <a:lnSpc>
                <a:spcPct val="90000"/>
              </a:lnSpc>
              <a:spcBef>
                <a:spcPct val="50000"/>
              </a:spcBef>
              <a:buFontTx/>
              <a:buChar char="•"/>
              <a:tabLst>
                <a:tab pos="514350" algn="l"/>
              </a:tabLst>
            </a:pPr>
            <a:r>
              <a:rPr lang="en-US" sz="2400" dirty="0">
                <a:latin typeface="Times New Roman" charset="0"/>
              </a:rPr>
              <a:t> 	Act permits the Government to notify the factories to 		employ women workers up to 10pm with conditions</a:t>
            </a:r>
          </a:p>
          <a:p>
            <a:pPr>
              <a:lnSpc>
                <a:spcPct val="90000"/>
              </a:lnSpc>
              <a:spcBef>
                <a:spcPct val="50000"/>
              </a:spcBef>
              <a:buFontTx/>
              <a:buChar char="•"/>
              <a:tabLst>
                <a:tab pos="514350" algn="l"/>
              </a:tabLst>
            </a:pPr>
            <a:r>
              <a:rPr lang="en-US" sz="2400" dirty="0">
                <a:latin typeface="Times New Roman" charset="0"/>
              </a:rPr>
              <a:t> 	Government has notified 15 categories of factories under 2 	notifications;</a:t>
            </a:r>
          </a:p>
        </p:txBody>
      </p:sp>
      <p:sp>
        <p:nvSpPr>
          <p:cNvPr id="5" name="Rectangle 4"/>
          <p:cNvSpPr/>
          <p:nvPr/>
        </p:nvSpPr>
        <p:spPr>
          <a:xfrm>
            <a:off x="3048000" y="381000"/>
            <a:ext cx="2462534" cy="584775"/>
          </a:xfrm>
          <a:prstGeom prst="rect">
            <a:avLst/>
          </a:prstGeom>
        </p:spPr>
        <p:txBody>
          <a:bodyPr wrap="none">
            <a:spAutoFit/>
          </a:bodyPr>
          <a:lstStyle/>
          <a:p>
            <a:r>
              <a:rPr lang="en-US" sz="3200" b="1" dirty="0" smtClean="0">
                <a:solidFill>
                  <a:schemeClr val="bg1"/>
                </a:solidFill>
                <a:effectLst>
                  <a:outerShdw blurRad="38100" dist="38100" dir="2700000" algn="tl">
                    <a:srgbClr val="000000"/>
                  </a:outerShdw>
                </a:effectLst>
                <a:latin typeface="Times New Roman" charset="0"/>
              </a:rPr>
              <a:t>Applicability</a:t>
            </a:r>
            <a:endParaRPr lang="en-US" sz="3200" dirty="0">
              <a:solidFill>
                <a:schemeClr val="bg1"/>
              </a:solidFill>
            </a:endParaRPr>
          </a:p>
        </p:txBody>
      </p:sp>
      <p:sp>
        <p:nvSpPr>
          <p:cNvPr id="6" name="TextBox 5"/>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609600" y="381000"/>
            <a:ext cx="7696200" cy="646331"/>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600" b="1" dirty="0" smtClean="0">
                <a:solidFill>
                  <a:schemeClr val="bg1"/>
                </a:solidFill>
                <a:effectLst>
                  <a:outerShdw blurRad="38100" dist="38100" dir="2700000" algn="tl">
                    <a:srgbClr val="000000"/>
                  </a:outerShdw>
                </a:effectLst>
                <a:latin typeface="Times New Roman" charset="0"/>
              </a:rPr>
              <a:t>Table Contents</a:t>
            </a:r>
          </a:p>
        </p:txBody>
      </p:sp>
      <p:sp>
        <p:nvSpPr>
          <p:cNvPr id="6147" name="Text Box 3"/>
          <p:cNvSpPr txBox="1">
            <a:spLocks noChangeArrowheads="1"/>
          </p:cNvSpPr>
          <p:nvPr/>
        </p:nvSpPr>
        <p:spPr bwMode="auto">
          <a:xfrm>
            <a:off x="762000" y="1219200"/>
            <a:ext cx="7315200" cy="5339923"/>
          </a:xfrm>
          <a:prstGeom prst="rect">
            <a:avLst/>
          </a:prstGeom>
          <a:noFill/>
          <a:ln w="12700" cap="sq">
            <a:noFill/>
            <a:miter lim="800000"/>
            <a:headEnd type="none" w="sm" len="sm"/>
            <a:tailEnd type="none" w="sm" len="sm"/>
          </a:ln>
        </p:spPr>
        <p:txBody>
          <a:bodyPr>
            <a:spAutoFit/>
          </a:bodyPr>
          <a:lstStyle/>
          <a:p>
            <a:pPr>
              <a:spcBef>
                <a:spcPts val="0"/>
              </a:spcBef>
              <a:buFontTx/>
              <a:buChar char="•"/>
            </a:pPr>
            <a:r>
              <a:rPr lang="en-US" sz="2400" dirty="0" smtClean="0"/>
              <a:t>Definition</a:t>
            </a:r>
          </a:p>
          <a:p>
            <a:pPr>
              <a:spcBef>
                <a:spcPts val="0"/>
              </a:spcBef>
              <a:spcAft>
                <a:spcPts val="600"/>
              </a:spcAft>
              <a:buFontTx/>
              <a:buChar char="•"/>
            </a:pPr>
            <a:r>
              <a:rPr lang="en-US" sz="2400" dirty="0" smtClean="0"/>
              <a:t>Introduction</a:t>
            </a:r>
          </a:p>
          <a:p>
            <a:pPr>
              <a:spcBef>
                <a:spcPts val="0"/>
              </a:spcBef>
              <a:buFontTx/>
              <a:buChar char="•"/>
            </a:pPr>
            <a:r>
              <a:rPr lang="en-US" sz="2400" dirty="0" smtClean="0"/>
              <a:t>Objectives</a:t>
            </a:r>
          </a:p>
          <a:p>
            <a:pPr>
              <a:spcBef>
                <a:spcPts val="0"/>
              </a:spcBef>
              <a:buFontTx/>
              <a:buChar char="•"/>
            </a:pPr>
            <a:r>
              <a:rPr lang="en-US" sz="2400" dirty="0" err="1" smtClean="0"/>
              <a:t>Labour</a:t>
            </a:r>
            <a:r>
              <a:rPr lang="en-US" sz="2400" dirty="0" smtClean="0"/>
              <a:t>- Legislations</a:t>
            </a:r>
          </a:p>
          <a:p>
            <a:pPr>
              <a:spcBef>
                <a:spcPts val="0"/>
              </a:spcBef>
              <a:buFontTx/>
              <a:buChar char="•"/>
            </a:pPr>
            <a:r>
              <a:rPr lang="en-US" sz="2400" dirty="0" smtClean="0"/>
              <a:t>History</a:t>
            </a:r>
          </a:p>
          <a:p>
            <a:pPr>
              <a:spcBef>
                <a:spcPts val="0"/>
              </a:spcBef>
              <a:buFontTx/>
              <a:buChar char="•"/>
            </a:pPr>
            <a:r>
              <a:rPr lang="en-US" sz="2400" dirty="0" smtClean="0"/>
              <a:t>Major Amendments</a:t>
            </a:r>
          </a:p>
          <a:p>
            <a:pPr>
              <a:spcBef>
                <a:spcPts val="0"/>
              </a:spcBef>
              <a:buFontTx/>
              <a:buChar char="•"/>
            </a:pPr>
            <a:r>
              <a:rPr lang="en-US" sz="2400" dirty="0" smtClean="0"/>
              <a:t>Applicability</a:t>
            </a:r>
          </a:p>
          <a:p>
            <a:pPr>
              <a:spcBef>
                <a:spcPts val="0"/>
              </a:spcBef>
              <a:buFontTx/>
              <a:buChar char="•"/>
            </a:pPr>
            <a:r>
              <a:rPr lang="en-US" sz="2400" dirty="0" smtClean="0"/>
              <a:t>Health and Safety Policy</a:t>
            </a:r>
          </a:p>
          <a:p>
            <a:pPr>
              <a:spcBef>
                <a:spcPts val="0"/>
              </a:spcBef>
              <a:buFontTx/>
              <a:buChar char="•"/>
            </a:pPr>
            <a:r>
              <a:rPr lang="en-US" sz="2400" dirty="0" smtClean="0"/>
              <a:t>List of </a:t>
            </a:r>
            <a:r>
              <a:rPr lang="en-US" sz="2400" dirty="0" err="1"/>
              <a:t>N</a:t>
            </a:r>
            <a:r>
              <a:rPr lang="en-US" sz="2400" dirty="0" err="1" smtClean="0"/>
              <a:t>otifiable</a:t>
            </a:r>
            <a:r>
              <a:rPr lang="en-US" sz="2400" dirty="0" smtClean="0"/>
              <a:t> Diseases</a:t>
            </a:r>
          </a:p>
          <a:p>
            <a:pPr>
              <a:spcBef>
                <a:spcPts val="0"/>
              </a:spcBef>
              <a:buFontTx/>
              <a:buChar char="•"/>
            </a:pPr>
            <a:r>
              <a:rPr lang="en-US" sz="2400" dirty="0" smtClean="0"/>
              <a:t>Right of Workers</a:t>
            </a:r>
          </a:p>
          <a:p>
            <a:pPr>
              <a:spcBef>
                <a:spcPts val="0"/>
              </a:spcBef>
              <a:buFontTx/>
              <a:buChar char="•"/>
            </a:pPr>
            <a:r>
              <a:rPr lang="en-US" sz="2400" dirty="0" smtClean="0"/>
              <a:t>How to Accomplish</a:t>
            </a:r>
          </a:p>
          <a:p>
            <a:pPr>
              <a:spcBef>
                <a:spcPts val="0"/>
              </a:spcBef>
              <a:buFontTx/>
              <a:buChar char="•"/>
            </a:pPr>
            <a:r>
              <a:rPr lang="en-US" sz="2400" dirty="0" smtClean="0"/>
              <a:t>Conclusion</a:t>
            </a:r>
          </a:p>
          <a:p>
            <a:pPr>
              <a:spcBef>
                <a:spcPts val="0"/>
              </a:spcBef>
              <a:buFontTx/>
              <a:buChar char="•"/>
            </a:pPr>
            <a:endParaRPr lang="en-US" sz="2400" dirty="0" smtClean="0"/>
          </a:p>
          <a:p>
            <a:pPr>
              <a:spcBef>
                <a:spcPts val="0"/>
              </a:spcBef>
              <a:buFontTx/>
              <a:buChar char="•"/>
            </a:pP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228600" y="3048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a:solidFill>
                  <a:schemeClr val="bg1"/>
                </a:solidFill>
                <a:effectLst>
                  <a:outerShdw blurRad="38100" dist="38100" dir="2700000" algn="tl">
                    <a:srgbClr val="000000"/>
                  </a:outerShdw>
                </a:effectLst>
                <a:latin typeface="Times New Roman" charset="0"/>
              </a:rPr>
              <a:t>Applicability</a:t>
            </a:r>
          </a:p>
        </p:txBody>
      </p:sp>
      <p:sp>
        <p:nvSpPr>
          <p:cNvPr id="57347" name="Text Box 3"/>
          <p:cNvSpPr txBox="1">
            <a:spLocks noChangeArrowheads="1"/>
          </p:cNvSpPr>
          <p:nvPr/>
        </p:nvSpPr>
        <p:spPr bwMode="auto">
          <a:xfrm>
            <a:off x="457200" y="1524000"/>
            <a:ext cx="8153400" cy="4191917"/>
          </a:xfrm>
          <a:prstGeom prst="rect">
            <a:avLst/>
          </a:prstGeom>
          <a:noFill/>
          <a:ln w="12700" cap="sq">
            <a:noFill/>
            <a:miter lim="800000"/>
            <a:headEnd type="none" w="sm" len="sm"/>
            <a:tailEnd type="none" w="sm" len="sm"/>
          </a:ln>
        </p:spPr>
        <p:txBody>
          <a:bodyPr wrap="square">
            <a:spAutoFit/>
          </a:bodyPr>
          <a:lstStyle/>
          <a:p>
            <a:pPr>
              <a:lnSpc>
                <a:spcPct val="90000"/>
              </a:lnSpc>
              <a:spcBef>
                <a:spcPct val="50000"/>
              </a:spcBef>
              <a:tabLst>
                <a:tab pos="514350" algn="l"/>
              </a:tabLst>
            </a:pPr>
            <a:r>
              <a:rPr lang="en-US" sz="2400" b="1" dirty="0" smtClean="0">
                <a:effectLst>
                  <a:outerShdw blurRad="38100" dist="38100" dir="2700000" algn="tl">
                    <a:srgbClr val="000000"/>
                  </a:outerShdw>
                </a:effectLst>
                <a:latin typeface="Times New Roman" charset="0"/>
              </a:rPr>
              <a:t>Factories Act – Women Workers</a:t>
            </a:r>
          </a:p>
          <a:p>
            <a:pPr>
              <a:lnSpc>
                <a:spcPct val="90000"/>
              </a:lnSpc>
              <a:spcBef>
                <a:spcPct val="50000"/>
              </a:spcBef>
              <a:tabLst>
                <a:tab pos="514350" algn="l"/>
              </a:tabLst>
            </a:pPr>
            <a:r>
              <a:rPr lang="en-US" sz="2400" dirty="0" smtClean="0">
                <a:latin typeface="Times New Roman" charset="0"/>
              </a:rPr>
              <a:t>The </a:t>
            </a:r>
            <a:r>
              <a:rPr lang="en-US" sz="2400" dirty="0">
                <a:latin typeface="Times New Roman" charset="0"/>
              </a:rPr>
              <a:t>conditions are </a:t>
            </a:r>
          </a:p>
          <a:p>
            <a:pPr lvl="1">
              <a:lnSpc>
                <a:spcPct val="90000"/>
              </a:lnSpc>
              <a:spcBef>
                <a:spcPct val="50000"/>
              </a:spcBef>
              <a:buFontTx/>
              <a:buChar char="•"/>
              <a:tabLst>
                <a:tab pos="514350" algn="l"/>
              </a:tabLst>
            </a:pPr>
            <a:r>
              <a:rPr lang="en-US" sz="2400" dirty="0">
                <a:latin typeface="Times New Roman" charset="0"/>
              </a:rPr>
              <a:t> Written consent</a:t>
            </a:r>
          </a:p>
          <a:p>
            <a:pPr lvl="1">
              <a:lnSpc>
                <a:spcPct val="90000"/>
              </a:lnSpc>
              <a:spcBef>
                <a:spcPct val="50000"/>
              </a:spcBef>
              <a:buFontTx/>
              <a:buChar char="•"/>
              <a:tabLst>
                <a:tab pos="514350" algn="l"/>
              </a:tabLst>
            </a:pPr>
            <a:r>
              <a:rPr lang="en-US" sz="2400" dirty="0">
                <a:latin typeface="Times New Roman" charset="0"/>
              </a:rPr>
              <a:t> Free transport </a:t>
            </a:r>
            <a:r>
              <a:rPr lang="en-US" sz="2400" dirty="0" err="1">
                <a:latin typeface="Times New Roman" charset="0"/>
              </a:rPr>
              <a:t>upto</a:t>
            </a:r>
            <a:r>
              <a:rPr lang="en-US" sz="2400" dirty="0">
                <a:latin typeface="Times New Roman" charset="0"/>
              </a:rPr>
              <a:t> their residence</a:t>
            </a:r>
          </a:p>
          <a:p>
            <a:pPr lvl="1">
              <a:lnSpc>
                <a:spcPct val="90000"/>
              </a:lnSpc>
              <a:spcBef>
                <a:spcPct val="50000"/>
              </a:spcBef>
              <a:buFontTx/>
              <a:buChar char="•"/>
              <a:tabLst>
                <a:tab pos="514350" algn="l"/>
              </a:tabLst>
            </a:pPr>
            <a:r>
              <a:rPr lang="en-US" sz="2400" dirty="0">
                <a:latin typeface="Times New Roman" charset="0"/>
              </a:rPr>
              <a:t> 9 hours of rest after completion of work to the fresh period          	    of work in the following day</a:t>
            </a:r>
          </a:p>
          <a:p>
            <a:pPr lvl="1">
              <a:lnSpc>
                <a:spcPct val="90000"/>
              </a:lnSpc>
              <a:spcBef>
                <a:spcPct val="50000"/>
              </a:spcBef>
              <a:buFontTx/>
              <a:buChar char="•"/>
              <a:tabLst>
                <a:tab pos="514350" algn="l"/>
              </a:tabLst>
            </a:pPr>
            <a:r>
              <a:rPr lang="en-US" sz="2400" dirty="0">
                <a:latin typeface="Times New Roman" charset="0"/>
              </a:rPr>
              <a:t> No overtime work</a:t>
            </a:r>
          </a:p>
          <a:p>
            <a:pPr lvl="1">
              <a:lnSpc>
                <a:spcPct val="90000"/>
              </a:lnSpc>
              <a:spcBef>
                <a:spcPct val="50000"/>
              </a:spcBef>
              <a:tabLst>
                <a:tab pos="514350" algn="l"/>
              </a:tabLst>
            </a:pPr>
            <a:r>
              <a:rPr lang="en-US" sz="2400" dirty="0">
                <a:latin typeface="Times New Roman" charset="0"/>
              </a:rPr>
              <a:t>Act bars employment of women workers from 10 pm to 5 am totally.</a:t>
            </a:r>
          </a:p>
        </p:txBody>
      </p:sp>
      <p:sp>
        <p:nvSpPr>
          <p:cNvPr id="6" name="TextBox 5"/>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ext Box 2"/>
          <p:cNvSpPr txBox="1">
            <a:spLocks noChangeArrowheads="1"/>
          </p:cNvSpPr>
          <p:nvPr/>
        </p:nvSpPr>
        <p:spPr bwMode="auto">
          <a:xfrm>
            <a:off x="-152400" y="3048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a:solidFill>
                  <a:schemeClr val="bg1"/>
                </a:solidFill>
                <a:effectLst>
                  <a:outerShdw blurRad="38100" dist="38100" dir="2700000" algn="tl">
                    <a:srgbClr val="000000"/>
                  </a:outerShdw>
                </a:effectLst>
                <a:latin typeface="Times New Roman" charset="0"/>
              </a:rPr>
              <a:t>Applicability</a:t>
            </a:r>
          </a:p>
        </p:txBody>
      </p:sp>
      <p:sp>
        <p:nvSpPr>
          <p:cNvPr id="58371" name="Text Box 4"/>
          <p:cNvSpPr txBox="1">
            <a:spLocks noChangeArrowheads="1"/>
          </p:cNvSpPr>
          <p:nvPr/>
        </p:nvSpPr>
        <p:spPr bwMode="auto">
          <a:xfrm>
            <a:off x="381000" y="1447800"/>
            <a:ext cx="8153400" cy="4869025"/>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b="1" dirty="0" smtClean="0">
                <a:effectLst>
                  <a:outerShdw blurRad="38100" dist="38100" dir="2700000" algn="tl">
                    <a:srgbClr val="000000"/>
                  </a:outerShdw>
                </a:effectLst>
                <a:latin typeface="Times New Roman" charset="0"/>
              </a:rPr>
              <a:t>Factories Act – Child </a:t>
            </a:r>
            <a:r>
              <a:rPr lang="en-US" sz="2400" b="1" dirty="0" err="1" smtClean="0">
                <a:effectLst>
                  <a:outerShdw blurRad="38100" dist="38100" dir="2700000" algn="tl">
                    <a:srgbClr val="000000"/>
                  </a:outerShdw>
                </a:effectLst>
                <a:latin typeface="Times New Roman" charset="0"/>
              </a:rPr>
              <a:t>Labour</a:t>
            </a:r>
            <a:endParaRPr lang="en-US" sz="2400" b="1" dirty="0" smtClean="0">
              <a:effectLst>
                <a:outerShdw blurRad="38100" dist="38100" dir="2700000" algn="tl">
                  <a:srgbClr val="000000"/>
                </a:outerShdw>
              </a:effectLst>
              <a:latin typeface="Times New Roman" charset="0"/>
            </a:endParaRPr>
          </a:p>
          <a:p>
            <a:pPr>
              <a:lnSpc>
                <a:spcPct val="90000"/>
              </a:lnSpc>
              <a:spcBef>
                <a:spcPct val="50000"/>
              </a:spcBef>
              <a:buFontTx/>
              <a:buChar char="•"/>
              <a:tabLst>
                <a:tab pos="514350" algn="l"/>
              </a:tabLst>
            </a:pPr>
            <a:r>
              <a:rPr lang="en-US" sz="2400" dirty="0" smtClean="0">
                <a:latin typeface="Times New Roman" charset="0"/>
              </a:rPr>
              <a:t>      Bars </a:t>
            </a:r>
            <a:r>
              <a:rPr lang="en-US" sz="2400" dirty="0">
                <a:latin typeface="Times New Roman" charset="0"/>
              </a:rPr>
              <a:t>the employment of persons below the age of 14</a:t>
            </a:r>
          </a:p>
          <a:p>
            <a:pPr>
              <a:lnSpc>
                <a:spcPct val="90000"/>
              </a:lnSpc>
              <a:spcBef>
                <a:spcPct val="50000"/>
              </a:spcBef>
              <a:buFontTx/>
              <a:buChar char="•"/>
              <a:tabLst>
                <a:tab pos="514350" algn="l"/>
              </a:tabLst>
            </a:pPr>
            <a:r>
              <a:rPr lang="en-US" sz="2400" dirty="0">
                <a:latin typeface="Times New Roman" charset="0"/>
              </a:rPr>
              <a:t> 	Act permits the employment of child and adolescent to work 	in factories subject to condition of obtaining certificate of 	fitness from the certifying surgeon.</a:t>
            </a:r>
          </a:p>
          <a:p>
            <a:pPr>
              <a:lnSpc>
                <a:spcPct val="90000"/>
              </a:lnSpc>
              <a:spcBef>
                <a:spcPct val="50000"/>
              </a:spcBef>
              <a:tabLst>
                <a:tab pos="514350" algn="l"/>
              </a:tabLst>
            </a:pPr>
            <a:r>
              <a:rPr lang="en-US" sz="2400" dirty="0">
                <a:latin typeface="Times New Roman" charset="0"/>
              </a:rPr>
              <a:t>	Child – more than 14 and less 15; </a:t>
            </a:r>
          </a:p>
          <a:p>
            <a:pPr>
              <a:lnSpc>
                <a:spcPct val="90000"/>
              </a:lnSpc>
              <a:spcBef>
                <a:spcPct val="50000"/>
              </a:spcBef>
              <a:tabLst>
                <a:tab pos="514350" algn="l"/>
              </a:tabLst>
            </a:pPr>
            <a:r>
              <a:rPr lang="en-US" sz="2400" dirty="0">
                <a:latin typeface="Times New Roman" charset="0"/>
              </a:rPr>
              <a:t>	Adolescent – more than 15 and less than 18</a:t>
            </a:r>
          </a:p>
          <a:p>
            <a:pPr>
              <a:lnSpc>
                <a:spcPct val="90000"/>
              </a:lnSpc>
              <a:spcBef>
                <a:spcPct val="50000"/>
              </a:spcBef>
              <a:buFontTx/>
              <a:buChar char="•"/>
              <a:tabLst>
                <a:tab pos="514350" algn="l"/>
              </a:tabLst>
            </a:pPr>
            <a:r>
              <a:rPr lang="en-US" sz="2400" dirty="0">
                <a:latin typeface="Times New Roman" charset="0"/>
              </a:rPr>
              <a:t> 	Working hour for child is four and half hour per day</a:t>
            </a:r>
          </a:p>
          <a:p>
            <a:pPr>
              <a:lnSpc>
                <a:spcPct val="90000"/>
              </a:lnSpc>
              <a:spcBef>
                <a:spcPct val="50000"/>
              </a:spcBef>
              <a:buFontTx/>
              <a:buChar char="•"/>
              <a:tabLst>
                <a:tab pos="514350" algn="l"/>
              </a:tabLst>
            </a:pPr>
            <a:r>
              <a:rPr lang="en-US" sz="2400" dirty="0">
                <a:latin typeface="Times New Roman" charset="0"/>
              </a:rPr>
              <a:t> 	Double employment of child is prohibited</a:t>
            </a:r>
          </a:p>
          <a:p>
            <a:pPr>
              <a:lnSpc>
                <a:spcPct val="90000"/>
              </a:lnSpc>
              <a:spcBef>
                <a:spcPct val="50000"/>
              </a:spcBef>
              <a:buFontTx/>
              <a:buChar char="•"/>
              <a:tabLst>
                <a:tab pos="514350" algn="l"/>
              </a:tabLst>
            </a:pPr>
            <a:r>
              <a:rPr lang="en-US" sz="2400" dirty="0">
                <a:latin typeface="Times New Roman" charset="0"/>
              </a:rPr>
              <a:t> 	Working hours for adolescent is as that of adult.</a:t>
            </a:r>
          </a:p>
        </p:txBody>
      </p:sp>
      <p:sp>
        <p:nvSpPr>
          <p:cNvPr id="58373" name="Text Box 6"/>
          <p:cNvSpPr txBox="1">
            <a:spLocks noChangeArrowheads="1"/>
          </p:cNvSpPr>
          <p:nvPr/>
        </p:nvSpPr>
        <p:spPr bwMode="auto">
          <a:xfrm>
            <a:off x="381000" y="5029200"/>
            <a:ext cx="8153400" cy="424732"/>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dirty="0">
                <a:latin typeface="Times New Roman" charset="0"/>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1524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Health And Safety Policy</a:t>
            </a:r>
            <a:endParaRPr lang="en-US" sz="3200" b="1" dirty="0">
              <a:solidFill>
                <a:schemeClr val="bg1"/>
              </a:solidFill>
              <a:effectLst>
                <a:outerShdw blurRad="38100" dist="38100" dir="2700000" algn="tl">
                  <a:srgbClr val="000000"/>
                </a:outerShdw>
              </a:effectLst>
              <a:latin typeface="Times New Roman" charset="0"/>
            </a:endParaRPr>
          </a:p>
        </p:txBody>
      </p:sp>
      <p:sp>
        <p:nvSpPr>
          <p:cNvPr id="62467" name="Text Box 3"/>
          <p:cNvSpPr txBox="1">
            <a:spLocks noChangeArrowheads="1"/>
          </p:cNvSpPr>
          <p:nvPr/>
        </p:nvSpPr>
        <p:spPr bwMode="auto">
          <a:xfrm>
            <a:off x="381000" y="1447800"/>
            <a:ext cx="8153400" cy="4339650"/>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i="1" dirty="0">
                <a:latin typeface="Times New Roman" charset="0"/>
              </a:rPr>
              <a:t>Occupier should lay down a detailed policy with respect to the health and safety of the workers employed.  The Health and Safety Policy should show</a:t>
            </a:r>
          </a:p>
          <a:p>
            <a:pPr>
              <a:lnSpc>
                <a:spcPct val="90000"/>
              </a:lnSpc>
              <a:spcBef>
                <a:spcPct val="50000"/>
              </a:spcBef>
              <a:buFontTx/>
              <a:buChar char="•"/>
              <a:tabLst>
                <a:tab pos="514350" algn="l"/>
              </a:tabLst>
            </a:pPr>
            <a:r>
              <a:rPr lang="en-US" sz="2400" dirty="0">
                <a:latin typeface="Times New Roman" charset="0"/>
              </a:rPr>
              <a:t> 	The intentions and commitment of the management to 		provide SHE</a:t>
            </a:r>
          </a:p>
          <a:p>
            <a:pPr>
              <a:lnSpc>
                <a:spcPct val="90000"/>
              </a:lnSpc>
              <a:spcBef>
                <a:spcPct val="50000"/>
              </a:spcBef>
              <a:buFontTx/>
              <a:buChar char="•"/>
              <a:tabLst>
                <a:tab pos="514350" algn="l"/>
              </a:tabLst>
            </a:pPr>
            <a:r>
              <a:rPr lang="en-US" sz="2400" dirty="0">
                <a:latin typeface="Times New Roman" charset="0"/>
              </a:rPr>
              <a:t> 	</a:t>
            </a:r>
            <a:r>
              <a:rPr lang="en-US" sz="2400" dirty="0" err="1">
                <a:latin typeface="Times New Roman" charset="0"/>
              </a:rPr>
              <a:t>Organisational</a:t>
            </a:r>
            <a:r>
              <a:rPr lang="en-US" sz="2400" dirty="0">
                <a:latin typeface="Times New Roman" charset="0"/>
              </a:rPr>
              <a:t> set up to bring out the policy effective</a:t>
            </a:r>
          </a:p>
          <a:p>
            <a:pPr>
              <a:lnSpc>
                <a:spcPct val="90000"/>
              </a:lnSpc>
              <a:spcBef>
                <a:spcPct val="50000"/>
              </a:spcBef>
              <a:buFontTx/>
              <a:buChar char="•"/>
              <a:tabLst>
                <a:tab pos="514350" algn="l"/>
              </a:tabLst>
            </a:pPr>
            <a:r>
              <a:rPr lang="en-US" sz="2400" dirty="0">
                <a:latin typeface="Times New Roman" charset="0"/>
              </a:rPr>
              <a:t>	Arrangement for involving the workers </a:t>
            </a:r>
          </a:p>
          <a:p>
            <a:pPr>
              <a:lnSpc>
                <a:spcPct val="90000"/>
              </a:lnSpc>
              <a:spcBef>
                <a:spcPct val="50000"/>
              </a:spcBef>
              <a:buFontTx/>
              <a:buChar char="•"/>
              <a:tabLst>
                <a:tab pos="514350" algn="l"/>
              </a:tabLst>
            </a:pPr>
            <a:r>
              <a:rPr lang="en-US" sz="2400" dirty="0">
                <a:latin typeface="Times New Roman" charset="0"/>
              </a:rPr>
              <a:t>     Intention of taking account of SHE performance in     		considering their 	career advancement</a:t>
            </a:r>
          </a:p>
          <a:p>
            <a:pPr>
              <a:lnSpc>
                <a:spcPct val="90000"/>
              </a:lnSpc>
              <a:spcBef>
                <a:spcPct val="50000"/>
              </a:spcBef>
              <a:buFontTx/>
              <a:buChar char="•"/>
              <a:tabLst>
                <a:tab pos="514350" algn="l"/>
              </a:tabLst>
            </a:pPr>
            <a:r>
              <a:rPr lang="en-US" sz="2400" dirty="0">
                <a:latin typeface="Times New Roman" charset="0"/>
              </a:rPr>
              <a:t> 	Fixing responsibility on contractors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762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List Of </a:t>
            </a:r>
            <a:r>
              <a:rPr lang="en-US" sz="3200" b="1" dirty="0" err="1" smtClean="0">
                <a:solidFill>
                  <a:schemeClr val="bg1"/>
                </a:solidFill>
                <a:effectLst>
                  <a:outerShdw blurRad="38100" dist="38100" dir="2700000" algn="tl">
                    <a:srgbClr val="000000"/>
                  </a:outerShdw>
                </a:effectLst>
                <a:latin typeface="Times New Roman" charset="0"/>
              </a:rPr>
              <a:t>Notifiable</a:t>
            </a:r>
            <a:r>
              <a:rPr lang="en-US" sz="3200" b="1" dirty="0" smtClean="0">
                <a:solidFill>
                  <a:schemeClr val="bg1"/>
                </a:solidFill>
                <a:effectLst>
                  <a:outerShdw blurRad="38100" dist="38100" dir="2700000" algn="tl">
                    <a:srgbClr val="000000"/>
                  </a:outerShdw>
                </a:effectLst>
                <a:latin typeface="Times New Roman" charset="0"/>
              </a:rPr>
              <a:t> Diseases</a:t>
            </a:r>
            <a:endParaRPr lang="en-US" sz="3200" b="1" dirty="0">
              <a:solidFill>
                <a:schemeClr val="bg1"/>
              </a:solidFill>
              <a:effectLst>
                <a:outerShdw blurRad="38100" dist="38100" dir="2700000" algn="tl">
                  <a:srgbClr val="000000"/>
                </a:outerShdw>
              </a:effectLst>
              <a:latin typeface="Times New Roman" charset="0"/>
            </a:endParaRPr>
          </a:p>
        </p:txBody>
      </p:sp>
      <p:sp>
        <p:nvSpPr>
          <p:cNvPr id="79875" name="Text Box 3"/>
          <p:cNvSpPr txBox="1">
            <a:spLocks noChangeArrowheads="1"/>
          </p:cNvSpPr>
          <p:nvPr/>
        </p:nvSpPr>
        <p:spPr bwMode="auto">
          <a:xfrm>
            <a:off x="304800" y="1524000"/>
            <a:ext cx="8610600" cy="4561249"/>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Poisoning </a:t>
            </a:r>
            <a:r>
              <a:rPr lang="en-US" sz="2400" dirty="0">
                <a:latin typeface="Times New Roman" charset="0"/>
              </a:rPr>
              <a:t>by halogen or halogen derivatives</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Pathological manifestation</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Primary </a:t>
            </a:r>
            <a:r>
              <a:rPr lang="en-US" sz="2400" dirty="0" err="1" smtClean="0">
                <a:latin typeface="Times New Roman" charset="0"/>
              </a:rPr>
              <a:t>epitheliomatous</a:t>
            </a:r>
            <a:r>
              <a:rPr lang="en-US" sz="2400" dirty="0" smtClean="0">
                <a:latin typeface="Times New Roman" charset="0"/>
              </a:rPr>
              <a:t> cancer </a:t>
            </a:r>
          </a:p>
          <a:p>
            <a:pPr>
              <a:lnSpc>
                <a:spcPct val="90000"/>
              </a:lnSpc>
              <a:spcBef>
                <a:spcPct val="50000"/>
              </a:spcBef>
              <a:buFont typeface="Arial" pitchFamily="34" charset="0"/>
              <a:buChar char="•"/>
              <a:tabLst>
                <a:tab pos="514350" algn="l"/>
              </a:tabLst>
            </a:pPr>
            <a:r>
              <a:rPr lang="en-US" sz="2400" dirty="0" smtClean="0">
                <a:latin typeface="Times New Roman" charset="0"/>
              </a:rPr>
              <a:t> Toxic </a:t>
            </a:r>
            <a:r>
              <a:rPr lang="en-US" sz="2400" dirty="0">
                <a:latin typeface="Times New Roman" charset="0"/>
              </a:rPr>
              <a:t>anemia</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Toxic </a:t>
            </a:r>
            <a:r>
              <a:rPr lang="en-US" sz="2400" dirty="0">
                <a:latin typeface="Times New Roman" charset="0"/>
              </a:rPr>
              <a:t>jaundice due to poisonous substances</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Oil </a:t>
            </a:r>
            <a:r>
              <a:rPr lang="en-US" sz="2400" dirty="0">
                <a:latin typeface="Times New Roman" charset="0"/>
              </a:rPr>
              <a:t>acne or dermatitis due to mineral oil</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err="1" smtClean="0">
                <a:latin typeface="Times New Roman" charset="0"/>
              </a:rPr>
              <a:t>Byssionosis</a:t>
            </a:r>
            <a:r>
              <a:rPr lang="en-US" sz="2400" dirty="0" smtClean="0">
                <a:latin typeface="Times New Roman" charset="0"/>
              </a:rPr>
              <a:t> </a:t>
            </a:r>
            <a:endParaRPr lang="en-US" sz="2400" dirty="0">
              <a:latin typeface="Times New Roman" charset="0"/>
            </a:endParaRP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Asbestosis</a:t>
            </a:r>
            <a:endParaRPr lang="en-US" sz="2400" dirty="0">
              <a:latin typeface="Times New Roman" charset="0"/>
            </a:endParaRP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Occupational </a:t>
            </a:r>
            <a:r>
              <a:rPr lang="en-US" sz="2400" dirty="0">
                <a:latin typeface="Times New Roman" charset="0"/>
              </a:rPr>
              <a:t>or contact dermatitis due to chemical or paints</a:t>
            </a:r>
          </a:p>
        </p:txBody>
      </p:sp>
      <p:sp>
        <p:nvSpPr>
          <p:cNvPr id="5" name="TextBox 4"/>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304800" y="334962"/>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List Of </a:t>
            </a:r>
            <a:r>
              <a:rPr lang="en-US" sz="3200" b="1" dirty="0" err="1" smtClean="0">
                <a:solidFill>
                  <a:schemeClr val="bg1"/>
                </a:solidFill>
                <a:effectLst>
                  <a:outerShdw blurRad="38100" dist="38100" dir="2700000" algn="tl">
                    <a:srgbClr val="000000"/>
                  </a:outerShdw>
                </a:effectLst>
                <a:latin typeface="Times New Roman" charset="0"/>
              </a:rPr>
              <a:t>Notifiable</a:t>
            </a:r>
            <a:r>
              <a:rPr lang="en-US" sz="3200" b="1" dirty="0" smtClean="0">
                <a:solidFill>
                  <a:schemeClr val="bg1"/>
                </a:solidFill>
                <a:effectLst>
                  <a:outerShdw blurRad="38100" dist="38100" dir="2700000" algn="tl">
                    <a:srgbClr val="000000"/>
                  </a:outerShdw>
                </a:effectLst>
                <a:latin typeface="Times New Roman" charset="0"/>
              </a:rPr>
              <a:t> Disease</a:t>
            </a:r>
            <a:endParaRPr lang="en-US" sz="3200" b="1" dirty="0">
              <a:solidFill>
                <a:schemeClr val="bg1"/>
              </a:solidFill>
              <a:effectLst>
                <a:outerShdw blurRad="38100" dist="38100" dir="2700000" algn="tl">
                  <a:srgbClr val="000000"/>
                </a:outerShdw>
              </a:effectLst>
              <a:latin typeface="Times New Roman" charset="0"/>
            </a:endParaRPr>
          </a:p>
        </p:txBody>
      </p:sp>
      <p:sp>
        <p:nvSpPr>
          <p:cNvPr id="80899" name="Text Box 3"/>
          <p:cNvSpPr txBox="1">
            <a:spLocks noChangeArrowheads="1"/>
          </p:cNvSpPr>
          <p:nvPr/>
        </p:nvSpPr>
        <p:spPr bwMode="auto">
          <a:xfrm>
            <a:off x="304800" y="1600200"/>
            <a:ext cx="8610600" cy="4561249"/>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Noise </a:t>
            </a:r>
            <a:r>
              <a:rPr lang="en-US" sz="2400" dirty="0">
                <a:latin typeface="Times New Roman" charset="0"/>
              </a:rPr>
              <a:t>induced hearing loss</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err="1" smtClean="0">
                <a:latin typeface="Times New Roman" charset="0"/>
              </a:rPr>
              <a:t>Berlylium</a:t>
            </a:r>
            <a:r>
              <a:rPr lang="en-US" sz="2400" dirty="0" smtClean="0">
                <a:latin typeface="Times New Roman" charset="0"/>
              </a:rPr>
              <a:t> </a:t>
            </a:r>
            <a:r>
              <a:rPr lang="en-US" sz="2400" dirty="0">
                <a:latin typeface="Times New Roman" charset="0"/>
              </a:rPr>
              <a:t>poisoning </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Carbon </a:t>
            </a:r>
            <a:r>
              <a:rPr lang="en-US" sz="2400" dirty="0">
                <a:latin typeface="Times New Roman" charset="0"/>
              </a:rPr>
              <a:t>monoxide poisoning </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Coal </a:t>
            </a:r>
            <a:r>
              <a:rPr lang="en-US" sz="2400" dirty="0">
                <a:latin typeface="Times New Roman" charset="0"/>
              </a:rPr>
              <a:t>miners pneumoconiosis </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Phosgene </a:t>
            </a:r>
            <a:r>
              <a:rPr lang="en-US" sz="2400" dirty="0">
                <a:latin typeface="Times New Roman" charset="0"/>
              </a:rPr>
              <a:t>poisoning </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Occupational </a:t>
            </a:r>
            <a:r>
              <a:rPr lang="en-US" sz="2400" dirty="0">
                <a:latin typeface="Times New Roman" charset="0"/>
              </a:rPr>
              <a:t>cancer</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err="1" smtClean="0">
                <a:latin typeface="Times New Roman" charset="0"/>
              </a:rPr>
              <a:t>Isocyanates</a:t>
            </a:r>
            <a:r>
              <a:rPr lang="en-US" sz="2400" dirty="0" smtClean="0">
                <a:latin typeface="Times New Roman" charset="0"/>
              </a:rPr>
              <a:t> </a:t>
            </a:r>
            <a:r>
              <a:rPr lang="en-US" sz="2400" dirty="0">
                <a:latin typeface="Times New Roman" charset="0"/>
              </a:rPr>
              <a:t>poisoning </a:t>
            </a:r>
          </a:p>
          <a:p>
            <a:pPr>
              <a:lnSpc>
                <a:spcPct val="90000"/>
              </a:lnSpc>
              <a:spcBef>
                <a:spcPct val="50000"/>
              </a:spcBef>
              <a:buFont typeface="Arial" pitchFamily="34" charset="0"/>
              <a:buChar char="•"/>
              <a:tabLst>
                <a:tab pos="514350" algn="l"/>
              </a:tabLst>
            </a:pPr>
            <a:r>
              <a:rPr lang="en-US" sz="2400" dirty="0">
                <a:latin typeface="Times New Roman" charset="0"/>
              </a:rPr>
              <a:t> </a:t>
            </a:r>
            <a:r>
              <a:rPr lang="en-US" sz="2400" dirty="0" smtClean="0">
                <a:latin typeface="Times New Roman" charset="0"/>
              </a:rPr>
              <a:t>Toxic </a:t>
            </a:r>
            <a:r>
              <a:rPr lang="en-US" sz="2400" dirty="0">
                <a:latin typeface="Times New Roman" charset="0"/>
              </a:rPr>
              <a:t>nephritis</a:t>
            </a:r>
          </a:p>
          <a:p>
            <a:pPr>
              <a:lnSpc>
                <a:spcPct val="90000"/>
              </a:lnSpc>
              <a:spcBef>
                <a:spcPct val="50000"/>
              </a:spcBef>
              <a:buFont typeface="Arial" pitchFamily="34" charset="0"/>
              <a:buChar char="•"/>
              <a:tabLst>
                <a:tab pos="514350" algn="l"/>
              </a:tabLst>
            </a:pPr>
            <a:endParaRPr lang="en-US" sz="2400" dirty="0">
              <a:latin typeface="Times New Roman"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1026"/>
          <p:cNvSpPr txBox="1">
            <a:spLocks noChangeArrowheads="1"/>
          </p:cNvSpPr>
          <p:nvPr/>
        </p:nvSpPr>
        <p:spPr bwMode="auto">
          <a:xfrm>
            <a:off x="-2286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Right Of Workers</a:t>
            </a:r>
            <a:endParaRPr lang="en-US" sz="3200" b="1" dirty="0">
              <a:solidFill>
                <a:schemeClr val="bg1"/>
              </a:solidFill>
              <a:effectLst>
                <a:outerShdw blurRad="38100" dist="38100" dir="2700000" algn="tl">
                  <a:srgbClr val="000000"/>
                </a:outerShdw>
              </a:effectLst>
              <a:latin typeface="Times New Roman" charset="0"/>
            </a:endParaRPr>
          </a:p>
        </p:txBody>
      </p:sp>
      <p:sp>
        <p:nvSpPr>
          <p:cNvPr id="81923" name="Text Box 1027"/>
          <p:cNvSpPr txBox="1">
            <a:spLocks noChangeArrowheads="1"/>
          </p:cNvSpPr>
          <p:nvPr/>
        </p:nvSpPr>
        <p:spPr bwMode="auto">
          <a:xfrm>
            <a:off x="381000" y="1676400"/>
            <a:ext cx="8610600" cy="4254500"/>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dirty="0">
                <a:latin typeface="Times New Roman" charset="0"/>
              </a:rPr>
              <a:t>Every workers shall have the right to</a:t>
            </a:r>
          </a:p>
          <a:p>
            <a:pPr>
              <a:lnSpc>
                <a:spcPct val="90000"/>
              </a:lnSpc>
              <a:spcBef>
                <a:spcPct val="50000"/>
              </a:spcBef>
              <a:buFontTx/>
              <a:buChar char="•"/>
              <a:tabLst>
                <a:tab pos="514350" algn="l"/>
              </a:tabLst>
            </a:pPr>
            <a:r>
              <a:rPr lang="en-US" sz="2400" dirty="0">
                <a:latin typeface="Times New Roman" charset="0"/>
              </a:rPr>
              <a:t> 	Obtain from the occupier, information relating to workers health 	and safety at work</a:t>
            </a:r>
          </a:p>
          <a:p>
            <a:pPr>
              <a:lnSpc>
                <a:spcPct val="90000"/>
              </a:lnSpc>
              <a:spcBef>
                <a:spcPct val="50000"/>
              </a:spcBef>
              <a:buFontTx/>
              <a:buChar char="•"/>
              <a:tabLst>
                <a:tab pos="514350" algn="l"/>
              </a:tabLst>
            </a:pPr>
            <a:r>
              <a:rPr lang="en-US" sz="2400" dirty="0">
                <a:latin typeface="Times New Roman" charset="0"/>
              </a:rPr>
              <a:t> 	Get trained within the factory wherever possible, or to get 		himself sponsored by the occupier for getting trained at a 		training centre or institute, duly approved the Chief Inspector 		of Factories, where training is imparted on safety, health and 		welfare.</a:t>
            </a:r>
          </a:p>
          <a:p>
            <a:pPr>
              <a:lnSpc>
                <a:spcPct val="90000"/>
              </a:lnSpc>
              <a:spcBef>
                <a:spcPct val="50000"/>
              </a:spcBef>
              <a:buFontTx/>
              <a:buChar char="•"/>
              <a:tabLst>
                <a:tab pos="514350" algn="l"/>
              </a:tabLst>
            </a:pPr>
            <a:r>
              <a:rPr lang="en-US" sz="2400" dirty="0">
                <a:latin typeface="Times New Roman" charset="0"/>
              </a:rPr>
              <a:t> 	Represent to the Inspector directly or through his representative 	in the matter of inadequate provisions for protection of his 		health or safety in the factory.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0" y="5334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How  To  Accomplish?</a:t>
            </a:r>
            <a:endParaRPr lang="en-US" sz="3200" b="1" dirty="0">
              <a:solidFill>
                <a:schemeClr val="bg1"/>
              </a:solidFill>
              <a:effectLst>
                <a:outerShdw blurRad="38100" dist="38100" dir="2700000" algn="tl">
                  <a:srgbClr val="000000"/>
                </a:outerShdw>
              </a:effectLst>
              <a:latin typeface="Times New Roman" charset="0"/>
            </a:endParaRPr>
          </a:p>
        </p:txBody>
      </p:sp>
      <p:sp>
        <p:nvSpPr>
          <p:cNvPr id="91139" name="Text Box 3"/>
          <p:cNvSpPr txBox="1">
            <a:spLocks noChangeArrowheads="1"/>
          </p:cNvSpPr>
          <p:nvPr/>
        </p:nvSpPr>
        <p:spPr bwMode="auto">
          <a:xfrm>
            <a:off x="304800" y="1447800"/>
            <a:ext cx="8534400" cy="5012141"/>
          </a:xfrm>
          <a:prstGeom prst="rect">
            <a:avLst/>
          </a:prstGeom>
          <a:noFill/>
          <a:ln w="12700" cap="sq">
            <a:noFill/>
            <a:miter lim="800000"/>
            <a:headEnd type="none" w="sm" len="sm"/>
            <a:tailEnd type="none" w="sm" len="sm"/>
          </a:ln>
        </p:spPr>
        <p:txBody>
          <a:bodyPr wrap="square">
            <a:spAutoFit/>
          </a:bodyPr>
          <a:lstStyle/>
          <a:p>
            <a:pPr>
              <a:lnSpc>
                <a:spcPct val="80000"/>
              </a:lnSpc>
              <a:spcBef>
                <a:spcPct val="50000"/>
              </a:spcBef>
              <a:tabLst>
                <a:tab pos="514350" algn="l"/>
              </a:tabLst>
            </a:pPr>
            <a:r>
              <a:rPr lang="en-US" sz="2300" dirty="0">
                <a:latin typeface="Times New Roman" charset="0"/>
              </a:rPr>
              <a:t>Definitely much can be accomplished</a:t>
            </a:r>
          </a:p>
          <a:p>
            <a:pPr>
              <a:lnSpc>
                <a:spcPct val="80000"/>
              </a:lnSpc>
              <a:spcBef>
                <a:spcPct val="50000"/>
              </a:spcBef>
              <a:buFontTx/>
              <a:buChar char="•"/>
              <a:tabLst>
                <a:tab pos="514350" algn="l"/>
              </a:tabLst>
            </a:pPr>
            <a:r>
              <a:rPr lang="en-US" sz="2300" dirty="0">
                <a:latin typeface="Times New Roman" charset="0"/>
              </a:rPr>
              <a:t> 	Top management should have very strong commitment to ensure 		safety and health at the workplace.</a:t>
            </a:r>
          </a:p>
          <a:p>
            <a:pPr>
              <a:lnSpc>
                <a:spcPct val="80000"/>
              </a:lnSpc>
              <a:spcBef>
                <a:spcPct val="50000"/>
              </a:spcBef>
              <a:buFontTx/>
              <a:buChar char="•"/>
              <a:tabLst>
                <a:tab pos="514350" algn="l"/>
              </a:tabLst>
            </a:pPr>
            <a:r>
              <a:rPr lang="en-US" sz="2300" dirty="0">
                <a:latin typeface="Times New Roman" charset="0"/>
              </a:rPr>
              <a:t> 	Implementation of safety is not only a few persons’ job</a:t>
            </a:r>
          </a:p>
          <a:p>
            <a:pPr>
              <a:lnSpc>
                <a:spcPct val="80000"/>
              </a:lnSpc>
              <a:spcBef>
                <a:spcPct val="50000"/>
              </a:spcBef>
              <a:buFontTx/>
              <a:buChar char="•"/>
              <a:tabLst>
                <a:tab pos="514350" algn="l"/>
              </a:tabLst>
            </a:pPr>
            <a:r>
              <a:rPr lang="en-US" sz="2300" dirty="0">
                <a:latin typeface="Times New Roman" charset="0"/>
              </a:rPr>
              <a:t> 	Everybody should think that individually and collectively they are 	responsible to promote safety in the industry</a:t>
            </a:r>
          </a:p>
          <a:p>
            <a:pPr>
              <a:lnSpc>
                <a:spcPct val="80000"/>
              </a:lnSpc>
              <a:spcBef>
                <a:spcPct val="50000"/>
              </a:spcBef>
              <a:buFontTx/>
              <a:buChar char="•"/>
              <a:tabLst>
                <a:tab pos="514350" algn="l"/>
              </a:tabLst>
            </a:pPr>
            <a:r>
              <a:rPr lang="en-US" sz="2300" dirty="0">
                <a:latin typeface="Times New Roman" charset="0"/>
              </a:rPr>
              <a:t> 	It is not one time affair, it is continuous and constant</a:t>
            </a:r>
          </a:p>
          <a:p>
            <a:pPr>
              <a:lnSpc>
                <a:spcPct val="80000"/>
              </a:lnSpc>
              <a:spcBef>
                <a:spcPct val="50000"/>
              </a:spcBef>
              <a:buFontTx/>
              <a:buChar char="•"/>
              <a:tabLst>
                <a:tab pos="514350" algn="l"/>
              </a:tabLst>
            </a:pPr>
            <a:r>
              <a:rPr lang="en-US" sz="2300" dirty="0">
                <a:latin typeface="Times New Roman" charset="0"/>
              </a:rPr>
              <a:t> 	Middle management should carry the mission and vision of the top 	management to the grass root level without any laxity and 		compromise.</a:t>
            </a:r>
          </a:p>
          <a:p>
            <a:pPr>
              <a:lnSpc>
                <a:spcPct val="80000"/>
              </a:lnSpc>
              <a:spcBef>
                <a:spcPct val="50000"/>
              </a:spcBef>
              <a:buFontTx/>
              <a:buChar char="•"/>
              <a:tabLst>
                <a:tab pos="514350" algn="l"/>
              </a:tabLst>
            </a:pPr>
            <a:r>
              <a:rPr lang="en-US" sz="2300" dirty="0">
                <a:latin typeface="Times New Roman" charset="0"/>
              </a:rPr>
              <a:t> 	Continuous effort of providing information, training and education 	on safety and health to the persons who are in the field is required.</a:t>
            </a:r>
          </a:p>
          <a:p>
            <a:pPr>
              <a:lnSpc>
                <a:spcPct val="80000"/>
              </a:lnSpc>
              <a:spcBef>
                <a:spcPct val="50000"/>
              </a:spcBef>
              <a:tabLst>
                <a:tab pos="514350" algn="l"/>
              </a:tabLst>
            </a:pPr>
            <a:endParaRPr lang="en-US" sz="2300" dirty="0">
              <a:latin typeface="Times New Roman"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ext Box 2"/>
          <p:cNvSpPr txBox="1">
            <a:spLocks noChangeArrowheads="1"/>
          </p:cNvSpPr>
          <p:nvPr/>
        </p:nvSpPr>
        <p:spPr bwMode="auto">
          <a:xfrm>
            <a:off x="-60960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Conclusion</a:t>
            </a:r>
            <a:endParaRPr lang="en-US" sz="3200" b="1" dirty="0">
              <a:solidFill>
                <a:schemeClr val="bg1"/>
              </a:solidFill>
              <a:effectLst>
                <a:outerShdw blurRad="38100" dist="38100" dir="2700000" algn="tl">
                  <a:srgbClr val="000000"/>
                </a:outerShdw>
              </a:effectLst>
              <a:latin typeface="Times New Roman" charset="0"/>
            </a:endParaRPr>
          </a:p>
        </p:txBody>
      </p:sp>
      <p:sp>
        <p:nvSpPr>
          <p:cNvPr id="91139" name="Text Box 3"/>
          <p:cNvSpPr txBox="1">
            <a:spLocks noChangeArrowheads="1"/>
          </p:cNvSpPr>
          <p:nvPr/>
        </p:nvSpPr>
        <p:spPr bwMode="auto">
          <a:xfrm>
            <a:off x="609600" y="1676400"/>
            <a:ext cx="7772400" cy="2160591"/>
          </a:xfrm>
          <a:prstGeom prst="rect">
            <a:avLst/>
          </a:prstGeom>
          <a:noFill/>
          <a:ln w="12700" cap="sq">
            <a:noFill/>
            <a:miter lim="800000"/>
            <a:headEnd type="none" w="sm" len="sm"/>
            <a:tailEnd type="none" w="sm" len="sm"/>
          </a:ln>
        </p:spPr>
        <p:txBody>
          <a:bodyPr wrap="square">
            <a:spAutoFit/>
          </a:bodyPr>
          <a:lstStyle/>
          <a:p>
            <a:pPr>
              <a:lnSpc>
                <a:spcPct val="80000"/>
              </a:lnSpc>
              <a:spcBef>
                <a:spcPct val="50000"/>
              </a:spcBef>
              <a:tabLst>
                <a:tab pos="514350" algn="l"/>
              </a:tabLst>
            </a:pPr>
            <a:r>
              <a:rPr lang="en-US" sz="2800" dirty="0" smtClean="0">
                <a:latin typeface="Times New Roman" charset="0"/>
              </a:rPr>
              <a:t>The main objectives of the Indian Factories Act, 1948are to regulate the working conditions in factories, to regulate health, safety welfare, and annual leave and enact special provision in respect of young persons, women and children who work in the factories.</a:t>
            </a:r>
            <a:endParaRPr lang="en-US" sz="2800" dirty="0">
              <a:latin typeface="Times New Roman"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
            <a:ext cx="8183880" cy="1051560"/>
          </a:xfrm>
        </p:spPr>
        <p:txBody>
          <a:bodyPr/>
          <a:lstStyle/>
          <a:p>
            <a:r>
              <a:rPr lang="en-US" dirty="0"/>
              <a:t>References</a:t>
            </a:r>
          </a:p>
        </p:txBody>
      </p:sp>
      <p:sp>
        <p:nvSpPr>
          <p:cNvPr id="3" name="Content Placeholder 2"/>
          <p:cNvSpPr>
            <a:spLocks noGrp="1"/>
          </p:cNvSpPr>
          <p:nvPr>
            <p:ph idx="1"/>
          </p:nvPr>
        </p:nvSpPr>
        <p:spPr>
          <a:xfrm>
            <a:off x="228600" y="1676400"/>
            <a:ext cx="8183880" cy="4187952"/>
          </a:xfrm>
        </p:spPr>
        <p:txBody>
          <a:bodyPr/>
          <a:lstStyle/>
          <a:p>
            <a:pPr lvl="1"/>
            <a:r>
              <a:rPr lang="en-US" dirty="0" smtClean="0">
                <a:solidFill>
                  <a:schemeClr val="accent1">
                    <a:lumMod val="10000"/>
                  </a:schemeClr>
                </a:solidFill>
              </a:rPr>
              <a:t>Google.com</a:t>
            </a:r>
          </a:p>
          <a:p>
            <a:pPr lvl="1"/>
            <a:r>
              <a:rPr lang="en-US" dirty="0" smtClean="0">
                <a:solidFill>
                  <a:schemeClr val="accent1">
                    <a:lumMod val="10000"/>
                  </a:schemeClr>
                </a:solidFill>
              </a:rPr>
              <a:t>Wikipedia.org</a:t>
            </a:r>
          </a:p>
          <a:p>
            <a:pPr lvl="1"/>
            <a:r>
              <a:rPr lang="en-US" dirty="0" smtClean="0">
                <a:solidFill>
                  <a:schemeClr val="accent1">
                    <a:lumMod val="10000"/>
                  </a:schemeClr>
                </a:solidFill>
              </a:rPr>
              <a:t>Studymafia.org</a:t>
            </a:r>
          </a:p>
          <a:p>
            <a:pPr lvl="1"/>
            <a:r>
              <a:rPr lang="en-US" dirty="0" smtClean="0">
                <a:solidFill>
                  <a:schemeClr val="accent1">
                    <a:lumMod val="10000"/>
                  </a:schemeClr>
                </a:solidFill>
              </a:rPr>
              <a:t>Slidespanda.com</a:t>
            </a:r>
          </a:p>
        </p:txBody>
      </p:sp>
    </p:spTree>
    <p:extLst>
      <p:ext uri="{BB962C8B-B14F-4D97-AF65-F5344CB8AC3E}">
        <p14:creationId xmlns:p14="http://schemas.microsoft.com/office/powerpoint/2010/main" val="42231580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3733800"/>
          </a:xfrm>
        </p:spPr>
        <p:txBody>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B0F0"/>
                </a:solidFill>
              </a:rPr>
              <a:t>StudyMafia</a:t>
            </a:r>
            <a:r>
              <a:rPr lang="en-US" sz="5400" b="1" dirty="0" smtClean="0">
                <a:solidFill>
                  <a:schemeClr val="tx1">
                    <a:lumMod val="75000"/>
                    <a:lumOff val="25000"/>
                  </a:schemeClr>
                </a:solidFill>
              </a:rPr>
              <a:t>.org</a:t>
            </a:r>
            <a:endParaRPr lang="en-US" sz="5400" b="1" dirty="0">
              <a:solidFill>
                <a:schemeClr val="tx1">
                  <a:lumMod val="75000"/>
                  <a:lumOff val="25000"/>
                </a:schemeClr>
              </a:solidFill>
            </a:endParaRPr>
          </a:p>
        </p:txBody>
      </p:sp>
    </p:spTree>
    <p:extLst>
      <p:ext uri="{BB962C8B-B14F-4D97-AF65-F5344CB8AC3E}">
        <p14:creationId xmlns:p14="http://schemas.microsoft.com/office/powerpoint/2010/main" val="3363960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ext Box 2"/>
          <p:cNvSpPr txBox="1">
            <a:spLocks noChangeArrowheads="1"/>
          </p:cNvSpPr>
          <p:nvPr/>
        </p:nvSpPr>
        <p:spPr bwMode="auto">
          <a:xfrm>
            <a:off x="0" y="4572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Definition</a:t>
            </a:r>
            <a:endParaRPr lang="en-US" sz="3200" b="1" dirty="0">
              <a:solidFill>
                <a:schemeClr val="bg1"/>
              </a:solidFill>
              <a:effectLst>
                <a:outerShdw blurRad="38100" dist="38100" dir="2700000" algn="tl">
                  <a:srgbClr val="000000"/>
                </a:outerShdw>
              </a:effectLst>
              <a:latin typeface="Times New Roman" charset="0"/>
            </a:endParaRPr>
          </a:p>
        </p:txBody>
      </p:sp>
      <p:sp>
        <p:nvSpPr>
          <p:cNvPr id="32771" name="Text Box 3"/>
          <p:cNvSpPr txBox="1">
            <a:spLocks noChangeArrowheads="1"/>
          </p:cNvSpPr>
          <p:nvPr/>
        </p:nvSpPr>
        <p:spPr bwMode="auto">
          <a:xfrm>
            <a:off x="533400" y="1828800"/>
            <a:ext cx="8153400" cy="1443038"/>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Provisions envisaged are based on :</a:t>
            </a:r>
          </a:p>
          <a:p>
            <a:pPr>
              <a:lnSpc>
                <a:spcPct val="90000"/>
              </a:lnSpc>
              <a:spcBef>
                <a:spcPct val="50000"/>
              </a:spcBef>
              <a:tabLst>
                <a:tab pos="514350" algn="l"/>
              </a:tabLst>
            </a:pPr>
            <a:r>
              <a:rPr lang="en-US" sz="2400" dirty="0">
                <a:latin typeface="Times New Roman" charset="0"/>
              </a:rPr>
              <a:t>	- ILO convention and recommendations</a:t>
            </a:r>
          </a:p>
          <a:p>
            <a:pPr>
              <a:lnSpc>
                <a:spcPct val="90000"/>
              </a:lnSpc>
              <a:spcBef>
                <a:spcPct val="50000"/>
              </a:spcBef>
              <a:tabLst>
                <a:tab pos="514350" algn="l"/>
              </a:tabLst>
            </a:pPr>
            <a:r>
              <a:rPr lang="en-US" sz="2400" dirty="0">
                <a:latin typeface="Times New Roman" charset="0"/>
              </a:rPr>
              <a:t>	- Constitutional Provisions </a:t>
            </a:r>
          </a:p>
        </p:txBody>
      </p:sp>
      <p:sp>
        <p:nvSpPr>
          <p:cNvPr id="32772" name="Line 4"/>
          <p:cNvSpPr>
            <a:spLocks noChangeShapeType="1"/>
          </p:cNvSpPr>
          <p:nvPr/>
        </p:nvSpPr>
        <p:spPr bwMode="auto">
          <a:xfrm flipH="1">
            <a:off x="2133600" y="3505200"/>
            <a:ext cx="1295400" cy="1371600"/>
          </a:xfrm>
          <a:prstGeom prst="line">
            <a:avLst/>
          </a:prstGeom>
          <a:noFill/>
          <a:ln w="12700" cap="sq">
            <a:solidFill>
              <a:schemeClr val="tx1"/>
            </a:solidFill>
            <a:round/>
            <a:headEnd type="none" w="sm" len="sm"/>
            <a:tailEnd type="triangle" w="sm" len="sm"/>
          </a:ln>
        </p:spPr>
        <p:txBody>
          <a:bodyPr/>
          <a:lstStyle/>
          <a:p>
            <a:endParaRPr lang="en-US"/>
          </a:p>
        </p:txBody>
      </p:sp>
      <p:sp>
        <p:nvSpPr>
          <p:cNvPr id="32773" name="Line 5"/>
          <p:cNvSpPr>
            <a:spLocks noChangeShapeType="1"/>
          </p:cNvSpPr>
          <p:nvPr/>
        </p:nvSpPr>
        <p:spPr bwMode="auto">
          <a:xfrm>
            <a:off x="3429000" y="3505200"/>
            <a:ext cx="1143000" cy="1295400"/>
          </a:xfrm>
          <a:prstGeom prst="line">
            <a:avLst/>
          </a:prstGeom>
          <a:noFill/>
          <a:ln w="12700" cap="sq">
            <a:solidFill>
              <a:schemeClr val="tx1"/>
            </a:solidFill>
            <a:round/>
            <a:headEnd type="none" w="sm" len="sm"/>
            <a:tailEnd type="triangle" w="sm" len="sm"/>
          </a:ln>
        </p:spPr>
        <p:txBody>
          <a:bodyPr/>
          <a:lstStyle/>
          <a:p>
            <a:endParaRPr lang="en-US"/>
          </a:p>
        </p:txBody>
      </p:sp>
      <p:sp>
        <p:nvSpPr>
          <p:cNvPr id="32774" name="Text Box 6"/>
          <p:cNvSpPr txBox="1">
            <a:spLocks noChangeArrowheads="1"/>
          </p:cNvSpPr>
          <p:nvPr/>
        </p:nvSpPr>
        <p:spPr bwMode="auto">
          <a:xfrm>
            <a:off x="1066800" y="4953000"/>
            <a:ext cx="2438400" cy="749300"/>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dirty="0">
                <a:latin typeface="Times New Roman" charset="0"/>
              </a:rPr>
              <a:t>Fundamental Rights</a:t>
            </a:r>
          </a:p>
        </p:txBody>
      </p:sp>
      <p:sp>
        <p:nvSpPr>
          <p:cNvPr id="32775" name="Text Box 7"/>
          <p:cNvSpPr txBox="1">
            <a:spLocks noChangeArrowheads="1"/>
          </p:cNvSpPr>
          <p:nvPr/>
        </p:nvSpPr>
        <p:spPr bwMode="auto">
          <a:xfrm>
            <a:off x="4191000" y="4876800"/>
            <a:ext cx="2438400" cy="749300"/>
          </a:xfrm>
          <a:prstGeom prst="rect">
            <a:avLst/>
          </a:prstGeom>
          <a:noFill/>
          <a:ln w="12700" cap="sq">
            <a:noFill/>
            <a:miter lim="800000"/>
            <a:headEnd type="none" w="sm" len="sm"/>
            <a:tailEnd type="none" w="sm" len="sm"/>
          </a:ln>
        </p:spPr>
        <p:txBody>
          <a:bodyPr>
            <a:spAutoFit/>
          </a:bodyPr>
          <a:lstStyle/>
          <a:p>
            <a:pPr>
              <a:lnSpc>
                <a:spcPct val="90000"/>
              </a:lnSpc>
              <a:spcBef>
                <a:spcPct val="50000"/>
              </a:spcBef>
              <a:tabLst>
                <a:tab pos="514350" algn="l"/>
              </a:tabLst>
            </a:pPr>
            <a:r>
              <a:rPr lang="en-US" sz="2400" dirty="0">
                <a:latin typeface="Times New Roman" charset="0"/>
              </a:rPr>
              <a:t>Directive Principles</a:t>
            </a:r>
          </a:p>
        </p:txBody>
      </p:sp>
      <p:sp>
        <p:nvSpPr>
          <p:cNvPr id="9" name="TextBox 8"/>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381000"/>
            <a:ext cx="91440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Definition</a:t>
            </a:r>
            <a:endParaRPr lang="en-US" sz="3200" b="1" dirty="0">
              <a:solidFill>
                <a:schemeClr val="bg1"/>
              </a:solidFill>
              <a:effectLst>
                <a:outerShdw blurRad="38100" dist="38100" dir="2700000" algn="tl">
                  <a:srgbClr val="000000"/>
                </a:outerShdw>
              </a:effectLst>
              <a:latin typeface="Times New Roman" charset="0"/>
            </a:endParaRPr>
          </a:p>
        </p:txBody>
      </p:sp>
      <p:sp>
        <p:nvSpPr>
          <p:cNvPr id="31747" name="Text Box 4"/>
          <p:cNvSpPr txBox="1">
            <a:spLocks noChangeArrowheads="1"/>
          </p:cNvSpPr>
          <p:nvPr/>
        </p:nvSpPr>
        <p:spPr bwMode="auto">
          <a:xfrm>
            <a:off x="381000" y="1295400"/>
            <a:ext cx="8153400" cy="5167313"/>
          </a:xfrm>
          <a:prstGeom prst="rect">
            <a:avLst/>
          </a:prstGeom>
          <a:noFill/>
          <a:ln w="12700" cap="sq">
            <a:noFill/>
            <a:miter lim="800000"/>
            <a:headEnd type="none" w="sm" len="sm"/>
            <a:tailEnd type="none" w="sm" len="sm"/>
          </a:ln>
        </p:spPr>
        <p:txBody>
          <a:bodyPr>
            <a:spAutoFit/>
          </a:bodyPr>
          <a:lstStyle/>
          <a:p>
            <a:pPr>
              <a:lnSpc>
                <a:spcPct val="90000"/>
              </a:lnSpc>
              <a:spcBef>
                <a:spcPct val="50000"/>
              </a:spcBef>
              <a:buFontTx/>
              <a:buChar char="•"/>
              <a:tabLst>
                <a:tab pos="514350" algn="l"/>
              </a:tabLst>
            </a:pPr>
            <a:r>
              <a:rPr lang="en-US" sz="2400" dirty="0">
                <a:latin typeface="Times New Roman" charset="0"/>
              </a:rPr>
              <a:t> 	Central legislation enforced by the state government;</a:t>
            </a:r>
          </a:p>
          <a:p>
            <a:pPr>
              <a:lnSpc>
                <a:spcPct val="90000"/>
              </a:lnSpc>
              <a:spcBef>
                <a:spcPct val="50000"/>
              </a:spcBef>
              <a:buFontTx/>
              <a:buChar char="•"/>
              <a:tabLst>
                <a:tab pos="514350" algn="l"/>
              </a:tabLst>
            </a:pPr>
            <a:r>
              <a:rPr lang="en-US" sz="2400" dirty="0">
                <a:latin typeface="Times New Roman" charset="0"/>
              </a:rPr>
              <a:t> 	In force since 1.4.1949</a:t>
            </a:r>
          </a:p>
          <a:p>
            <a:pPr>
              <a:lnSpc>
                <a:spcPct val="90000"/>
              </a:lnSpc>
              <a:spcBef>
                <a:spcPct val="50000"/>
              </a:spcBef>
              <a:buFontTx/>
              <a:buChar char="•"/>
              <a:tabLst>
                <a:tab pos="514350" algn="l"/>
              </a:tabLst>
            </a:pPr>
            <a:r>
              <a:rPr lang="en-US" sz="2400" dirty="0">
                <a:latin typeface="Times New Roman" charset="0"/>
              </a:rPr>
              <a:t> 	Social legislation</a:t>
            </a:r>
          </a:p>
          <a:p>
            <a:pPr>
              <a:lnSpc>
                <a:spcPct val="90000"/>
              </a:lnSpc>
              <a:spcBef>
                <a:spcPct val="50000"/>
              </a:spcBef>
              <a:buFontTx/>
              <a:buChar char="•"/>
              <a:tabLst>
                <a:tab pos="514350" algn="l"/>
              </a:tabLst>
            </a:pPr>
            <a:r>
              <a:rPr lang="en-US" sz="2400" dirty="0">
                <a:latin typeface="Times New Roman" charset="0"/>
              </a:rPr>
              <a:t> 	120 provisions spread-over under 11 chapters</a:t>
            </a:r>
          </a:p>
          <a:p>
            <a:pPr>
              <a:lnSpc>
                <a:spcPct val="90000"/>
              </a:lnSpc>
              <a:spcBef>
                <a:spcPct val="50000"/>
              </a:spcBef>
              <a:buFontTx/>
              <a:buChar char="•"/>
              <a:tabLst>
                <a:tab pos="514350" algn="l"/>
              </a:tabLst>
            </a:pPr>
            <a:r>
              <a:rPr lang="en-US" sz="2400" dirty="0">
                <a:latin typeface="Times New Roman" charset="0"/>
              </a:rPr>
              <a:t> 	Act empowers state to make rules to enlarge the scope and 	objectives of the Act.</a:t>
            </a:r>
          </a:p>
          <a:p>
            <a:pPr>
              <a:lnSpc>
                <a:spcPct val="90000"/>
              </a:lnSpc>
              <a:spcBef>
                <a:spcPct val="50000"/>
              </a:spcBef>
              <a:buFontTx/>
              <a:buChar char="•"/>
              <a:tabLst>
                <a:tab pos="514350" algn="l"/>
              </a:tabLst>
            </a:pPr>
            <a:r>
              <a:rPr lang="en-US" sz="2400" dirty="0">
                <a:latin typeface="Times New Roman" charset="0"/>
              </a:rPr>
              <a:t> 	Accordingly KFR 1969 is in force since 10.4.1969</a:t>
            </a:r>
          </a:p>
          <a:p>
            <a:pPr>
              <a:lnSpc>
                <a:spcPct val="90000"/>
              </a:lnSpc>
              <a:spcBef>
                <a:spcPct val="50000"/>
              </a:spcBef>
              <a:buFontTx/>
              <a:buChar char="•"/>
              <a:tabLst>
                <a:tab pos="514350" algn="l"/>
              </a:tabLst>
            </a:pPr>
            <a:r>
              <a:rPr lang="en-US" sz="2400" dirty="0">
                <a:latin typeface="Times New Roman" charset="0"/>
              </a:rPr>
              <a:t> 	Rules are also amended from time to time</a:t>
            </a:r>
          </a:p>
          <a:p>
            <a:pPr>
              <a:lnSpc>
                <a:spcPct val="90000"/>
              </a:lnSpc>
              <a:spcBef>
                <a:spcPct val="50000"/>
              </a:spcBef>
              <a:buFontTx/>
              <a:buChar char="•"/>
              <a:tabLst>
                <a:tab pos="514350" algn="l"/>
              </a:tabLst>
            </a:pPr>
            <a:r>
              <a:rPr lang="en-US" sz="2400" dirty="0">
                <a:latin typeface="Times New Roman" charset="0"/>
              </a:rPr>
              <a:t> 	Extends to the whole of India</a:t>
            </a:r>
          </a:p>
          <a:p>
            <a:pPr>
              <a:lnSpc>
                <a:spcPct val="90000"/>
              </a:lnSpc>
              <a:spcBef>
                <a:spcPct val="50000"/>
              </a:spcBef>
              <a:buFontTx/>
              <a:buChar char="•"/>
              <a:tabLst>
                <a:tab pos="514350" algn="l"/>
              </a:tabLst>
            </a:pPr>
            <a:r>
              <a:rPr lang="en-US" sz="2400" dirty="0">
                <a:latin typeface="Times New Roman" charset="0"/>
              </a:rPr>
              <a:t> 	Applicable to the premises, which comes under the 		definition “Factory”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762000" y="457200"/>
            <a:ext cx="7696200" cy="58477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smtClean="0">
                <a:solidFill>
                  <a:schemeClr val="bg1"/>
                </a:solidFill>
                <a:effectLst>
                  <a:outerShdw blurRad="38100" dist="38100" dir="2700000" algn="tl">
                    <a:srgbClr val="000000"/>
                  </a:outerShdw>
                </a:effectLst>
                <a:latin typeface="Times New Roman" charset="0"/>
              </a:rPr>
              <a:t>Introduction</a:t>
            </a:r>
          </a:p>
        </p:txBody>
      </p:sp>
      <p:sp>
        <p:nvSpPr>
          <p:cNvPr id="5123" name="Text Box 3"/>
          <p:cNvSpPr txBox="1">
            <a:spLocks noChangeArrowheads="1"/>
          </p:cNvSpPr>
          <p:nvPr/>
        </p:nvSpPr>
        <p:spPr bwMode="auto">
          <a:xfrm>
            <a:off x="838200" y="1524000"/>
            <a:ext cx="7848600" cy="1735138"/>
          </a:xfrm>
          <a:prstGeom prst="rect">
            <a:avLst/>
          </a:prstGeom>
          <a:noFill/>
          <a:ln w="12700" cap="sq">
            <a:noFill/>
            <a:miter lim="800000"/>
            <a:headEnd type="none" w="sm" len="sm"/>
            <a:tailEnd type="none" w="sm" len="sm"/>
          </a:ln>
          <a:effectLst/>
        </p:spPr>
        <p:txBody>
          <a:bodyPr>
            <a:spAutoFit/>
          </a:bodyPr>
          <a:lstStyle/>
          <a:p>
            <a:pPr>
              <a:spcBef>
                <a:spcPct val="50000"/>
              </a:spcBef>
              <a:buFont typeface="Wingdings" pitchFamily="2" charset="2"/>
              <a:buChar char="Î"/>
              <a:tabLst>
                <a:tab pos="628650" algn="l"/>
              </a:tabLst>
              <a:defRPr/>
            </a:pPr>
            <a:r>
              <a:rPr lang="en-US" sz="2400" dirty="0">
                <a:latin typeface="Times New Roman" charset="0"/>
              </a:rPr>
              <a:t> 	Regarded as one of the </a:t>
            </a:r>
            <a:r>
              <a:rPr lang="en-US" sz="2400" b="1" dirty="0">
                <a:effectLst>
                  <a:outerShdw blurRad="38100" dist="38100" dir="2700000" algn="tl">
                    <a:srgbClr val="000000"/>
                  </a:outerShdw>
                </a:effectLst>
                <a:latin typeface="Times New Roman" charset="0"/>
              </a:rPr>
              <a:t>Noble</a:t>
            </a:r>
            <a:r>
              <a:rPr lang="en-US" sz="2400" dirty="0">
                <a:latin typeface="Times New Roman" charset="0"/>
              </a:rPr>
              <a:t> and a </a:t>
            </a:r>
            <a:r>
              <a:rPr lang="en-US" sz="2400" b="1" dirty="0">
                <a:effectLst>
                  <a:outerShdw blurRad="38100" dist="38100" dir="2700000" algn="tl">
                    <a:srgbClr val="000000"/>
                  </a:outerShdw>
                </a:effectLst>
                <a:latin typeface="Times New Roman" charset="0"/>
              </a:rPr>
              <a:t>Comprehensive </a:t>
            </a:r>
            <a:r>
              <a:rPr lang="en-US" sz="2400" dirty="0">
                <a:latin typeface="Times New Roman" charset="0"/>
              </a:rPr>
              <a:t>		</a:t>
            </a:r>
            <a:r>
              <a:rPr lang="en-US" sz="2400" b="1" dirty="0" err="1">
                <a:effectLst>
                  <a:outerShdw blurRad="38100" dist="38100" dir="2700000" algn="tl">
                    <a:srgbClr val="000000"/>
                  </a:outerShdw>
                </a:effectLst>
                <a:latin typeface="Times New Roman" charset="0"/>
              </a:rPr>
              <a:t>Labour</a:t>
            </a:r>
            <a:r>
              <a:rPr lang="en-US" sz="2400" dirty="0">
                <a:latin typeface="Times New Roman" charset="0"/>
              </a:rPr>
              <a:t> </a:t>
            </a:r>
            <a:r>
              <a:rPr lang="en-US" sz="2400" b="1" dirty="0">
                <a:effectLst>
                  <a:outerShdw blurRad="38100" dist="38100" dir="2700000" algn="tl">
                    <a:srgbClr val="000000"/>
                  </a:outerShdw>
                </a:effectLst>
                <a:latin typeface="Times New Roman" charset="0"/>
              </a:rPr>
              <a:t>Legislation</a:t>
            </a:r>
            <a:r>
              <a:rPr lang="en-US" sz="2400" dirty="0">
                <a:latin typeface="Times New Roman" charset="0"/>
              </a:rPr>
              <a:t> which is </a:t>
            </a:r>
            <a:r>
              <a:rPr lang="en-US" sz="2400" dirty="0" err="1">
                <a:latin typeface="Times New Roman" charset="0"/>
              </a:rPr>
              <a:t>inforce</a:t>
            </a:r>
            <a:r>
              <a:rPr lang="en-US" sz="2400" dirty="0">
                <a:latin typeface="Times New Roman" charset="0"/>
              </a:rPr>
              <a:t> in our country.</a:t>
            </a:r>
          </a:p>
          <a:p>
            <a:pPr>
              <a:spcBef>
                <a:spcPct val="50000"/>
              </a:spcBef>
              <a:buFont typeface="Wingdings" pitchFamily="2" charset="2"/>
              <a:buChar char="Î"/>
              <a:tabLst>
                <a:tab pos="628650" algn="l"/>
              </a:tabLst>
              <a:defRPr/>
            </a:pPr>
            <a:r>
              <a:rPr lang="en-US" sz="2400" dirty="0">
                <a:latin typeface="Times New Roman" charset="0"/>
              </a:rPr>
              <a:t> 	Covers </a:t>
            </a:r>
            <a:r>
              <a:rPr lang="en-US" sz="2400" b="1" dirty="0">
                <a:effectLst>
                  <a:outerShdw blurRad="38100" dist="38100" dir="2700000" algn="tl">
                    <a:srgbClr val="000000"/>
                  </a:outerShdw>
                </a:effectLst>
                <a:latin typeface="Times New Roman" charset="0"/>
              </a:rPr>
              <a:t>all the aspects</a:t>
            </a:r>
            <a:r>
              <a:rPr lang="en-US" sz="2400" dirty="0">
                <a:latin typeface="Times New Roman" charset="0"/>
              </a:rPr>
              <a:t> relating to workers employed in 	</a:t>
            </a:r>
            <a:r>
              <a:rPr lang="en-US" sz="2400" b="1" dirty="0">
                <a:effectLst>
                  <a:outerShdw blurRad="38100" dist="38100" dir="2700000" algn="tl">
                    <a:srgbClr val="000000"/>
                  </a:outerShdw>
                </a:effectLst>
                <a:latin typeface="Times New Roman" charset="0"/>
              </a:rPr>
              <a:t>factories</a:t>
            </a:r>
            <a:r>
              <a:rPr lang="en-US" sz="2400" dirty="0">
                <a:latin typeface="Times New Roman" charset="0"/>
              </a:rPr>
              <a:t>.</a:t>
            </a:r>
          </a:p>
        </p:txBody>
      </p:sp>
      <p:sp>
        <p:nvSpPr>
          <p:cNvPr id="5124" name="Text Box 4"/>
          <p:cNvSpPr txBox="1">
            <a:spLocks noChangeArrowheads="1"/>
          </p:cNvSpPr>
          <p:nvPr/>
        </p:nvSpPr>
        <p:spPr bwMode="auto">
          <a:xfrm>
            <a:off x="1676400" y="3429000"/>
            <a:ext cx="6172200" cy="2100263"/>
          </a:xfrm>
          <a:prstGeom prst="rect">
            <a:avLst/>
          </a:prstGeom>
          <a:noFill/>
          <a:ln w="12700" cap="sq">
            <a:noFill/>
            <a:miter lim="800000"/>
            <a:headEnd type="none" w="sm" len="sm"/>
            <a:tailEnd type="none" w="sm" len="sm"/>
          </a:ln>
          <a:effectLst/>
        </p:spPr>
        <p:txBody>
          <a:bodyPr>
            <a:spAutoFit/>
          </a:bodyPr>
          <a:lstStyle/>
          <a:p>
            <a:pPr>
              <a:spcBef>
                <a:spcPct val="50000"/>
              </a:spcBef>
              <a:buFont typeface="Monotype Sorts" pitchFamily="2" charset="2"/>
              <a:buChar char="3"/>
              <a:defRPr/>
            </a:pPr>
            <a:r>
              <a:rPr lang="en-US" sz="2400" b="1" dirty="0">
                <a:effectLst>
                  <a:outerShdw blurRad="38100" dist="38100" dir="2700000" algn="tl">
                    <a:srgbClr val="000000"/>
                  </a:outerShdw>
                </a:effectLst>
                <a:latin typeface="Times New Roman" charset="0"/>
              </a:rPr>
              <a:t>Secures </a:t>
            </a:r>
            <a:r>
              <a:rPr lang="en-US" sz="2400" dirty="0">
                <a:latin typeface="Times New Roman" charset="0"/>
              </a:rPr>
              <a:t>	- 	Safety</a:t>
            </a:r>
          </a:p>
          <a:p>
            <a:pPr>
              <a:spcBef>
                <a:spcPct val="50000"/>
              </a:spcBef>
              <a:defRPr/>
            </a:pPr>
            <a:r>
              <a:rPr lang="en-US" sz="2400" dirty="0">
                <a:latin typeface="Times New Roman" charset="0"/>
              </a:rPr>
              <a:t>			Health</a:t>
            </a:r>
          </a:p>
          <a:p>
            <a:pPr>
              <a:spcBef>
                <a:spcPct val="50000"/>
              </a:spcBef>
              <a:defRPr/>
            </a:pPr>
            <a:r>
              <a:rPr lang="en-US" sz="2400" dirty="0">
                <a:latin typeface="Times New Roman" charset="0"/>
              </a:rPr>
              <a:t>			Welfare</a:t>
            </a:r>
          </a:p>
          <a:p>
            <a:pPr>
              <a:spcBef>
                <a:spcPct val="50000"/>
              </a:spcBef>
              <a:buFont typeface="Monotype Sorts" pitchFamily="2" charset="2"/>
              <a:buChar char="3"/>
              <a:defRPr/>
            </a:pPr>
            <a:r>
              <a:rPr lang="en-US" sz="2400" b="1" dirty="0">
                <a:effectLst>
                  <a:outerShdw blurRad="38100" dist="38100" dir="2700000" algn="tl">
                    <a:srgbClr val="000000"/>
                  </a:outerShdw>
                </a:effectLst>
                <a:latin typeface="Times New Roman" charset="0"/>
              </a:rPr>
              <a:t>Regulates</a:t>
            </a:r>
            <a:r>
              <a:rPr lang="en-US" sz="2400" dirty="0">
                <a:latin typeface="Times New Roman" charset="0"/>
              </a:rPr>
              <a:t> 	-	Working Hours	</a:t>
            </a:r>
          </a:p>
        </p:txBody>
      </p:sp>
      <p:sp>
        <p:nvSpPr>
          <p:cNvPr id="7173" name="Oval 5"/>
          <p:cNvSpPr>
            <a:spLocks noChangeArrowheads="1"/>
          </p:cNvSpPr>
          <p:nvPr/>
        </p:nvSpPr>
        <p:spPr bwMode="auto">
          <a:xfrm>
            <a:off x="4191000" y="3810000"/>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7174" name="Oval 6"/>
          <p:cNvSpPr>
            <a:spLocks noChangeArrowheads="1"/>
          </p:cNvSpPr>
          <p:nvPr/>
        </p:nvSpPr>
        <p:spPr bwMode="auto">
          <a:xfrm>
            <a:off x="4191000" y="4343400"/>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7175" name="Oval 7"/>
          <p:cNvSpPr>
            <a:spLocks noChangeArrowheads="1"/>
          </p:cNvSpPr>
          <p:nvPr/>
        </p:nvSpPr>
        <p:spPr bwMode="auto">
          <a:xfrm>
            <a:off x="4191000" y="4876800"/>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7176" name="Oval 8"/>
          <p:cNvSpPr>
            <a:spLocks noChangeArrowheads="1"/>
          </p:cNvSpPr>
          <p:nvPr/>
        </p:nvSpPr>
        <p:spPr bwMode="auto">
          <a:xfrm>
            <a:off x="4191000" y="5486400"/>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10" name="TextBox 9"/>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676400" y="1981200"/>
            <a:ext cx="6172200" cy="3560763"/>
          </a:xfrm>
          <a:prstGeom prst="rect">
            <a:avLst/>
          </a:prstGeom>
          <a:noFill/>
          <a:ln w="12700" cap="sq">
            <a:noFill/>
            <a:miter lim="800000"/>
            <a:headEnd type="none" w="sm" len="sm"/>
            <a:tailEnd type="none" w="sm" len="sm"/>
          </a:ln>
          <a:effectLst/>
        </p:spPr>
        <p:txBody>
          <a:bodyPr>
            <a:spAutoFit/>
          </a:bodyPr>
          <a:lstStyle/>
          <a:p>
            <a:pPr>
              <a:spcBef>
                <a:spcPct val="50000"/>
              </a:spcBef>
              <a:buFont typeface="Monotype Sorts" pitchFamily="2" charset="2"/>
              <a:buChar char="3"/>
              <a:defRPr/>
            </a:pPr>
            <a:r>
              <a:rPr lang="en-US" sz="2400" b="1">
                <a:effectLst>
                  <a:outerShdw blurRad="38100" dist="38100" dir="2700000" algn="tl">
                    <a:srgbClr val="000000"/>
                  </a:outerShdw>
                </a:effectLst>
                <a:latin typeface="Times New Roman" charset="0"/>
              </a:rPr>
              <a:t>Ensures</a:t>
            </a:r>
            <a:r>
              <a:rPr lang="en-US" sz="2400">
                <a:latin typeface="Times New Roman" charset="0"/>
              </a:rPr>
              <a:t>	- 	Annual leaves with wages</a:t>
            </a:r>
          </a:p>
          <a:p>
            <a:pPr>
              <a:spcBef>
                <a:spcPct val="50000"/>
              </a:spcBef>
              <a:buFont typeface="Monotype Sorts" pitchFamily="2" charset="2"/>
              <a:buChar char="3"/>
              <a:defRPr/>
            </a:pPr>
            <a:r>
              <a:rPr lang="en-US" sz="2400" b="1">
                <a:effectLst>
                  <a:outerShdw blurRad="38100" dist="38100" dir="2700000" algn="tl">
                    <a:srgbClr val="000000"/>
                  </a:outerShdw>
                </a:effectLst>
                <a:latin typeface="Times New Roman" charset="0"/>
              </a:rPr>
              <a:t>Provides</a:t>
            </a:r>
            <a:r>
              <a:rPr lang="en-US" sz="2400">
                <a:latin typeface="Times New Roman" charset="0"/>
              </a:rPr>
              <a:t> 	-	Additional protection 				from hazardous processes </a:t>
            </a:r>
          </a:p>
          <a:p>
            <a:pPr>
              <a:spcBef>
                <a:spcPct val="50000"/>
              </a:spcBef>
              <a:buFont typeface="Monotype Sorts" pitchFamily="2" charset="2"/>
              <a:buNone/>
              <a:defRPr/>
            </a:pPr>
            <a:r>
              <a:rPr lang="en-US" sz="2400">
                <a:latin typeface="Times New Roman" charset="0"/>
              </a:rPr>
              <a:t>			Additional protection to 			women workmen</a:t>
            </a:r>
          </a:p>
          <a:p>
            <a:pPr>
              <a:spcBef>
                <a:spcPct val="50000"/>
              </a:spcBef>
              <a:buFont typeface="Monotype Sorts" pitchFamily="2" charset="2"/>
              <a:buNone/>
              <a:defRPr/>
            </a:pPr>
            <a:r>
              <a:rPr lang="en-US" sz="2400">
                <a:latin typeface="Times New Roman" charset="0"/>
              </a:rPr>
              <a:t>			Prohibition of 					employment of children	</a:t>
            </a:r>
          </a:p>
        </p:txBody>
      </p:sp>
      <p:sp>
        <p:nvSpPr>
          <p:cNvPr id="6147" name="Text Box 3"/>
          <p:cNvSpPr txBox="1">
            <a:spLocks noChangeArrowheads="1"/>
          </p:cNvSpPr>
          <p:nvPr/>
        </p:nvSpPr>
        <p:spPr bwMode="auto">
          <a:xfrm>
            <a:off x="762000" y="457200"/>
            <a:ext cx="76962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a:solidFill>
                  <a:schemeClr val="bg1"/>
                </a:solidFill>
                <a:effectLst>
                  <a:outerShdw blurRad="38100" dist="38100" dir="2700000" algn="tl">
                    <a:srgbClr val="000000"/>
                  </a:outerShdw>
                </a:effectLst>
                <a:latin typeface="Times New Roman" charset="0"/>
              </a:rPr>
              <a:t>Introduction</a:t>
            </a:r>
          </a:p>
        </p:txBody>
      </p:sp>
      <p:sp>
        <p:nvSpPr>
          <p:cNvPr id="8196" name="Oval 4"/>
          <p:cNvSpPr>
            <a:spLocks noChangeArrowheads="1"/>
          </p:cNvSpPr>
          <p:nvPr/>
        </p:nvSpPr>
        <p:spPr bwMode="auto">
          <a:xfrm>
            <a:off x="4191000" y="2100263"/>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8197" name="Oval 5"/>
          <p:cNvSpPr>
            <a:spLocks noChangeArrowheads="1"/>
          </p:cNvSpPr>
          <p:nvPr/>
        </p:nvSpPr>
        <p:spPr bwMode="auto">
          <a:xfrm>
            <a:off x="4191000" y="2633663"/>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8198" name="Oval 6"/>
          <p:cNvSpPr>
            <a:spLocks noChangeArrowheads="1"/>
          </p:cNvSpPr>
          <p:nvPr/>
        </p:nvSpPr>
        <p:spPr bwMode="auto">
          <a:xfrm>
            <a:off x="4191000" y="3548063"/>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
        <p:nvSpPr>
          <p:cNvPr id="8199" name="Oval 7"/>
          <p:cNvSpPr>
            <a:spLocks noChangeArrowheads="1"/>
          </p:cNvSpPr>
          <p:nvPr/>
        </p:nvSpPr>
        <p:spPr bwMode="auto">
          <a:xfrm>
            <a:off x="4191000" y="4462463"/>
            <a:ext cx="228600" cy="228600"/>
          </a:xfrm>
          <a:prstGeom prst="ellipse">
            <a:avLst/>
          </a:prstGeom>
          <a:gradFill rotWithShape="0">
            <a:gsLst>
              <a:gs pos="0">
                <a:schemeClr val="tx1"/>
              </a:gs>
              <a:gs pos="100000">
                <a:schemeClr val="accent1"/>
              </a:gs>
            </a:gsLst>
            <a:path path="shape">
              <a:fillToRect l="50000" t="50000" r="50000" b="50000"/>
            </a:path>
          </a:gradFill>
          <a:ln w="12700" cap="sq">
            <a:solidFill>
              <a:schemeClr val="tx1"/>
            </a:solidFill>
            <a:round/>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Text Box 2"/>
          <p:cNvSpPr txBox="1">
            <a:spLocks noChangeArrowheads="1"/>
          </p:cNvSpPr>
          <p:nvPr/>
        </p:nvSpPr>
        <p:spPr bwMode="auto">
          <a:xfrm>
            <a:off x="609600" y="533400"/>
            <a:ext cx="7696200" cy="646331"/>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600" b="1" dirty="0" smtClean="0">
                <a:solidFill>
                  <a:schemeClr val="bg1"/>
                </a:solidFill>
                <a:effectLst>
                  <a:outerShdw blurRad="38100" dist="38100" dir="2700000" algn="tl">
                    <a:srgbClr val="000000"/>
                  </a:outerShdw>
                </a:effectLst>
                <a:latin typeface="Times New Roman" charset="0"/>
              </a:rPr>
              <a:t>Objectives</a:t>
            </a:r>
            <a:endParaRPr lang="en-US" sz="3600" b="1" dirty="0">
              <a:solidFill>
                <a:schemeClr val="bg1"/>
              </a:solidFill>
              <a:effectLst>
                <a:outerShdw blurRad="38100" dist="38100" dir="2700000" algn="tl">
                  <a:srgbClr val="000000"/>
                </a:outerShdw>
              </a:effectLst>
              <a:latin typeface="Times New Roman" charset="0"/>
            </a:endParaRPr>
          </a:p>
        </p:txBody>
      </p:sp>
      <p:sp>
        <p:nvSpPr>
          <p:cNvPr id="6147" name="Text Box 3"/>
          <p:cNvSpPr txBox="1">
            <a:spLocks noChangeArrowheads="1"/>
          </p:cNvSpPr>
          <p:nvPr/>
        </p:nvSpPr>
        <p:spPr bwMode="auto">
          <a:xfrm>
            <a:off x="762000" y="1905000"/>
            <a:ext cx="7315200" cy="3925888"/>
          </a:xfrm>
          <a:prstGeom prst="rect">
            <a:avLst/>
          </a:prstGeom>
          <a:noFill/>
          <a:ln w="12700" cap="sq">
            <a:noFill/>
            <a:miter lim="800000"/>
            <a:headEnd type="none" w="sm" len="sm"/>
            <a:tailEnd type="none" w="sm" len="sm"/>
          </a:ln>
        </p:spPr>
        <p:txBody>
          <a:bodyPr>
            <a:spAutoFit/>
          </a:bodyPr>
          <a:lstStyle/>
          <a:p>
            <a:pPr>
              <a:spcBef>
                <a:spcPct val="50000"/>
              </a:spcBef>
              <a:buFontTx/>
              <a:buChar char="•"/>
            </a:pPr>
            <a:r>
              <a:rPr lang="en-US" sz="2400" dirty="0"/>
              <a:t> TO SECURE SAFETY OF THE PERSONS;</a:t>
            </a:r>
          </a:p>
          <a:p>
            <a:pPr>
              <a:spcBef>
                <a:spcPct val="50000"/>
              </a:spcBef>
              <a:buFontTx/>
              <a:buChar char="•"/>
            </a:pPr>
            <a:r>
              <a:rPr lang="en-US" sz="2400" dirty="0"/>
              <a:t>TO SECURE HEALTH OF THE PERSONS FROM 	HAZARDOUS 	OCCUPATION/PROCESSES;</a:t>
            </a:r>
          </a:p>
          <a:p>
            <a:pPr>
              <a:spcBef>
                <a:spcPct val="50000"/>
              </a:spcBef>
              <a:buFontTx/>
              <a:buChar char="•"/>
            </a:pPr>
            <a:r>
              <a:rPr lang="en-US" sz="2400" dirty="0"/>
              <a:t> TO ENSURE  PROTECTION FROM HAZARDOUS 	EQUIPMENT;</a:t>
            </a:r>
          </a:p>
          <a:p>
            <a:pPr>
              <a:spcBef>
                <a:spcPct val="50000"/>
              </a:spcBef>
              <a:buFontTx/>
              <a:buChar char="•"/>
            </a:pPr>
            <a:r>
              <a:rPr lang="en-US" sz="2400" dirty="0"/>
              <a:t> TO ENSURE SOUND WORKING ENVIRONMENT;</a:t>
            </a:r>
          </a:p>
          <a:p>
            <a:pPr>
              <a:spcBef>
                <a:spcPct val="50000"/>
              </a:spcBef>
              <a:buFontTx/>
              <a:buChar char="•"/>
            </a:pPr>
            <a:r>
              <a:rPr lang="en-US" sz="2400" dirty="0"/>
              <a:t> TO ENSURE WELFARE OF THE PERSONS;</a:t>
            </a:r>
          </a:p>
          <a:p>
            <a:pPr>
              <a:spcBef>
                <a:spcPct val="50000"/>
              </a:spcBef>
              <a:buFontTx/>
              <a:buChar char="•"/>
            </a:pPr>
            <a:r>
              <a:rPr lang="en-US" sz="2400" dirty="0"/>
              <a:t> TO PROTECT THE ENVIORNMENT;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14400" y="457200"/>
            <a:ext cx="7696200" cy="5794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200" b="1" dirty="0" err="1" smtClean="0">
                <a:solidFill>
                  <a:schemeClr val="bg1"/>
                </a:solidFill>
                <a:latin typeface="Times New Roman" charset="0"/>
              </a:rPr>
              <a:t>Labour</a:t>
            </a:r>
            <a:r>
              <a:rPr lang="en-US" sz="3200" b="1" dirty="0" smtClean="0">
                <a:solidFill>
                  <a:schemeClr val="bg1"/>
                </a:solidFill>
                <a:latin typeface="Times New Roman" charset="0"/>
              </a:rPr>
              <a:t>- Legislations</a:t>
            </a:r>
            <a:endParaRPr lang="en-US" sz="3200" b="1" dirty="0">
              <a:solidFill>
                <a:schemeClr val="bg1"/>
              </a:solidFill>
              <a:latin typeface="Times New Roman" charset="0"/>
            </a:endParaRPr>
          </a:p>
        </p:txBody>
      </p:sp>
      <p:sp>
        <p:nvSpPr>
          <p:cNvPr id="9219" name="Text Box 3"/>
          <p:cNvSpPr txBox="1">
            <a:spLocks noChangeArrowheads="1"/>
          </p:cNvSpPr>
          <p:nvPr/>
        </p:nvSpPr>
        <p:spPr bwMode="auto">
          <a:xfrm>
            <a:off x="1066800" y="1828800"/>
            <a:ext cx="7543800" cy="822325"/>
          </a:xfrm>
          <a:prstGeom prst="rect">
            <a:avLst/>
          </a:prstGeom>
          <a:noFill/>
          <a:ln w="12700" cap="sq">
            <a:noFill/>
            <a:miter lim="800000"/>
            <a:headEnd type="none" w="sm" len="sm"/>
            <a:tailEnd type="none" w="sm" len="sm"/>
          </a:ln>
          <a:effectLst/>
        </p:spPr>
        <p:txBody>
          <a:bodyPr>
            <a:spAutoFit/>
          </a:bodyPr>
          <a:lstStyle/>
          <a:p>
            <a:pPr algn="ctr">
              <a:spcBef>
                <a:spcPct val="50000"/>
              </a:spcBef>
              <a:tabLst>
                <a:tab pos="514350" algn="l"/>
              </a:tabLst>
              <a:defRPr/>
            </a:pPr>
            <a:r>
              <a:rPr lang="en-US" sz="2400" b="1">
                <a:effectLst>
                  <a:outerShdw blurRad="38100" dist="38100" dir="2700000" algn="tl">
                    <a:srgbClr val="000000"/>
                  </a:outerShdw>
                </a:effectLst>
                <a:latin typeface="Times New Roman" charset="0"/>
              </a:rPr>
              <a:t>OBJECTIVE - ENSURE PROTECTION TO LABOURERS </a:t>
            </a:r>
          </a:p>
        </p:txBody>
      </p:sp>
      <p:sp>
        <p:nvSpPr>
          <p:cNvPr id="13316" name="Line 6"/>
          <p:cNvSpPr>
            <a:spLocks noChangeShapeType="1"/>
          </p:cNvSpPr>
          <p:nvPr/>
        </p:nvSpPr>
        <p:spPr bwMode="auto">
          <a:xfrm flipH="1">
            <a:off x="1676400" y="3352800"/>
            <a:ext cx="1219200" cy="4572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13317" name="Text Box 7"/>
          <p:cNvSpPr txBox="1">
            <a:spLocks noChangeArrowheads="1"/>
          </p:cNvSpPr>
          <p:nvPr/>
        </p:nvSpPr>
        <p:spPr bwMode="auto">
          <a:xfrm>
            <a:off x="533400" y="3733800"/>
            <a:ext cx="1600200" cy="822325"/>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Safety Health</a:t>
            </a:r>
          </a:p>
        </p:txBody>
      </p:sp>
      <p:sp>
        <p:nvSpPr>
          <p:cNvPr id="13318" name="Text Box 8"/>
          <p:cNvSpPr txBox="1">
            <a:spLocks noChangeArrowheads="1"/>
          </p:cNvSpPr>
          <p:nvPr/>
        </p:nvSpPr>
        <p:spPr bwMode="auto">
          <a:xfrm>
            <a:off x="1219200" y="4724400"/>
            <a:ext cx="1600200" cy="822325"/>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Working conditions</a:t>
            </a:r>
          </a:p>
        </p:txBody>
      </p:sp>
      <p:sp>
        <p:nvSpPr>
          <p:cNvPr id="13319" name="Text Box 9"/>
          <p:cNvSpPr txBox="1">
            <a:spLocks noChangeArrowheads="1"/>
          </p:cNvSpPr>
          <p:nvPr/>
        </p:nvSpPr>
        <p:spPr bwMode="auto">
          <a:xfrm>
            <a:off x="2895600" y="5486400"/>
            <a:ext cx="1905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Environment </a:t>
            </a:r>
          </a:p>
        </p:txBody>
      </p:sp>
      <p:sp>
        <p:nvSpPr>
          <p:cNvPr id="13320" name="Text Box 10"/>
          <p:cNvSpPr txBox="1">
            <a:spLocks noChangeArrowheads="1"/>
          </p:cNvSpPr>
          <p:nvPr/>
        </p:nvSpPr>
        <p:spPr bwMode="auto">
          <a:xfrm>
            <a:off x="5029200" y="5486400"/>
            <a:ext cx="19050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Wages </a:t>
            </a:r>
          </a:p>
        </p:txBody>
      </p:sp>
      <p:sp>
        <p:nvSpPr>
          <p:cNvPr id="13321" name="Text Box 11"/>
          <p:cNvSpPr txBox="1">
            <a:spLocks noChangeArrowheads="1"/>
          </p:cNvSpPr>
          <p:nvPr/>
        </p:nvSpPr>
        <p:spPr bwMode="auto">
          <a:xfrm>
            <a:off x="6096000" y="4724400"/>
            <a:ext cx="1600200" cy="822325"/>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Social security </a:t>
            </a:r>
          </a:p>
        </p:txBody>
      </p:sp>
      <p:sp>
        <p:nvSpPr>
          <p:cNvPr id="13322" name="Text Box 12"/>
          <p:cNvSpPr txBox="1">
            <a:spLocks noChangeArrowheads="1"/>
          </p:cNvSpPr>
          <p:nvPr/>
        </p:nvSpPr>
        <p:spPr bwMode="auto">
          <a:xfrm>
            <a:off x="7010400" y="3749675"/>
            <a:ext cx="1600200" cy="822325"/>
          </a:xfrm>
          <a:prstGeom prst="rect">
            <a:avLst/>
          </a:prstGeom>
          <a:noFill/>
          <a:ln w="12700" cap="sq">
            <a:noFill/>
            <a:miter lim="800000"/>
            <a:headEnd type="none" w="sm" len="sm"/>
            <a:tailEnd type="none" w="sm" len="sm"/>
          </a:ln>
        </p:spPr>
        <p:txBody>
          <a:bodyPr>
            <a:spAutoFit/>
          </a:bodyPr>
          <a:lstStyle/>
          <a:p>
            <a:pPr>
              <a:spcBef>
                <a:spcPct val="50000"/>
              </a:spcBef>
            </a:pPr>
            <a:r>
              <a:rPr lang="en-US" sz="2400">
                <a:latin typeface="Times New Roman" charset="0"/>
              </a:rPr>
              <a:t>Industrial relations</a:t>
            </a:r>
          </a:p>
        </p:txBody>
      </p:sp>
      <p:sp>
        <p:nvSpPr>
          <p:cNvPr id="13323" name="Line 13"/>
          <p:cNvSpPr>
            <a:spLocks noChangeShapeType="1"/>
          </p:cNvSpPr>
          <p:nvPr/>
        </p:nvSpPr>
        <p:spPr bwMode="auto">
          <a:xfrm flipH="1">
            <a:off x="2133600" y="3581400"/>
            <a:ext cx="1447800" cy="11430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13324" name="Line 14"/>
          <p:cNvSpPr>
            <a:spLocks noChangeShapeType="1"/>
          </p:cNvSpPr>
          <p:nvPr/>
        </p:nvSpPr>
        <p:spPr bwMode="auto">
          <a:xfrm flipH="1">
            <a:off x="3581400" y="3733800"/>
            <a:ext cx="762000" cy="18288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13325" name="Line 15"/>
          <p:cNvSpPr>
            <a:spLocks noChangeShapeType="1"/>
          </p:cNvSpPr>
          <p:nvPr/>
        </p:nvSpPr>
        <p:spPr bwMode="auto">
          <a:xfrm>
            <a:off x="5029200" y="3733800"/>
            <a:ext cx="417513" cy="16764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13326" name="Line 16"/>
          <p:cNvSpPr>
            <a:spLocks noChangeShapeType="1"/>
          </p:cNvSpPr>
          <p:nvPr/>
        </p:nvSpPr>
        <p:spPr bwMode="auto">
          <a:xfrm>
            <a:off x="5791200" y="3581400"/>
            <a:ext cx="762000" cy="12192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13327" name="Line 17"/>
          <p:cNvSpPr>
            <a:spLocks noChangeShapeType="1"/>
          </p:cNvSpPr>
          <p:nvPr/>
        </p:nvSpPr>
        <p:spPr bwMode="auto">
          <a:xfrm>
            <a:off x="6477000" y="3352800"/>
            <a:ext cx="914400" cy="457200"/>
          </a:xfrm>
          <a:prstGeom prst="line">
            <a:avLst/>
          </a:prstGeom>
          <a:noFill/>
          <a:ln w="76200" cap="sq">
            <a:solidFill>
              <a:schemeClr val="tx1"/>
            </a:solidFill>
            <a:round/>
            <a:headEnd type="none" w="sm" len="sm"/>
            <a:tailEnd type="triangle" w="sm" len="sm"/>
          </a:ln>
        </p:spPr>
        <p:txBody>
          <a:bodyPr wrap="none" anchor="ctr"/>
          <a:lstStyle/>
          <a:p>
            <a:endParaRPr lang="en-US"/>
          </a:p>
        </p:txBody>
      </p:sp>
      <p:sp>
        <p:nvSpPr>
          <p:cNvPr id="9220" name="Oval 4"/>
          <p:cNvSpPr>
            <a:spLocks noChangeArrowheads="1"/>
          </p:cNvSpPr>
          <p:nvPr/>
        </p:nvSpPr>
        <p:spPr bwMode="auto">
          <a:xfrm>
            <a:off x="2895600" y="2743200"/>
            <a:ext cx="3657600" cy="1066800"/>
          </a:xfrm>
          <a:prstGeom prst="ellipse">
            <a:avLst/>
          </a:prstGeom>
          <a:solidFill>
            <a:srgbClr val="FFFFCC"/>
          </a:solidFill>
          <a:ln w="12700" cap="sq">
            <a:solidFill>
              <a:schemeClr val="tx1"/>
            </a:solidFill>
            <a:round/>
            <a:headEnd type="none" w="sm" len="sm"/>
            <a:tailEnd type="none" w="sm" len="sm"/>
          </a:ln>
          <a:effectLst/>
        </p:spPr>
        <p:txBody>
          <a:bodyPr wrap="none" anchor="ctr"/>
          <a:lstStyle/>
          <a:p>
            <a:pPr algn="ctr">
              <a:defRPr/>
            </a:pPr>
            <a:r>
              <a:rPr lang="en-US" sz="2400" b="1">
                <a:solidFill>
                  <a:schemeClr val="bg1"/>
                </a:solidFill>
                <a:effectLst>
                  <a:outerShdw blurRad="38100" dist="38100" dir="2700000" algn="tl">
                    <a:srgbClr val="000000"/>
                  </a:outerShdw>
                </a:effectLst>
                <a:latin typeface="Times New Roman" charset="0"/>
              </a:rPr>
              <a:t>PROTECTION</a:t>
            </a:r>
          </a:p>
        </p:txBody>
      </p:sp>
      <p:sp>
        <p:nvSpPr>
          <p:cNvPr id="18" name="TextBox 17"/>
          <p:cNvSpPr txBox="1"/>
          <p:nvPr/>
        </p:nvSpPr>
        <p:spPr>
          <a:xfrm>
            <a:off x="8001000" y="6019800"/>
            <a:ext cx="603050" cy="369332"/>
          </a:xfrm>
          <a:prstGeom prst="rect">
            <a:avLst/>
          </a:prstGeom>
          <a:noFill/>
        </p:spPr>
        <p:txBody>
          <a:bodyPr wrap="none" rtlCol="0">
            <a:spAutoFit/>
          </a:bodyPr>
          <a:lstStyle/>
          <a:p>
            <a:r>
              <a:rPr lang="en-US" dirty="0" smtClean="0">
                <a:latin typeface="Times New Roman"/>
                <a:cs typeface="Times New Roman"/>
              </a:rPr>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57200"/>
            <a:ext cx="9144000" cy="646331"/>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600" b="1" dirty="0" err="1" smtClean="0">
                <a:solidFill>
                  <a:schemeClr val="bg1"/>
                </a:solidFill>
                <a:latin typeface="Times New Roman" charset="0"/>
              </a:rPr>
              <a:t>Labour</a:t>
            </a:r>
            <a:r>
              <a:rPr lang="en-US" sz="3600" b="1" dirty="0" smtClean="0">
                <a:solidFill>
                  <a:schemeClr val="bg1"/>
                </a:solidFill>
                <a:latin typeface="Times New Roman" charset="0"/>
              </a:rPr>
              <a:t> Legislations</a:t>
            </a:r>
            <a:endParaRPr lang="en-US" sz="3600" b="1" dirty="0">
              <a:solidFill>
                <a:schemeClr val="bg1"/>
              </a:solidFill>
              <a:latin typeface="Times New Roman" charset="0"/>
            </a:endParaRPr>
          </a:p>
        </p:txBody>
      </p:sp>
      <p:sp>
        <p:nvSpPr>
          <p:cNvPr id="10243" name="Text Box 3"/>
          <p:cNvSpPr txBox="1">
            <a:spLocks noChangeArrowheads="1"/>
          </p:cNvSpPr>
          <p:nvPr/>
        </p:nvSpPr>
        <p:spPr bwMode="auto">
          <a:xfrm>
            <a:off x="762000" y="1828800"/>
            <a:ext cx="8839200" cy="457200"/>
          </a:xfrm>
          <a:prstGeom prst="rect">
            <a:avLst/>
          </a:prstGeom>
          <a:noFill/>
          <a:ln w="12700" cap="sq">
            <a:noFill/>
            <a:miter lim="800000"/>
            <a:headEnd type="none" w="sm" len="sm"/>
            <a:tailEnd type="none" w="sm" len="sm"/>
          </a:ln>
          <a:effectLst/>
        </p:spPr>
        <p:txBody>
          <a:bodyPr>
            <a:spAutoFit/>
          </a:bodyPr>
          <a:lstStyle/>
          <a:p>
            <a:pPr>
              <a:spcBef>
                <a:spcPct val="50000"/>
              </a:spcBef>
              <a:defRPr/>
            </a:pPr>
            <a:r>
              <a:rPr lang="en-US" sz="2400" b="1">
                <a:effectLst>
                  <a:outerShdw blurRad="38100" dist="38100" dir="2700000" algn="tl">
                    <a:srgbClr val="000000"/>
                  </a:outerShdw>
                </a:effectLst>
                <a:latin typeface="Times New Roman" charset="0"/>
              </a:rPr>
              <a:t>Legislations on Safety, environment, and working conditions :</a:t>
            </a:r>
          </a:p>
        </p:txBody>
      </p:sp>
      <p:sp>
        <p:nvSpPr>
          <p:cNvPr id="14340" name="Text Box 4"/>
          <p:cNvSpPr txBox="1">
            <a:spLocks noChangeArrowheads="1"/>
          </p:cNvSpPr>
          <p:nvPr/>
        </p:nvSpPr>
        <p:spPr bwMode="auto">
          <a:xfrm>
            <a:off x="1295400" y="2362200"/>
            <a:ext cx="7543800" cy="3195638"/>
          </a:xfrm>
          <a:prstGeom prst="rect">
            <a:avLst/>
          </a:prstGeom>
          <a:noFill/>
          <a:ln w="12700" cap="sq">
            <a:noFill/>
            <a:miter lim="800000"/>
            <a:headEnd type="none" w="sm" len="sm"/>
            <a:tailEnd type="none" w="sm" len="sm"/>
          </a:ln>
        </p:spPr>
        <p:txBody>
          <a:bodyPr>
            <a:spAutoFit/>
          </a:bodyPr>
          <a:lstStyle/>
          <a:p>
            <a:pPr>
              <a:spcBef>
                <a:spcPct val="50000"/>
              </a:spcBef>
              <a:buFontTx/>
              <a:buChar char="•"/>
              <a:tabLst>
                <a:tab pos="514350" algn="l"/>
              </a:tabLst>
            </a:pPr>
            <a:r>
              <a:rPr lang="en-US" sz="2400">
                <a:latin typeface="Times New Roman" charset="0"/>
              </a:rPr>
              <a:t> 	The Factories Act, 1948</a:t>
            </a:r>
          </a:p>
          <a:p>
            <a:pPr>
              <a:spcBef>
                <a:spcPct val="50000"/>
              </a:spcBef>
              <a:buFontTx/>
              <a:buChar char="•"/>
              <a:tabLst>
                <a:tab pos="514350" algn="l"/>
              </a:tabLst>
            </a:pPr>
            <a:r>
              <a:rPr lang="en-US" sz="2400">
                <a:latin typeface="Times New Roman" charset="0"/>
              </a:rPr>
              <a:t> 	The Indian Boilers Act, 1923</a:t>
            </a:r>
          </a:p>
          <a:p>
            <a:pPr>
              <a:spcBef>
                <a:spcPct val="50000"/>
              </a:spcBef>
              <a:buFontTx/>
              <a:buChar char="•"/>
              <a:tabLst>
                <a:tab pos="514350" algn="l"/>
              </a:tabLst>
            </a:pPr>
            <a:r>
              <a:rPr lang="en-US" sz="2400">
                <a:latin typeface="Times New Roman" charset="0"/>
              </a:rPr>
              <a:t> 	The Fatal Accident Act, 1855</a:t>
            </a:r>
          </a:p>
          <a:p>
            <a:pPr>
              <a:spcBef>
                <a:spcPct val="50000"/>
              </a:spcBef>
              <a:buFontTx/>
              <a:buChar char="•"/>
              <a:tabLst>
                <a:tab pos="514350" algn="l"/>
              </a:tabLst>
            </a:pPr>
            <a:r>
              <a:rPr lang="en-US" sz="2400">
                <a:latin typeface="Times New Roman" charset="0"/>
              </a:rPr>
              <a:t> 	The Indian Dock Labourers Act, 1934</a:t>
            </a:r>
          </a:p>
          <a:p>
            <a:pPr>
              <a:spcBef>
                <a:spcPct val="50000"/>
              </a:spcBef>
              <a:buFontTx/>
              <a:buChar char="•"/>
              <a:tabLst>
                <a:tab pos="514350" algn="l"/>
              </a:tabLst>
            </a:pPr>
            <a:r>
              <a:rPr lang="en-US" sz="2400">
                <a:latin typeface="Times New Roman" charset="0"/>
              </a:rPr>
              <a:t> 	Dock Workers (Regulation and Employment) Act, 1948</a:t>
            </a:r>
          </a:p>
          <a:p>
            <a:pPr>
              <a:spcBef>
                <a:spcPct val="50000"/>
              </a:spcBef>
              <a:buFontTx/>
              <a:buChar char="•"/>
              <a:tabLst>
                <a:tab pos="514350" algn="l"/>
              </a:tabLst>
            </a:pPr>
            <a:r>
              <a:rPr lang="en-US" sz="2400">
                <a:latin typeface="Times New Roman" charset="0"/>
              </a:rPr>
              <a:t> 	The Mines Act, 1952,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Theme17</Template>
  <TotalTime>842</TotalTime>
  <Words>536</Words>
  <Application>Microsoft Office PowerPoint</Application>
  <PresentationFormat>On-screen Show (4:3)</PresentationFormat>
  <Paragraphs>225</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Theme17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Company>rajashree cement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NISHA PANDITA</dc:creator>
  <cp:lastModifiedBy>CRP</cp:lastModifiedBy>
  <cp:revision>148</cp:revision>
  <dcterms:created xsi:type="dcterms:W3CDTF">2004-01-18T10:42:28Z</dcterms:created>
  <dcterms:modified xsi:type="dcterms:W3CDTF">2022-10-15T12:01:14Z</dcterms:modified>
</cp:coreProperties>
</file>