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85" r:id="rId2"/>
  </p:sldMasterIdLst>
  <p:notesMasterIdLst>
    <p:notesMasterId r:id="rId23"/>
  </p:notesMasterIdLst>
  <p:handoutMasterIdLst>
    <p:handoutMasterId r:id="rId24"/>
  </p:handoutMasterIdLst>
  <p:sldIdLst>
    <p:sldId id="371" r:id="rId3"/>
    <p:sldId id="322" r:id="rId4"/>
    <p:sldId id="324" r:id="rId5"/>
    <p:sldId id="362" r:id="rId6"/>
    <p:sldId id="361" r:id="rId7"/>
    <p:sldId id="346" r:id="rId8"/>
    <p:sldId id="325" r:id="rId9"/>
    <p:sldId id="347" r:id="rId10"/>
    <p:sldId id="356" r:id="rId11"/>
    <p:sldId id="367" r:id="rId12"/>
    <p:sldId id="348" r:id="rId13"/>
    <p:sldId id="357" r:id="rId14"/>
    <p:sldId id="364" r:id="rId15"/>
    <p:sldId id="365" r:id="rId16"/>
    <p:sldId id="359" r:id="rId17"/>
    <p:sldId id="360" r:id="rId18"/>
    <p:sldId id="366" r:id="rId19"/>
    <p:sldId id="351" r:id="rId20"/>
    <p:sldId id="368" r:id="rId21"/>
    <p:sldId id="372"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60" d="100"/>
          <a:sy n="60" d="100"/>
        </p:scale>
        <p:origin x="-1392"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12" Type="http://schemas.openxmlformats.org/officeDocument/2006/relationships/slide" Target="slides/slide18.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11" Type="http://schemas.openxmlformats.org/officeDocument/2006/relationships/slide" Target="slides/slide17.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B44253-CC8C-405B-B173-37089594C512}"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44253-CC8C-405B-B173-37089594C512}"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B44253-CC8C-405B-B173-37089594C512}"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7B44253-CC8C-405B-B173-37089594C512}" type="datetimeFigureOut">
              <a:rPr lang="en-US" smtClean="0"/>
              <a:pPr/>
              <a:t>10/21/2022</a:t>
            </a:fld>
            <a:endParaRPr lang="en-US"/>
          </a:p>
        </p:txBody>
      </p:sp>
      <p:sp>
        <p:nvSpPr>
          <p:cNvPr id="9" name="Slide Number Placeholder 8"/>
          <p:cNvSpPr>
            <a:spLocks noGrp="1"/>
          </p:cNvSpPr>
          <p:nvPr>
            <p:ph type="sldNum" sz="quarter" idx="11"/>
          </p:nvPr>
        </p:nvSpPr>
        <p:spPr/>
        <p:txBody>
          <a:bodyPr/>
          <a:lstStyle/>
          <a:p>
            <a:fld id="{563B4164-3AD1-4303-8927-DA91AA9BC4F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26" Type="http://schemas.openxmlformats.org/officeDocument/2006/relationships/theme" Target="../theme/theme2.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slideLayout" Target="../slideLayouts/slideLayout60.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slideLayout" Target="../slideLayouts/slideLayout59.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10/21/2022</a:t>
            </a:fld>
            <a:endParaRPr lang="en-US" dirty="0"/>
          </a:p>
        </p:txBody>
      </p:sp>
    </p:spTree>
  </p:cSld>
  <p:clrMap bg1="lt1" tx1="dk1" bg2="lt2" tx2="dk2" accent1="accent1" accent2="accent2" accent3="accent3" accent4="accent4" accent5="accent5" accent6="accent6" hlink="hlink" folHlink="folHlink"/>
  <p:sldLayoutIdLst>
    <p:sldLayoutId id="2147485986" r:id="rId1"/>
    <p:sldLayoutId id="2147485987" r:id="rId2"/>
    <p:sldLayoutId id="2147485988" r:id="rId3"/>
    <p:sldLayoutId id="2147485989" r:id="rId4"/>
    <p:sldLayoutId id="2147485990" r:id="rId5"/>
    <p:sldLayoutId id="2147485991" r:id="rId6"/>
    <p:sldLayoutId id="2147485992" r:id="rId7"/>
    <p:sldLayoutId id="2147485993" r:id="rId8"/>
    <p:sldLayoutId id="2147485994" r:id="rId9"/>
    <p:sldLayoutId id="2147485995" r:id="rId10"/>
    <p:sldLayoutId id="2147485996" r:id="rId11"/>
    <p:sldLayoutId id="2147485997" r:id="rId12"/>
    <p:sldLayoutId id="2147485998" r:id="rId13"/>
    <p:sldLayoutId id="2147485999" r:id="rId14"/>
    <p:sldLayoutId id="2147486000" r:id="rId15"/>
    <p:sldLayoutId id="2147486001" r:id="rId16"/>
    <p:sldLayoutId id="2147486002" r:id="rId17"/>
    <p:sldLayoutId id="2147486003" r:id="rId18"/>
    <p:sldLayoutId id="2147486004" r:id="rId19"/>
    <p:sldLayoutId id="2147486005" r:id="rId20"/>
    <p:sldLayoutId id="2147486006" r:id="rId21"/>
    <p:sldLayoutId id="2147486007" r:id="rId22"/>
    <p:sldLayoutId id="2147486008" r:id="rId23"/>
    <p:sldLayoutId id="2147486009" r:id="rId24"/>
    <p:sldLayoutId id="2147486010" r:id="rId25"/>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447800" y="4953000"/>
            <a:ext cx="7075513"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Times New Roman" pitchFamily="18" charset="0"/>
                <a:cs typeface="Times New Roman" pitchFamily="18" charset="0"/>
              </a:rPr>
              <a:t>Submitted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smtClean="0">
                <a:latin typeface="Times New Roman" pitchFamily="18" charset="0"/>
                <a:cs typeface="Times New Roman" pitchFamily="18" charset="0"/>
              </a:rPr>
              <a:t>          Studymafia.org               </a:t>
            </a:r>
            <a:endParaRPr lang="en-US" b="1" dirty="0">
              <a:latin typeface="Times New Roman" pitchFamily="18" charset="0"/>
              <a:cs typeface="Times New Roman" pitchFamily="18" charset="0"/>
            </a:endParaRPr>
          </a:p>
        </p:txBody>
      </p:sp>
      <p:sp>
        <p:nvSpPr>
          <p:cNvPr id="8" name="Rectangle 7"/>
          <p:cNvSpPr/>
          <p:nvPr/>
        </p:nvSpPr>
        <p:spPr>
          <a:xfrm>
            <a:off x="3072460" y="2429470"/>
            <a:ext cx="3608680" cy="923330"/>
          </a:xfrm>
          <a:prstGeom prst="rect">
            <a:avLst/>
          </a:prstGeom>
          <a:noFill/>
        </p:spPr>
        <p:txBody>
          <a:bodyPr wrap="none">
            <a:spAutoFit/>
          </a:bodyPr>
          <a:lstStyle/>
          <a:p>
            <a:pPr algn="ctr" fontAlgn="auto">
              <a:spcBef>
                <a:spcPts val="0"/>
              </a:spcBef>
              <a:spcAft>
                <a:spcPts val="0"/>
              </a:spcAft>
              <a:defRPr/>
            </a:pPr>
            <a:r>
              <a:rPr lang="en-US" altLang="en-US" sz="5400" dirty="0">
                <a:solidFill>
                  <a:srgbClr val="C00000"/>
                </a:solidFill>
                <a:latin typeface="Times New Roman" pitchFamily="18" charset="0"/>
                <a:cs typeface="Times New Roman" pitchFamily="18" charset="0"/>
              </a:rPr>
              <a:t>Emphysema</a:t>
            </a:r>
            <a:endParaRPr lang="en-US" sz="54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57394173"/>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Risk factors of Emphysema</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7883525" cy="2677656"/>
          </a:xfrm>
          <a:prstGeom prst="rect">
            <a:avLst/>
          </a:prstGeom>
          <a:noFill/>
        </p:spPr>
        <p:txBody>
          <a:bodyPr wrap="square">
            <a:spAutoFit/>
          </a:bodyPr>
          <a:lstStyle/>
          <a:p>
            <a:pPr>
              <a:buFont typeface="Arial" pitchFamily="34" charset="0"/>
              <a:buChar char="•"/>
            </a:pPr>
            <a:r>
              <a:rPr lang="en-US" sz="2800" b="1" dirty="0" smtClean="0">
                <a:solidFill>
                  <a:schemeClr val="bg2">
                    <a:lumMod val="10000"/>
                  </a:schemeClr>
                </a:solidFill>
              </a:rPr>
              <a:t>Exposure to secondhand smoke.</a:t>
            </a:r>
            <a:r>
              <a:rPr lang="en-US" sz="2800" dirty="0" smtClean="0">
                <a:solidFill>
                  <a:schemeClr val="bg2">
                    <a:lumMod val="10000"/>
                  </a:schemeClr>
                </a:solidFill>
              </a:rPr>
              <a:t> Secondhand smoke, also known as passive or environmental tobacco smoke, is smoke that you inadvertently inhale from someone else's cigarette, pipe or cigar. Being around secondhand smoke increases your risk of emphysema.</a:t>
            </a:r>
            <a:endParaRPr lang="en-US" sz="28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324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Emphysema</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609600" y="1371600"/>
            <a:ext cx="7848600" cy="4401205"/>
          </a:xfrm>
          <a:prstGeom prst="rect">
            <a:avLst/>
          </a:prstGeom>
          <a:noFill/>
        </p:spPr>
        <p:txBody>
          <a:bodyPr wrap="square">
            <a:spAutoFit/>
          </a:bodyPr>
          <a:lstStyle/>
          <a:p>
            <a:pPr>
              <a:buFont typeface="Arial" pitchFamily="34" charset="0"/>
              <a:buChar char="•"/>
            </a:pPr>
            <a:r>
              <a:rPr lang="en-US" sz="2800" b="1" dirty="0" smtClean="0">
                <a:solidFill>
                  <a:schemeClr val="bg2">
                    <a:lumMod val="10000"/>
                  </a:schemeClr>
                </a:solidFill>
              </a:rPr>
              <a:t>Collapsed lung (</a:t>
            </a:r>
            <a:r>
              <a:rPr lang="en-US" sz="2800" b="1" dirty="0" err="1" smtClean="0">
                <a:solidFill>
                  <a:schemeClr val="bg2">
                    <a:lumMod val="10000"/>
                  </a:schemeClr>
                </a:solidFill>
              </a:rPr>
              <a:t>pneumothorax</a:t>
            </a:r>
            <a:r>
              <a:rPr lang="en-US" sz="2800" b="1" dirty="0" smtClean="0">
                <a:solidFill>
                  <a:schemeClr val="bg2">
                    <a:lumMod val="10000"/>
                  </a:schemeClr>
                </a:solidFill>
              </a:rPr>
              <a:t>).</a:t>
            </a:r>
            <a:r>
              <a:rPr lang="en-US" sz="2800" dirty="0" smtClean="0">
                <a:solidFill>
                  <a:schemeClr val="bg2">
                    <a:lumMod val="10000"/>
                  </a:schemeClr>
                </a:solidFill>
              </a:rPr>
              <a:t> A collapsed lung can be life-threatening in people who have severe emphysema, because the function of their lungs is already so compromised. This is uncommon but serious when it occurs.</a:t>
            </a:r>
          </a:p>
          <a:p>
            <a:pPr>
              <a:buFont typeface="Arial" pitchFamily="34" charset="0"/>
              <a:buChar char="•"/>
            </a:pPr>
            <a:r>
              <a:rPr lang="en-US" sz="2800" b="1" dirty="0" smtClean="0">
                <a:solidFill>
                  <a:schemeClr val="bg2">
                    <a:lumMod val="10000"/>
                  </a:schemeClr>
                </a:solidFill>
              </a:rPr>
              <a:t>Heart problems.</a:t>
            </a:r>
            <a:r>
              <a:rPr lang="en-US" sz="2800" dirty="0" smtClean="0">
                <a:solidFill>
                  <a:schemeClr val="bg2">
                    <a:lumMod val="10000"/>
                  </a:schemeClr>
                </a:solidFill>
              </a:rPr>
              <a:t> Emphysema can increase the pressure in the arteries that connect the heart and lungs. This can cause a condition called </a:t>
            </a:r>
            <a:r>
              <a:rPr lang="en-US" sz="2800" dirty="0" err="1" smtClean="0">
                <a:solidFill>
                  <a:schemeClr val="bg2">
                    <a:lumMod val="10000"/>
                  </a:schemeClr>
                </a:solidFill>
              </a:rPr>
              <a:t>cor</a:t>
            </a:r>
            <a:r>
              <a:rPr lang="en-US" sz="2800" dirty="0" smtClean="0">
                <a:solidFill>
                  <a:schemeClr val="bg2">
                    <a:lumMod val="10000"/>
                  </a:schemeClr>
                </a:solidFill>
              </a:rPr>
              <a:t> </a:t>
            </a:r>
            <a:r>
              <a:rPr lang="en-US" sz="2800" dirty="0" err="1" smtClean="0">
                <a:solidFill>
                  <a:schemeClr val="bg2">
                    <a:lumMod val="10000"/>
                  </a:schemeClr>
                </a:solidFill>
              </a:rPr>
              <a:t>pulmonale</a:t>
            </a:r>
            <a:r>
              <a:rPr lang="en-US" sz="2800" dirty="0" smtClean="0">
                <a:solidFill>
                  <a:schemeClr val="bg2">
                    <a:lumMod val="10000"/>
                  </a:schemeClr>
                </a:solidFill>
              </a:rPr>
              <a:t>, in which a section of the heart expands and weakens.</a:t>
            </a:r>
            <a:endParaRPr lang="en-US" sz="28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324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Emphysema</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381000" y="1524000"/>
            <a:ext cx="8270875" cy="2677656"/>
          </a:xfrm>
          <a:prstGeom prst="rect">
            <a:avLst/>
          </a:prstGeom>
          <a:noFill/>
        </p:spPr>
        <p:txBody>
          <a:bodyPr wrap="square">
            <a:spAutoFit/>
          </a:bodyPr>
          <a:lstStyle/>
          <a:p>
            <a:pPr>
              <a:buFont typeface="Arial" pitchFamily="34" charset="0"/>
              <a:buChar char="•"/>
            </a:pPr>
            <a:r>
              <a:rPr lang="en-US" sz="2800" b="1" dirty="0" smtClean="0">
                <a:solidFill>
                  <a:schemeClr val="bg2">
                    <a:lumMod val="10000"/>
                  </a:schemeClr>
                </a:solidFill>
              </a:rPr>
              <a:t>Large holes in the lungs (</a:t>
            </a:r>
            <a:r>
              <a:rPr lang="en-US" sz="2800" b="1" dirty="0" err="1" smtClean="0">
                <a:solidFill>
                  <a:schemeClr val="bg2">
                    <a:lumMod val="10000"/>
                  </a:schemeClr>
                </a:solidFill>
              </a:rPr>
              <a:t>bullae</a:t>
            </a:r>
            <a:r>
              <a:rPr lang="en-US" sz="2800" b="1" dirty="0" smtClean="0">
                <a:solidFill>
                  <a:schemeClr val="bg2">
                    <a:lumMod val="10000"/>
                  </a:schemeClr>
                </a:solidFill>
              </a:rPr>
              <a:t>).</a:t>
            </a:r>
            <a:r>
              <a:rPr lang="en-US" sz="2800" dirty="0" smtClean="0">
                <a:solidFill>
                  <a:schemeClr val="bg2">
                    <a:lumMod val="10000"/>
                  </a:schemeClr>
                </a:solidFill>
              </a:rPr>
              <a:t> Some people with emphysema develop empty spaces in the lungs called </a:t>
            </a:r>
            <a:r>
              <a:rPr lang="en-US" sz="2800" dirty="0" err="1" smtClean="0">
                <a:solidFill>
                  <a:schemeClr val="bg2">
                    <a:lumMod val="10000"/>
                  </a:schemeClr>
                </a:solidFill>
              </a:rPr>
              <a:t>bullae</a:t>
            </a:r>
            <a:r>
              <a:rPr lang="en-US" sz="2800" dirty="0" smtClean="0">
                <a:solidFill>
                  <a:schemeClr val="bg2">
                    <a:lumMod val="10000"/>
                  </a:schemeClr>
                </a:solidFill>
              </a:rPr>
              <a:t>. They can be as large as half the lung. In addition to reducing the amount of space available for the lung to expand, giant </a:t>
            </a:r>
            <a:r>
              <a:rPr lang="en-US" sz="2800" dirty="0" err="1" smtClean="0">
                <a:solidFill>
                  <a:schemeClr val="bg2">
                    <a:lumMod val="10000"/>
                  </a:schemeClr>
                </a:solidFill>
              </a:rPr>
              <a:t>bullae</a:t>
            </a:r>
            <a:r>
              <a:rPr lang="en-US" sz="2800" dirty="0" smtClean="0">
                <a:solidFill>
                  <a:schemeClr val="bg2">
                    <a:lumMod val="10000"/>
                  </a:schemeClr>
                </a:solidFill>
              </a:rPr>
              <a:t> can increase your risk of </a:t>
            </a:r>
            <a:r>
              <a:rPr lang="en-US" sz="2800" dirty="0" err="1" smtClean="0">
                <a:solidFill>
                  <a:schemeClr val="bg2">
                    <a:lumMod val="10000"/>
                  </a:schemeClr>
                </a:solidFill>
              </a:rPr>
              <a:t>pneumothorax</a:t>
            </a:r>
            <a:r>
              <a:rPr lang="en-US" sz="2800" dirty="0" smtClean="0">
                <a:solidFill>
                  <a:schemeClr val="bg2">
                    <a:lumMod val="10000"/>
                  </a:schemeClr>
                </a:solidFill>
              </a:rPr>
              <a:t>.</a:t>
            </a:r>
            <a:endParaRPr lang="en-US" sz="28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2484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Diagnosis of Emphysema</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447800"/>
            <a:ext cx="7883525" cy="4832092"/>
          </a:xfrm>
          <a:prstGeom prst="rect">
            <a:avLst/>
          </a:prstGeom>
          <a:noFill/>
        </p:spPr>
        <p:txBody>
          <a:bodyPr wrap="square">
            <a:spAutoFit/>
          </a:bodyPr>
          <a:lstStyle/>
          <a:p>
            <a:pPr>
              <a:buFont typeface="Arial" pitchFamily="34" charset="0"/>
              <a:buChar char="•"/>
            </a:pPr>
            <a:r>
              <a:rPr lang="en-US" sz="2800" b="1" dirty="0" smtClean="0">
                <a:solidFill>
                  <a:schemeClr val="bg2">
                    <a:lumMod val="10000"/>
                  </a:schemeClr>
                </a:solidFill>
              </a:rPr>
              <a:t>Imaging tests</a:t>
            </a:r>
          </a:p>
          <a:p>
            <a:pPr>
              <a:buFont typeface="Arial" pitchFamily="34" charset="0"/>
              <a:buChar char="•"/>
            </a:pPr>
            <a:r>
              <a:rPr lang="en-US" sz="2800" dirty="0" smtClean="0">
                <a:solidFill>
                  <a:schemeClr val="bg2">
                    <a:lumMod val="10000"/>
                  </a:schemeClr>
                </a:solidFill>
              </a:rPr>
              <a:t>A chest X-ray can help support a diagnosis of advanced emphysema and rule out other causes of shortness of breath. But the chest X-ray can also show normal findings if you have emphysema.</a:t>
            </a:r>
          </a:p>
          <a:p>
            <a:pPr>
              <a:buFont typeface="Arial" pitchFamily="34" charset="0"/>
              <a:buChar char="•"/>
            </a:pPr>
            <a:r>
              <a:rPr lang="en-US" sz="2800" b="1" dirty="0" smtClean="0">
                <a:solidFill>
                  <a:schemeClr val="bg2">
                    <a:lumMod val="10000"/>
                  </a:schemeClr>
                </a:solidFill>
              </a:rPr>
              <a:t>Lab tests</a:t>
            </a:r>
          </a:p>
          <a:p>
            <a:pPr>
              <a:buFont typeface="Arial" pitchFamily="34" charset="0"/>
              <a:buChar char="•"/>
            </a:pPr>
            <a:r>
              <a:rPr lang="en-US" sz="2800" dirty="0" smtClean="0">
                <a:solidFill>
                  <a:schemeClr val="bg2">
                    <a:lumMod val="10000"/>
                  </a:schemeClr>
                </a:solidFill>
              </a:rPr>
              <a:t>Blood taken from an artery in your wrist can be tested to determine how well your lungs transfer oxygen into, and remove carbon dioxide from, your bloodstream.</a:t>
            </a:r>
          </a:p>
          <a:p>
            <a:pPr>
              <a:buFont typeface="Arial" pitchFamily="34" charset="0"/>
              <a:buChar char="•"/>
            </a:pPr>
            <a:endParaRPr lang="en-US" sz="28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3246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Diagnosis of Emphysema</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7883525" cy="3108543"/>
          </a:xfrm>
          <a:prstGeom prst="rect">
            <a:avLst/>
          </a:prstGeom>
          <a:noFill/>
        </p:spPr>
        <p:txBody>
          <a:bodyPr wrap="square">
            <a:spAutoFit/>
          </a:bodyPr>
          <a:lstStyle/>
          <a:p>
            <a:r>
              <a:rPr lang="en-US" sz="2800" b="1" dirty="0" smtClean="0">
                <a:solidFill>
                  <a:schemeClr val="bg2">
                    <a:lumMod val="10000"/>
                  </a:schemeClr>
                </a:solidFill>
              </a:rPr>
              <a:t>Lung function tests</a:t>
            </a:r>
          </a:p>
          <a:p>
            <a:r>
              <a:rPr lang="en-US" sz="2800" dirty="0" smtClean="0">
                <a:solidFill>
                  <a:schemeClr val="bg2">
                    <a:lumMod val="10000"/>
                  </a:schemeClr>
                </a:solidFill>
              </a:rPr>
              <a:t>These noninvasive tests measure how much air your lungs can hold and how well the air flows in and out of your lungs. They can also measure how well your lungs deliver oxygen to your bloodstream. One of the most common tests uses a simple instrument called a </a:t>
            </a:r>
            <a:r>
              <a:rPr lang="en-US" sz="2800" dirty="0" err="1" smtClean="0">
                <a:solidFill>
                  <a:schemeClr val="bg2">
                    <a:lumMod val="10000"/>
                  </a:schemeClr>
                </a:solidFill>
              </a:rPr>
              <a:t>spirometer</a:t>
            </a:r>
            <a:r>
              <a:rPr lang="en-US" sz="2800" dirty="0" smtClean="0">
                <a:solidFill>
                  <a:schemeClr val="bg2">
                    <a:lumMod val="10000"/>
                  </a:schemeClr>
                </a:solidFill>
              </a:rPr>
              <a:t>, which you blow into.</a:t>
            </a:r>
            <a:endParaRPr lang="en-US" sz="28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248400" y="6019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Emphysema</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7883525" cy="4031873"/>
          </a:xfrm>
          <a:prstGeom prst="rect">
            <a:avLst/>
          </a:prstGeom>
          <a:noFill/>
        </p:spPr>
        <p:txBody>
          <a:bodyPr wrap="square">
            <a:spAutoFit/>
          </a:bodyPr>
          <a:lstStyle/>
          <a:p>
            <a:r>
              <a:rPr lang="en-US" sz="3200" b="1" dirty="0" smtClean="0">
                <a:solidFill>
                  <a:schemeClr val="bg2">
                    <a:lumMod val="10000"/>
                  </a:schemeClr>
                </a:solidFill>
              </a:rPr>
              <a:t>Medications:</a:t>
            </a:r>
          </a:p>
          <a:p>
            <a:endParaRPr lang="en-US" sz="3200" b="1" dirty="0" smtClean="0">
              <a:solidFill>
                <a:schemeClr val="bg2">
                  <a:lumMod val="10000"/>
                </a:schemeClr>
              </a:solidFill>
            </a:endParaRPr>
          </a:p>
          <a:p>
            <a:r>
              <a:rPr lang="en-US" sz="3200" b="1" dirty="0" smtClean="0">
                <a:solidFill>
                  <a:schemeClr val="bg2">
                    <a:lumMod val="10000"/>
                  </a:schemeClr>
                </a:solidFill>
              </a:rPr>
              <a:t>Bronchodilators.</a:t>
            </a:r>
            <a:r>
              <a:rPr lang="en-US" sz="3200" dirty="0" smtClean="0">
                <a:solidFill>
                  <a:schemeClr val="bg2">
                    <a:lumMod val="10000"/>
                  </a:schemeClr>
                </a:solidFill>
              </a:rPr>
              <a:t> These drugs can help relieve coughing, shortness of breath and breathing problems by relaxing constricted airways.</a:t>
            </a:r>
          </a:p>
          <a:p>
            <a:r>
              <a:rPr lang="en-US" sz="3200" b="1" dirty="0" smtClean="0">
                <a:solidFill>
                  <a:schemeClr val="bg2">
                    <a:lumMod val="10000"/>
                  </a:schemeClr>
                </a:solidFill>
              </a:rPr>
              <a:t>Antibiotics.</a:t>
            </a:r>
            <a:r>
              <a:rPr lang="en-US" sz="3200" dirty="0" smtClean="0">
                <a:solidFill>
                  <a:schemeClr val="bg2">
                    <a:lumMod val="10000"/>
                  </a:schemeClr>
                </a:solidFill>
              </a:rPr>
              <a:t> If you have a bacterial infection, like acute bronchitis or pneumonia, antibiotics are appropriate.</a:t>
            </a:r>
            <a:endParaRPr lang="en-US" sz="32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2484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Emphysema</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7883525" cy="4031873"/>
          </a:xfrm>
          <a:prstGeom prst="rect">
            <a:avLst/>
          </a:prstGeom>
          <a:noFill/>
        </p:spPr>
        <p:txBody>
          <a:bodyPr wrap="square">
            <a:spAutoFit/>
          </a:bodyPr>
          <a:lstStyle/>
          <a:p>
            <a:r>
              <a:rPr lang="en-US" sz="3200" b="1" dirty="0" smtClean="0">
                <a:solidFill>
                  <a:schemeClr val="bg2">
                    <a:lumMod val="10000"/>
                  </a:schemeClr>
                </a:solidFill>
              </a:rPr>
              <a:t>Therapy:</a:t>
            </a:r>
          </a:p>
          <a:p>
            <a:r>
              <a:rPr lang="en-US" sz="3200" b="1" dirty="0" smtClean="0">
                <a:solidFill>
                  <a:schemeClr val="bg2">
                    <a:lumMod val="10000"/>
                  </a:schemeClr>
                </a:solidFill>
              </a:rPr>
              <a:t>Pulmonary rehabilitation.</a:t>
            </a:r>
            <a:r>
              <a:rPr lang="en-US" sz="3200" dirty="0" smtClean="0">
                <a:solidFill>
                  <a:schemeClr val="bg2">
                    <a:lumMod val="10000"/>
                  </a:schemeClr>
                </a:solidFill>
              </a:rPr>
              <a:t> A pulmonary rehabilitation program can teach you breathing exercises and techniques that may help reduce your breathlessness and improve your ability to exercise.</a:t>
            </a:r>
          </a:p>
          <a:p>
            <a:r>
              <a:rPr lang="en-US" sz="3200" b="1" dirty="0" smtClean="0">
                <a:solidFill>
                  <a:schemeClr val="bg2">
                    <a:lumMod val="10000"/>
                  </a:schemeClr>
                </a:solidFill>
              </a:rPr>
              <a:t>Nutrition therapy.</a:t>
            </a:r>
            <a:r>
              <a:rPr lang="en-US" sz="3200" dirty="0" smtClean="0">
                <a:solidFill>
                  <a:schemeClr val="bg2">
                    <a:lumMod val="10000"/>
                  </a:schemeClr>
                </a:solidFill>
              </a:rPr>
              <a:t> You'll also receive advice about proper nutrition. </a:t>
            </a:r>
            <a:endParaRPr lang="en-US" sz="32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324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Emphysema</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8153400" cy="3970318"/>
          </a:xfrm>
          <a:prstGeom prst="rect">
            <a:avLst/>
          </a:prstGeom>
          <a:noFill/>
        </p:spPr>
        <p:txBody>
          <a:bodyPr wrap="square">
            <a:spAutoFit/>
          </a:bodyPr>
          <a:lstStyle/>
          <a:p>
            <a:r>
              <a:rPr lang="en-US" sz="2800" b="1" dirty="0" smtClean="0"/>
              <a:t>Surgery:</a:t>
            </a:r>
          </a:p>
          <a:p>
            <a:r>
              <a:rPr lang="en-US" sz="2800" dirty="0" smtClean="0"/>
              <a:t>Depending on the severity of your emphysema, your doctor may suggest one or more different types of surgery, including:</a:t>
            </a:r>
          </a:p>
          <a:p>
            <a:r>
              <a:rPr lang="en-US" sz="2800" b="1" dirty="0" smtClean="0"/>
              <a:t>Lung volume reduction surgery.</a:t>
            </a:r>
            <a:r>
              <a:rPr lang="en-US" sz="2800" dirty="0" smtClean="0"/>
              <a:t> In this procedure, surgeons remove small wedges of damaged lung tissue. Removing the diseased tissue helps the remaining lung tissue expand and work more efficiently and helps improve breathing.</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2484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33400" y="1524000"/>
            <a:ext cx="7959725" cy="3539430"/>
          </a:xfrm>
          <a:prstGeom prst="rect">
            <a:avLst/>
          </a:prstGeom>
          <a:noFill/>
        </p:spPr>
        <p:txBody>
          <a:bodyPr wrap="square">
            <a:spAutoFit/>
          </a:bodyPr>
          <a:lstStyle/>
          <a:p>
            <a:r>
              <a:rPr lang="en-US" sz="3200" b="1" dirty="0" smtClean="0">
                <a:solidFill>
                  <a:schemeClr val="bg2">
                    <a:lumMod val="10000"/>
                  </a:schemeClr>
                </a:solidFill>
              </a:rPr>
              <a:t>As emphysema is a known risk factor for lung cancer, its evaluation could be used as a potential factor for identification of a high-risk population</a:t>
            </a:r>
            <a:r>
              <a:rPr lang="en-US" sz="3200" dirty="0" smtClean="0">
                <a:solidFill>
                  <a:schemeClr val="bg2">
                    <a:lumMod val="10000"/>
                  </a:schemeClr>
                </a:solidFill>
              </a:rPr>
              <a:t>. The evaluation of emphysema progression can be added to low-dose CT screening </a:t>
            </a:r>
            <a:r>
              <a:rPr lang="en-US" sz="3200" dirty="0" err="1" smtClean="0">
                <a:solidFill>
                  <a:schemeClr val="bg2">
                    <a:lumMod val="10000"/>
                  </a:schemeClr>
                </a:solidFill>
              </a:rPr>
              <a:t>programmes</a:t>
            </a:r>
            <a:r>
              <a:rPr lang="en-US" sz="3200" dirty="0" smtClean="0">
                <a:solidFill>
                  <a:schemeClr val="bg2">
                    <a:lumMod val="10000"/>
                  </a:schemeClr>
                </a:solidFill>
              </a:rPr>
              <a:t> to inform and incite participants to stop smoking.</a:t>
            </a:r>
            <a:endParaRPr lang="en-US" sz="3000" dirty="0">
              <a:solidFill>
                <a:schemeClr val="bg2">
                  <a:lumMod val="10000"/>
                </a:schemeClr>
              </a:solidFill>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172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104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152400" y="1828800"/>
            <a:ext cx="8183880" cy="4187952"/>
          </a:xfrm>
        </p:spPr>
        <p:txBody>
          <a:bodyPr>
            <a:normAutofit/>
          </a:bodyPr>
          <a:lstStyle/>
          <a:p>
            <a:pPr lvl="1"/>
            <a:r>
              <a:rPr lang="en-US" sz="2500" dirty="0" smtClean="0">
                <a:solidFill>
                  <a:schemeClr val="accent1">
                    <a:lumMod val="10000"/>
                  </a:schemeClr>
                </a:solidFill>
              </a:rPr>
              <a:t>Google.com</a:t>
            </a:r>
          </a:p>
          <a:p>
            <a:pPr lvl="1"/>
            <a:r>
              <a:rPr lang="en-US" sz="2500" dirty="0" smtClean="0">
                <a:solidFill>
                  <a:schemeClr val="accent1">
                    <a:lumMod val="10000"/>
                  </a:schemeClr>
                </a:solidFill>
              </a:rPr>
              <a:t>Wikipedia.org</a:t>
            </a:r>
          </a:p>
          <a:p>
            <a:pPr lvl="1"/>
            <a:r>
              <a:rPr lang="en-US" sz="2500" dirty="0" smtClean="0">
                <a:solidFill>
                  <a:schemeClr val="accent1">
                    <a:lumMod val="10000"/>
                  </a:schemeClr>
                </a:solidFill>
              </a:rPr>
              <a:t>Studymafia.org</a:t>
            </a:r>
          </a:p>
          <a:p>
            <a:pPr lvl="1"/>
            <a:r>
              <a:rPr lang="en-US" sz="2500" dirty="0" smtClean="0">
                <a:solidFill>
                  <a:schemeClr val="accent1">
                    <a:lumMod val="10000"/>
                  </a:schemeClr>
                </a:solidFill>
              </a:rPr>
              <a:t>Slidespanda.com</a:t>
            </a:r>
          </a:p>
        </p:txBody>
      </p:sp>
    </p:spTree>
    <p:extLst>
      <p:ext uri="{BB962C8B-B14F-4D97-AF65-F5344CB8AC3E}">
        <p14:creationId xmlns:p14="http://schemas.microsoft.com/office/powerpoint/2010/main" val="64724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3716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Definition</a:t>
            </a:r>
            <a:endParaRPr lang="en-US" altLang="en-US" sz="22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Symptoms of </a:t>
            </a:r>
            <a:r>
              <a:rPr lang="en-US" sz="2200" dirty="0" smtClean="0">
                <a:latin typeface="Times New Roman" pitchFamily="18" charset="0"/>
                <a:cs typeface="Times New Roman" pitchFamily="18" charset="0"/>
              </a:rPr>
              <a:t>Emphysema</a:t>
            </a:r>
          </a:p>
          <a:p>
            <a:pPr lvl="1" eaLnBrk="1" hangingPunct="1">
              <a:buClr>
                <a:srgbClr val="0039A6"/>
              </a:buClr>
              <a:buFont typeface="Arial" charset="0"/>
              <a:buChar char="•"/>
            </a:pPr>
            <a:r>
              <a:rPr lang="en-US" sz="2200" dirty="0" smtClean="0">
                <a:latin typeface="Times New Roman" pitchFamily="18" charset="0"/>
                <a:cs typeface="Times New Roman" pitchFamily="18" charset="0"/>
              </a:rPr>
              <a:t>When to see a Doctor </a:t>
            </a:r>
            <a:endParaRPr lang="en-US" altLang="en-US" sz="22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Causes of </a:t>
            </a:r>
            <a:r>
              <a:rPr lang="en-US" sz="2200" dirty="0" smtClean="0">
                <a:latin typeface="Times New Roman" pitchFamily="18" charset="0"/>
                <a:cs typeface="Times New Roman" pitchFamily="18" charset="0"/>
              </a:rPr>
              <a:t>Emphysema</a:t>
            </a:r>
            <a:endParaRPr lang="en-US" altLang="en-US" sz="22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Risk-Factors of </a:t>
            </a:r>
            <a:r>
              <a:rPr lang="en-US" sz="2200" dirty="0" smtClean="0">
                <a:latin typeface="Times New Roman" pitchFamily="18" charset="0"/>
                <a:cs typeface="Times New Roman" pitchFamily="18" charset="0"/>
              </a:rPr>
              <a:t>Emphysema</a:t>
            </a:r>
            <a:endParaRPr lang="en-US" altLang="en-US" sz="22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Complications of </a:t>
            </a:r>
            <a:r>
              <a:rPr lang="en-US" sz="2200" dirty="0" smtClean="0">
                <a:latin typeface="Times New Roman" pitchFamily="18" charset="0"/>
                <a:cs typeface="Times New Roman" pitchFamily="18" charset="0"/>
              </a:rPr>
              <a:t>Emphysema</a:t>
            </a:r>
            <a:endParaRPr lang="en-US" altLang="en-US" sz="22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200" smtClean="0">
                <a:latin typeface="Times New Roman" pitchFamily="18" charset="0"/>
                <a:cs typeface="Times New Roman" pitchFamily="18" charset="0"/>
              </a:rPr>
              <a:t>Diagnosis </a:t>
            </a:r>
            <a:r>
              <a:rPr lang="en-US" altLang="en-US" sz="2200" dirty="0" smtClean="0">
                <a:latin typeface="Times New Roman" pitchFamily="18" charset="0"/>
                <a:cs typeface="Times New Roman" pitchFamily="18" charset="0"/>
              </a:rPr>
              <a:t>of </a:t>
            </a:r>
            <a:r>
              <a:rPr lang="en-US" sz="2200" dirty="0" smtClean="0">
                <a:latin typeface="Times New Roman" pitchFamily="18" charset="0"/>
                <a:cs typeface="Times New Roman" pitchFamily="18" charset="0"/>
              </a:rPr>
              <a:t>Emphysema</a:t>
            </a:r>
            <a:endParaRPr lang="en-US" altLang="en-US" sz="22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Treatment of </a:t>
            </a:r>
            <a:r>
              <a:rPr lang="en-US" sz="2200" dirty="0" smtClean="0">
                <a:latin typeface="Times New Roman" pitchFamily="18" charset="0"/>
                <a:cs typeface="Times New Roman" pitchFamily="18" charset="0"/>
              </a:rPr>
              <a:t>Emphysema</a:t>
            </a:r>
            <a:endParaRPr lang="en-US" altLang="en-US" sz="22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200" dirty="0" smtClean="0">
                <a:latin typeface="Times New Roman" pitchFamily="18" charset="0"/>
                <a:cs typeface="Times New Roman" pitchFamily="18" charset="0"/>
              </a:rPr>
              <a:t>Conclusion </a:t>
            </a:r>
            <a:endParaRPr lang="en-US" altLang="en-US" sz="2200" dirty="0">
              <a:latin typeface="Times New Roman" pitchFamily="18" charset="0"/>
              <a:cs typeface="Times New Roman" pitchFamily="18" charset="0"/>
            </a:endParaRPr>
          </a:p>
        </p:txBody>
      </p:sp>
      <p:sp>
        <p:nvSpPr>
          <p:cNvPr id="71686" name="Slide Number Placeholder 1"/>
          <p:cNvSpPr txBox="1">
            <a:spLocks/>
          </p:cNvSpPr>
          <p:nvPr/>
        </p:nvSpPr>
        <p:spPr bwMode="auto">
          <a:xfrm>
            <a:off x="6248400" y="61880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133600"/>
            <a:ext cx="5943600" cy="2514600"/>
          </a:xfrm>
          <a:solidFill>
            <a:schemeClr val="bg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2">
                    <a:lumMod val="10000"/>
                  </a:schemeClr>
                </a:solidFill>
              </a:rPr>
              <a:t>.org</a:t>
            </a:r>
            <a:endParaRPr lang="en-US" sz="5400" b="1" dirty="0">
              <a:solidFill>
                <a:schemeClr val="bg2">
                  <a:lumMod val="10000"/>
                </a:schemeClr>
              </a:solidFill>
            </a:endParaRPr>
          </a:p>
        </p:txBody>
      </p:sp>
    </p:spTree>
    <p:extLst>
      <p:ext uri="{BB962C8B-B14F-4D97-AF65-F5344CB8AC3E}">
        <p14:creationId xmlns:p14="http://schemas.microsoft.com/office/powerpoint/2010/main" val="325905520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Definition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0" y="13716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dirty="0" smtClean="0"/>
              <a:t>     Emphysema is a lung condition that causes shortness of breath. In people with emphysema, the air sacs in the lungs (alveoli) are damaged.</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248400" y="59594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9" name="Picture 8" descr="Emphysema-walls-alveoli-oxygen-intake-loss-lungs.jpg"/>
          <p:cNvPicPr>
            <a:picLocks noChangeAspect="1"/>
          </p:cNvPicPr>
          <p:nvPr/>
        </p:nvPicPr>
        <p:blipFill>
          <a:blip r:embed="rId3" cstate="print"/>
          <a:srcRect b="63"/>
          <a:stretch>
            <a:fillRect/>
          </a:stretch>
        </p:blipFill>
        <p:spPr>
          <a:xfrm>
            <a:off x="2057400" y="3124200"/>
            <a:ext cx="4648200" cy="253520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5240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When you exhale, the damaged alveoli don't work properly and old air becomes trapped, leaving no room for fresh, oxygen-rich air to enter.</a:t>
            </a:r>
          </a:p>
          <a:p>
            <a:r>
              <a:rPr lang="en-US" sz="2800" dirty="0" smtClean="0"/>
              <a:t>Most people with emphysema also have chronic bronchitis. Chronic bronchitis is inflammation of the tubes that carry air to your lungs (bronchial tubes), which leads to a persistent cough.</a:t>
            </a:r>
          </a:p>
          <a:p>
            <a:pPr lvl="1" eaLnBrk="1" hangingPunct="1">
              <a:buClr>
                <a:srgbClr val="0039A6"/>
              </a:buClr>
            </a:pP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172200" y="59594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324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Symptoms of Emphysema</a:t>
            </a:r>
          </a:p>
        </p:txBody>
      </p:sp>
      <p:pic>
        <p:nvPicPr>
          <p:cNvPr id="6" name="Picture 5" descr="psychotherapy-4157172-FINAL-c8cdb021acb1432d9dffa76a8bfd7f50.png"/>
          <p:cNvPicPr>
            <a:picLocks noChangeAspect="1"/>
          </p:cNvPicPr>
          <p:nvPr/>
        </p:nvPicPr>
        <p:blipFill>
          <a:blip r:embed="rId3"/>
          <a:stretch>
            <a:fillRect/>
          </a:stretch>
        </p:blipFill>
        <p:spPr>
          <a:xfrm>
            <a:off x="762000" y="1600200"/>
            <a:ext cx="7543800" cy="414909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609600" y="1295400"/>
            <a:ext cx="7924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See your doctor if you've had unexplained shortness of breath for several months, especially if it's getting worse or it's interfering with your daily activities. Don't ignore it by telling yourself it's because you're aging or out of shape. Seek immediate medical attention if:</a:t>
            </a:r>
          </a:p>
          <a:p>
            <a:r>
              <a:rPr lang="en-US" sz="2800" dirty="0" smtClean="0"/>
              <a:t>You're so short of breath, you can't climb stairs</a:t>
            </a:r>
          </a:p>
          <a:p>
            <a:r>
              <a:rPr lang="en-US" sz="2800" dirty="0" smtClean="0"/>
              <a:t>Your lips or fingernails turn blue or gray with exertion</a:t>
            </a:r>
          </a:p>
          <a:p>
            <a:r>
              <a:rPr lang="en-US" sz="2800" dirty="0" smtClean="0"/>
              <a:t>You're not mentally alert</a:t>
            </a:r>
            <a:endParaRPr lang="en-US" sz="2800" dirty="0"/>
          </a:p>
        </p:txBody>
      </p:sp>
      <p:sp>
        <p:nvSpPr>
          <p:cNvPr id="71686" name="Slide Number Placeholder 1"/>
          <p:cNvSpPr txBox="1">
            <a:spLocks/>
          </p:cNvSpPr>
          <p:nvPr/>
        </p:nvSpPr>
        <p:spPr bwMode="auto">
          <a:xfrm>
            <a:off x="6324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When to see a doctor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Causes of Emphysema</a:t>
            </a:r>
          </a:p>
        </p:txBody>
      </p:sp>
      <p:sp>
        <p:nvSpPr>
          <p:cNvPr id="2" name="TextBox 1"/>
          <p:cNvSpPr txBox="1"/>
          <p:nvPr/>
        </p:nvSpPr>
        <p:spPr>
          <a:xfrm>
            <a:off x="574675" y="1524000"/>
            <a:ext cx="8153400" cy="4401205"/>
          </a:xfrm>
          <a:prstGeom prst="rect">
            <a:avLst/>
          </a:prstGeom>
          <a:noFill/>
        </p:spPr>
        <p:txBody>
          <a:bodyPr wrap="square">
            <a:spAutoFit/>
          </a:bodyPr>
          <a:lstStyle/>
          <a:p>
            <a:r>
              <a:rPr lang="en-US" sz="2800" dirty="0" smtClean="0"/>
              <a:t>The main cause of emphysema is long-term exposure to airborne irritants, including:</a:t>
            </a:r>
          </a:p>
          <a:p>
            <a:pPr>
              <a:buFont typeface="Arial" pitchFamily="34" charset="0"/>
              <a:buChar char="•"/>
            </a:pPr>
            <a:r>
              <a:rPr lang="en-US" sz="2800" dirty="0" smtClean="0"/>
              <a:t>Tobacco smoke</a:t>
            </a:r>
          </a:p>
          <a:p>
            <a:pPr>
              <a:buFont typeface="Arial" pitchFamily="34" charset="0"/>
              <a:buChar char="•"/>
            </a:pPr>
            <a:r>
              <a:rPr lang="en-US" sz="2800" dirty="0" smtClean="0"/>
              <a:t>Marijuana smoke</a:t>
            </a:r>
          </a:p>
          <a:p>
            <a:pPr>
              <a:buFont typeface="Arial" pitchFamily="34" charset="0"/>
              <a:buChar char="•"/>
            </a:pPr>
            <a:r>
              <a:rPr lang="en-US" sz="2800" dirty="0" smtClean="0"/>
              <a:t>Air pollution</a:t>
            </a:r>
          </a:p>
          <a:p>
            <a:pPr>
              <a:buFont typeface="Arial" pitchFamily="34" charset="0"/>
              <a:buChar char="•"/>
            </a:pPr>
            <a:r>
              <a:rPr lang="en-US" sz="2800" dirty="0" smtClean="0"/>
              <a:t>Chemical fumes and dust</a:t>
            </a:r>
          </a:p>
          <a:p>
            <a:r>
              <a:rPr lang="en-US" sz="2800" dirty="0" smtClean="0"/>
              <a:t>Rarely, emphysema is caused by an inherited deficiency of a protein that protects the elastic structures in the lungs. It's called alpha-1-antitrypsin deficiency emphysema.</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324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Risk factors of Emphysema</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457200" y="1447800"/>
            <a:ext cx="8153400" cy="4401205"/>
          </a:xfrm>
          <a:prstGeom prst="rect">
            <a:avLst/>
          </a:prstGeom>
          <a:noFill/>
        </p:spPr>
        <p:txBody>
          <a:bodyPr wrap="square">
            <a:spAutoFit/>
          </a:bodyPr>
          <a:lstStyle/>
          <a:p>
            <a:pPr>
              <a:buFont typeface="Arial" pitchFamily="34" charset="0"/>
              <a:buChar char="•"/>
            </a:pPr>
            <a:r>
              <a:rPr lang="en-US" sz="2800" b="1" dirty="0" smtClean="0"/>
              <a:t>Smoking.</a:t>
            </a:r>
            <a:r>
              <a:rPr lang="en-US" sz="2800" dirty="0" smtClean="0"/>
              <a:t> Emphysema is most likely to develop in cigarette smokers, but cigar and pipe smokers also are susceptible. The risk for all types of smokers increases with the number of years and amount of tobacco smoked.</a:t>
            </a:r>
          </a:p>
          <a:p>
            <a:pPr>
              <a:buFont typeface="Arial" pitchFamily="34" charset="0"/>
              <a:buChar char="•"/>
            </a:pPr>
            <a:r>
              <a:rPr lang="en-US" sz="2800" b="1" dirty="0" smtClean="0"/>
              <a:t>Age.</a:t>
            </a:r>
            <a:r>
              <a:rPr lang="en-US" sz="2800" dirty="0" smtClean="0"/>
              <a:t> Although the lung damage that occurs in emphysema develops gradually, most people with tobacco-related emphysema begin to experience symptoms of the disease between the ages of 40 and 60.</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4008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Risk factors of Emphysema</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685800" y="1447800"/>
            <a:ext cx="7731125" cy="4401205"/>
          </a:xfrm>
          <a:prstGeom prst="rect">
            <a:avLst/>
          </a:prstGeom>
          <a:noFill/>
        </p:spPr>
        <p:txBody>
          <a:bodyPr wrap="square">
            <a:spAutoFit/>
          </a:bodyPr>
          <a:lstStyle/>
          <a:p>
            <a:pPr>
              <a:buFont typeface="Arial" pitchFamily="34" charset="0"/>
              <a:buChar char="•"/>
            </a:pPr>
            <a:r>
              <a:rPr lang="en-US" sz="2800" b="1" dirty="0" smtClean="0">
                <a:solidFill>
                  <a:schemeClr val="bg2">
                    <a:lumMod val="10000"/>
                  </a:schemeClr>
                </a:solidFill>
              </a:rPr>
              <a:t>Occupational exposure to fumes or dust.</a:t>
            </a:r>
            <a:r>
              <a:rPr lang="en-US" sz="2800" dirty="0" smtClean="0">
                <a:solidFill>
                  <a:schemeClr val="bg2">
                    <a:lumMod val="10000"/>
                  </a:schemeClr>
                </a:solidFill>
              </a:rPr>
              <a:t> If you breathe fumes from certain chemicals or dust from grain, cotton, wood or mining products, you're more likely to develop emphysema. This risk is even greater if you smoke.</a:t>
            </a:r>
          </a:p>
          <a:p>
            <a:pPr>
              <a:buFont typeface="Arial" pitchFamily="34" charset="0"/>
              <a:buChar char="•"/>
            </a:pPr>
            <a:r>
              <a:rPr lang="en-US" sz="2800" b="1" dirty="0" smtClean="0">
                <a:solidFill>
                  <a:schemeClr val="bg2">
                    <a:lumMod val="10000"/>
                  </a:schemeClr>
                </a:solidFill>
              </a:rPr>
              <a:t>Exposure to indoor and outdoor pollution.</a:t>
            </a:r>
            <a:r>
              <a:rPr lang="en-US" sz="2800" dirty="0" smtClean="0">
                <a:solidFill>
                  <a:schemeClr val="bg2">
                    <a:lumMod val="10000"/>
                  </a:schemeClr>
                </a:solidFill>
              </a:rPr>
              <a:t> Breathing indoor pollutants, such as fumes from heating fuel, as well as outdoor pollutants — car exhaust, for instance — increases your risk of emphysema.</a:t>
            </a:r>
            <a:endParaRPr lang="en-US" sz="2800" dirty="0">
              <a:solidFill>
                <a:schemeClr val="bg2">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3246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Adjacency">
  <a:themeElements>
    <a:clrScheme name="Custom 1">
      <a:dk1>
        <a:srgbClr val="FFFFFF"/>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17834</TotalTime>
  <Words>633</Words>
  <Application>Microsoft Office PowerPoint</Application>
  <PresentationFormat>On-screen Show (4:3)</PresentationFormat>
  <Paragraphs>265</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870</cp:revision>
  <cp:lastPrinted>2014-09-05T11:57:32Z</cp:lastPrinted>
  <dcterms:created xsi:type="dcterms:W3CDTF">2014-04-08T13:15:54Z</dcterms:created>
  <dcterms:modified xsi:type="dcterms:W3CDTF">2022-10-21T08:49:03Z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310280</vt:lpwstr>
  </property>
  <property fmtid="{D5CDD505-2E9C-101B-9397-08002B2CF9AE}" pid="3" name="NXPowerLiteSettings">
    <vt:lpwstr>F7000400038000</vt:lpwstr>
  </property>
  <property fmtid="{D5CDD505-2E9C-101B-9397-08002B2CF9AE}" pid="4" name="NXPowerLiteVersion">
    <vt:lpwstr>S9.1.4</vt:lpwstr>
  </property>
</Properties>
</file>