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85" r:id="rId2"/>
    <p:sldId id="273" r:id="rId3"/>
    <p:sldId id="260" r:id="rId4"/>
    <p:sldId id="284" r:id="rId5"/>
    <p:sldId id="261" r:id="rId6"/>
    <p:sldId id="262" r:id="rId7"/>
    <p:sldId id="275" r:id="rId8"/>
    <p:sldId id="277" r:id="rId9"/>
    <p:sldId id="276" r:id="rId10"/>
    <p:sldId id="263" r:id="rId11"/>
    <p:sldId id="278" r:id="rId12"/>
    <p:sldId id="279" r:id="rId13"/>
    <p:sldId id="264" r:id="rId14"/>
    <p:sldId id="270" r:id="rId15"/>
    <p:sldId id="280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09C57-C261-4614-980F-9FD3E2B904F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B9C74-FA63-4E02-9BDD-40D223292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EC1410-EFBF-4FE1-86D5-EE9A163DED3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7AD310-503B-45B9-AED9-064F11BD3E3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280964" y="76200"/>
            <a:ext cx="7024836" cy="7920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259632" y="5445224"/>
            <a:ext cx="7579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Submitted To: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		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Submitted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tudymafia.org                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tudymafia.org              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7887" y="2429470"/>
            <a:ext cx="46099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C000"/>
                </a:solidFill>
              </a:rPr>
              <a:t>Dysmenorrhea</a:t>
            </a:r>
            <a:endParaRPr lang="en-US" sz="54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70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Age &lt; 20 years</a:t>
            </a:r>
          </a:p>
          <a:p>
            <a:pPr eaLnBrk="1" hangingPunct="1">
              <a:defRPr/>
            </a:pPr>
            <a:r>
              <a:rPr lang="en-US" dirty="0" smtClean="0"/>
              <a:t>Attempts to lose weight</a:t>
            </a:r>
          </a:p>
          <a:p>
            <a:pPr eaLnBrk="1" hangingPunct="1">
              <a:defRPr/>
            </a:pPr>
            <a:r>
              <a:rPr lang="en-US" dirty="0" smtClean="0"/>
              <a:t>Depression/anxiety</a:t>
            </a:r>
          </a:p>
          <a:p>
            <a:pPr eaLnBrk="1" hangingPunct="1">
              <a:defRPr/>
            </a:pPr>
            <a:r>
              <a:rPr lang="en-US" dirty="0" smtClean="0"/>
              <a:t>Disruption of social networks</a:t>
            </a:r>
          </a:p>
          <a:p>
            <a:pPr eaLnBrk="1" hangingPunct="1">
              <a:defRPr/>
            </a:pPr>
            <a:r>
              <a:rPr lang="en-US" dirty="0" smtClean="0"/>
              <a:t>Heavy menses</a:t>
            </a:r>
          </a:p>
          <a:p>
            <a:pPr eaLnBrk="1" hangingPunct="1">
              <a:defRPr/>
            </a:pPr>
            <a:r>
              <a:rPr lang="en-US" dirty="0" smtClean="0"/>
              <a:t>Nulliparity</a:t>
            </a:r>
          </a:p>
          <a:p>
            <a:pPr eaLnBrk="1" hangingPunct="1">
              <a:defRPr/>
            </a:pPr>
            <a:r>
              <a:rPr lang="en-US" dirty="0" smtClean="0"/>
              <a:t>Smoking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Etiology of Dysmenorrhea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Primary </a:t>
            </a:r>
            <a:r>
              <a:rPr lang="en-US" b="1" dirty="0" err="1" smtClean="0"/>
              <a:t>dysmenorrhea</a:t>
            </a:r>
            <a:r>
              <a:rPr lang="en-US" b="1" dirty="0" smtClean="0"/>
              <a:t> : </a:t>
            </a:r>
            <a:r>
              <a:rPr lang="en-US" dirty="0" smtClean="0"/>
              <a:t>Symptoms of primary </a:t>
            </a:r>
            <a:r>
              <a:rPr lang="en-US" dirty="0" err="1" smtClean="0"/>
              <a:t>dysmenorrhea</a:t>
            </a:r>
            <a:r>
              <a:rPr lang="en-US" dirty="0" smtClean="0"/>
              <a:t> cannot be explained by structural gynecologic disorders. Pain is thought to result from uterine contractions and ischemia, probably mediated by prostaglandins.</a:t>
            </a:r>
          </a:p>
          <a:p>
            <a:pPr>
              <a:buNone/>
            </a:pPr>
            <a:r>
              <a:rPr lang="en-US" b="1" dirty="0" smtClean="0"/>
              <a:t>Contributing factors</a:t>
            </a:r>
            <a:r>
              <a:rPr lang="en-US" dirty="0" smtClean="0"/>
              <a:t> may include the following: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Passage of menstrual tissue through the cervix</a:t>
            </a:r>
          </a:p>
          <a:p>
            <a:r>
              <a:rPr lang="en-US" dirty="0" smtClean="0"/>
              <a:t>High levels of prostaglandin F2-alpha in menstrual fluid</a:t>
            </a:r>
          </a:p>
          <a:p>
            <a:r>
              <a:rPr lang="en-US" dirty="0" smtClean="0"/>
              <a:t>A narrow cervical 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malpositioned</a:t>
            </a:r>
            <a:r>
              <a:rPr lang="en-US" dirty="0" smtClean="0"/>
              <a:t> uterus</a:t>
            </a:r>
          </a:p>
          <a:p>
            <a:r>
              <a:rPr lang="en-US" dirty="0" smtClean="0"/>
              <a:t>Lack of exercise</a:t>
            </a:r>
          </a:p>
          <a:p>
            <a:r>
              <a:rPr lang="en-US" dirty="0" smtClean="0"/>
              <a:t>Anxiety about menses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Secondary </a:t>
            </a:r>
            <a:r>
              <a:rPr lang="en-US" b="1" dirty="0" err="1" smtClean="0"/>
              <a:t>dysmenorrhea</a:t>
            </a:r>
            <a:r>
              <a:rPr lang="en-US" b="1" dirty="0" smtClean="0"/>
              <a:t> : </a:t>
            </a:r>
            <a:r>
              <a:rPr lang="en-US" dirty="0" smtClean="0"/>
              <a:t>Symptoms of secondary </a:t>
            </a:r>
            <a:r>
              <a:rPr lang="en-US" dirty="0" err="1" smtClean="0"/>
              <a:t>dysmenorrhea</a:t>
            </a:r>
            <a:r>
              <a:rPr lang="en-US" dirty="0" smtClean="0"/>
              <a:t> are due to pelvic abnormalities. Almost any abnormality or process that can affect the pelvic viscera can cause </a:t>
            </a:r>
            <a:r>
              <a:rPr lang="en-US" dirty="0" err="1" smtClean="0"/>
              <a:t>dysmenorrhea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Common causes</a:t>
            </a:r>
            <a:r>
              <a:rPr lang="en-US" dirty="0" smtClean="0"/>
              <a:t> of secondary </a:t>
            </a:r>
            <a:r>
              <a:rPr lang="en-US" dirty="0" err="1" smtClean="0"/>
              <a:t>dysmenorrhea</a:t>
            </a:r>
            <a:r>
              <a:rPr lang="en-US" dirty="0" smtClean="0"/>
              <a:t> include</a:t>
            </a:r>
          </a:p>
          <a:p>
            <a:r>
              <a:rPr lang="en-US" dirty="0" smtClean="0"/>
              <a:t>Endometriosis (the most common cause)</a:t>
            </a:r>
          </a:p>
          <a:p>
            <a:r>
              <a:rPr lang="en-US" dirty="0" smtClean="0"/>
              <a:t>Uterine </a:t>
            </a:r>
            <a:r>
              <a:rPr lang="en-US" dirty="0" err="1" smtClean="0"/>
              <a:t>adenomyosis</a:t>
            </a:r>
            <a:endParaRPr lang="en-US" dirty="0" smtClean="0"/>
          </a:p>
          <a:p>
            <a:r>
              <a:rPr lang="en-US" dirty="0" smtClean="0"/>
              <a:t>Fibroids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History and physical examination</a:t>
            </a:r>
          </a:p>
          <a:p>
            <a:pPr lvl="1" eaLnBrk="1" hangingPunct="1">
              <a:defRPr/>
            </a:pPr>
            <a:r>
              <a:rPr lang="en-US" dirty="0" smtClean="0"/>
              <a:t>perform only an abdominal examination in young adolescents with a typical history who have never been sexually active</a:t>
            </a:r>
          </a:p>
          <a:p>
            <a:pPr eaLnBrk="1" hangingPunct="1">
              <a:defRPr/>
            </a:pPr>
            <a:r>
              <a:rPr lang="en-US" dirty="0" smtClean="0"/>
              <a:t> Always R/O secondary dysmenorrhea</a:t>
            </a:r>
          </a:p>
          <a:p>
            <a:pPr lvl="1" eaLnBrk="1" hangingPunct="1">
              <a:defRPr/>
            </a:pPr>
            <a:r>
              <a:rPr lang="en-US" dirty="0" smtClean="0"/>
              <a:t>Pelvic mass, abnormal vaginal discharge…</a:t>
            </a:r>
          </a:p>
          <a:p>
            <a:pPr eaLnBrk="1" hangingPunct="1">
              <a:defRPr/>
            </a:pPr>
            <a:r>
              <a:rPr lang="en-US" dirty="0" err="1" smtClean="0"/>
              <a:t>Ultrasonography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laparoscopy or </a:t>
            </a:r>
            <a:r>
              <a:rPr lang="en-US" dirty="0" err="1" smtClean="0"/>
              <a:t>laparotomy</a:t>
            </a:r>
            <a:r>
              <a:rPr lang="en-US" dirty="0" smtClean="0"/>
              <a:t> with biopsy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13FFE-B4C3-4EFC-95B6-B845CB5CB853}" type="slidenum">
              <a:rPr lang="fr-FR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865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NSAIDs are the initial therapy of choice in patients with presumptive primary </a:t>
            </a:r>
            <a:r>
              <a:rPr lang="en-US" dirty="0" err="1" smtClean="0"/>
              <a:t>dysmenorrhea.Because</a:t>
            </a:r>
            <a:r>
              <a:rPr lang="en-US" dirty="0" smtClean="0"/>
              <a:t> all NSAIDs are equal in efficacy, agent selection should be guided by cost, convenience, and patient </a:t>
            </a:r>
            <a:r>
              <a:rPr lang="en-US" dirty="0" err="1" smtClean="0"/>
              <a:t>preference,with</a:t>
            </a:r>
            <a:r>
              <a:rPr lang="en-US" dirty="0" smtClean="0"/>
              <a:t> ibuprofen or naproxen being a good choice for most patients.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42863"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lIns="85725" tIns="42863" rIns="85725" bIns="42863"/>
          <a:lstStyle/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Google.com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Wikipedia.org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Studymafia.org</a:t>
            </a:r>
          </a:p>
          <a:p>
            <a:pPr lvl="1"/>
            <a:r>
              <a:rPr lang="en-US" smtClean="0">
                <a:solidFill>
                  <a:schemeClr val="accent1">
                    <a:lumMod val="10000"/>
                  </a:schemeClr>
                </a:solidFill>
              </a:rPr>
              <a:t>Slidespanda.com</a:t>
            </a:r>
            <a:endParaRPr lang="en-US" dirty="0" smtClean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972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53400" cy="3733800"/>
          </a:xfrm>
        </p:spPr>
        <p:txBody>
          <a:bodyPr/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B0F0"/>
                </a:solidFill>
              </a:rPr>
              <a:t>StudyMafia.org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Epidemiology</a:t>
            </a:r>
          </a:p>
          <a:p>
            <a:r>
              <a:rPr lang="en-US" dirty="0" smtClean="0"/>
              <a:t>Pathogenesis</a:t>
            </a:r>
          </a:p>
          <a:p>
            <a:r>
              <a:rPr lang="en-US" dirty="0" smtClean="0"/>
              <a:t>What causes dysmenorrhea?</a:t>
            </a:r>
          </a:p>
          <a:p>
            <a:r>
              <a:rPr lang="en-US" dirty="0" smtClean="0"/>
              <a:t>Symptoms of dysmenorrhea?</a:t>
            </a:r>
          </a:p>
          <a:p>
            <a:r>
              <a:rPr lang="en-US" dirty="0" smtClean="0"/>
              <a:t>How is dysmenorrhea treated?</a:t>
            </a:r>
          </a:p>
          <a:p>
            <a:r>
              <a:rPr lang="en-US" dirty="0" smtClean="0"/>
              <a:t>Risk Factors</a:t>
            </a:r>
          </a:p>
          <a:p>
            <a:r>
              <a:rPr lang="en-US" dirty="0" smtClean="0"/>
              <a:t>Etiology of Dysmenorrhea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Diagnosis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u="sng" dirty="0" smtClean="0"/>
              <a:t>Primary </a:t>
            </a:r>
            <a:r>
              <a:rPr lang="en-US" sz="3600" u="sng" dirty="0" err="1" smtClean="0"/>
              <a:t>dysmenorrhea</a:t>
            </a:r>
            <a:r>
              <a:rPr lang="en-US" sz="3600" dirty="0" smtClean="0"/>
              <a:t>, which is defined as painful menses in women with normal pelvic anatomy, usually begins during adolescence. It is characterized by </a:t>
            </a:r>
            <a:r>
              <a:rPr lang="en-US" sz="3600" dirty="0" err="1" smtClean="0"/>
              <a:t>crampy</a:t>
            </a:r>
            <a:r>
              <a:rPr lang="en-US" sz="3600" dirty="0" smtClean="0"/>
              <a:t> pelvic pain beginning shortly before or at the onset of menses and lasting one to three days.</a:t>
            </a:r>
          </a:p>
          <a:p>
            <a:pPr eaLnBrk="1" hangingPunct="1">
              <a:defRPr/>
            </a:pP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to Z: Dysmenorrhea (for Parents) - Nemou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73609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81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400" dirty="0" smtClean="0"/>
              <a:t>The prevalence of </a:t>
            </a:r>
            <a:r>
              <a:rPr lang="en-US" sz="3400" dirty="0" err="1" smtClean="0"/>
              <a:t>dysmenorrhea</a:t>
            </a:r>
            <a:r>
              <a:rPr lang="en-US" sz="3400" dirty="0" smtClean="0"/>
              <a:t> is highest in adolescent women, with estimates ranging from 20 to 90 percent, depending on the measurement method used.</a:t>
            </a:r>
          </a:p>
          <a:p>
            <a:pPr eaLnBrk="1" hangingPunct="1">
              <a:defRPr/>
            </a:pPr>
            <a:r>
              <a:rPr lang="en-US" sz="3400" dirty="0" smtClean="0"/>
              <a:t>A longitudinal study of a representative cohort of Swedish women found a prevalence of </a:t>
            </a:r>
            <a:r>
              <a:rPr lang="en-US" sz="3400" dirty="0" err="1" smtClean="0"/>
              <a:t>dysmenorrhea</a:t>
            </a:r>
            <a:r>
              <a:rPr lang="en-US" sz="3400" dirty="0" smtClean="0"/>
              <a:t> of 90 percent in women 19 years of age and 67 percent in women 24 years of age.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DB843-4E60-4221-B42E-B30004B2B7A2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33400" y="845403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Epidemiology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Dysmenorrhea is thought to be caused by the release of prostaglandins in the menstrual fluid, which causes uterine contractions and pain.</a:t>
            </a:r>
          </a:p>
          <a:p>
            <a:pPr eaLnBrk="1" hangingPunct="1">
              <a:defRPr/>
            </a:pPr>
            <a:r>
              <a:rPr lang="en-US" dirty="0" smtClean="0"/>
              <a:t>Vasopressin also may play a role by increasing uterine contractility and causing ischemic pain as a result of vasoconstriction.</a:t>
            </a:r>
          </a:p>
          <a:p>
            <a:pPr lvl="1" eaLnBrk="1" hangingPunct="1">
              <a:defRPr/>
            </a:pPr>
            <a:r>
              <a:rPr lang="en-US" dirty="0" smtClean="0"/>
              <a:t>Elevated vasopressin levels have been reported in women with primary dysmenorrhea.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5474E-9A11-4A7F-90C1-386CEE78A0BF}" type="slidenum">
              <a:rPr lang="fr-FR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causes dysmenorrhea?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Pelvic inflammatory disease (PID)</a:t>
            </a:r>
          </a:p>
          <a:p>
            <a:r>
              <a:rPr lang="en-US" dirty="0" smtClean="0"/>
              <a:t>Uterine fibroids</a:t>
            </a:r>
          </a:p>
          <a:p>
            <a:r>
              <a:rPr lang="en-US" dirty="0" smtClean="0"/>
              <a:t>Abnormal pregnancy (miscarriage, ectopic)</a:t>
            </a:r>
          </a:p>
          <a:p>
            <a:r>
              <a:rPr lang="en-US" dirty="0" smtClean="0"/>
              <a:t>Infection, tumors, or polyps in the pelvic cavity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ymptoms of dysmenorrhea?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Cramping in the lower abdomen</a:t>
            </a:r>
          </a:p>
          <a:p>
            <a:r>
              <a:rPr lang="en-US" dirty="0" smtClean="0"/>
              <a:t>Pain in the lower abdomen</a:t>
            </a:r>
          </a:p>
          <a:p>
            <a:r>
              <a:rPr lang="en-US" dirty="0" smtClean="0"/>
              <a:t>Low back pain</a:t>
            </a:r>
          </a:p>
          <a:p>
            <a:r>
              <a:rPr lang="en-US" dirty="0" smtClean="0"/>
              <a:t>Pain radiating down the legs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Diarrhea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Weakness</a:t>
            </a:r>
          </a:p>
          <a:p>
            <a:r>
              <a:rPr lang="en-US" dirty="0" smtClean="0"/>
              <a:t>Fainting</a:t>
            </a:r>
          </a:p>
          <a:p>
            <a:r>
              <a:rPr lang="en-US" dirty="0" smtClean="0"/>
              <a:t>Headaches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is dysmenorrhea treated?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treatment for </a:t>
            </a:r>
            <a:r>
              <a:rPr lang="en-US" dirty="0" err="1" smtClean="0"/>
              <a:t>dysmenorrhea</a:t>
            </a:r>
            <a:r>
              <a:rPr lang="en-US" dirty="0" smtClean="0"/>
              <a:t> will be determined by your health care provider based on:</a:t>
            </a:r>
          </a:p>
          <a:p>
            <a:r>
              <a:rPr lang="en-US" dirty="0" smtClean="0"/>
              <a:t>Your age, overall health, and medical history</a:t>
            </a:r>
          </a:p>
          <a:p>
            <a:r>
              <a:rPr lang="en-US" dirty="0" smtClean="0"/>
              <a:t>Extent of the condition</a:t>
            </a:r>
          </a:p>
          <a:p>
            <a:r>
              <a:rPr lang="en-US" dirty="0" smtClean="0"/>
              <a:t>Cause of the condition (primary or secondary)</a:t>
            </a:r>
          </a:p>
          <a:p>
            <a:r>
              <a:rPr lang="en-US" dirty="0" smtClean="0"/>
              <a:t>Your tolerance for specific medications, procedures, or therapies</a:t>
            </a:r>
          </a:p>
          <a:p>
            <a:r>
              <a:rPr lang="en-US" dirty="0" smtClean="0"/>
              <a:t>Expectations for the course of the condition</a:t>
            </a:r>
          </a:p>
          <a:p>
            <a:r>
              <a:rPr lang="en-US" dirty="0" smtClean="0"/>
              <a:t>Your opinion or preference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491</Words>
  <Application>Microsoft Office PowerPoint</Application>
  <PresentationFormat>On-screen Show (4:3)</PresentationFormat>
  <Paragraphs>95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Index</vt:lpstr>
      <vt:lpstr>Definition</vt:lpstr>
      <vt:lpstr>PowerPoint Presentation</vt:lpstr>
      <vt:lpstr>PowerPoint Presentation</vt:lpstr>
      <vt:lpstr>Pathogenesis</vt:lpstr>
      <vt:lpstr>What causes dysmenorrhea?</vt:lpstr>
      <vt:lpstr>Symptoms of dysmenorrhea?</vt:lpstr>
      <vt:lpstr>How is dysmenorrhea treated?</vt:lpstr>
      <vt:lpstr>Risk Factors</vt:lpstr>
      <vt:lpstr>Etiology of Dysmenorrhea</vt:lpstr>
      <vt:lpstr>Continue….</vt:lpstr>
      <vt:lpstr>Diagnosis</vt:lpstr>
      <vt:lpstr>Conclusion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</dc:title>
  <dc:creator>-HP</dc:creator>
  <cp:lastModifiedBy>CRP</cp:lastModifiedBy>
  <cp:revision>11</cp:revision>
  <dcterms:created xsi:type="dcterms:W3CDTF">2022-05-13T04:25:25Z</dcterms:created>
  <dcterms:modified xsi:type="dcterms:W3CDTF">2022-10-13T15:50:01Z</dcterms:modified>
</cp:coreProperties>
</file>