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92" r:id="rId1"/>
    <p:sldMasterId id="2147485998" r:id="rId2"/>
  </p:sldMasterIdLst>
  <p:notesMasterIdLst>
    <p:notesMasterId r:id="rId21"/>
  </p:notesMasterIdLst>
  <p:handoutMasterIdLst>
    <p:handoutMasterId r:id="rId22"/>
  </p:handoutMasterIdLst>
  <p:sldIdLst>
    <p:sldId id="395" r:id="rId3"/>
    <p:sldId id="322" r:id="rId4"/>
    <p:sldId id="324" r:id="rId5"/>
    <p:sldId id="362" r:id="rId6"/>
    <p:sldId id="325" r:id="rId7"/>
    <p:sldId id="383" r:id="rId8"/>
    <p:sldId id="384" r:id="rId9"/>
    <p:sldId id="389" r:id="rId10"/>
    <p:sldId id="372" r:id="rId11"/>
    <p:sldId id="385" r:id="rId12"/>
    <p:sldId id="386" r:id="rId13"/>
    <p:sldId id="387" r:id="rId14"/>
    <p:sldId id="373" r:id="rId15"/>
    <p:sldId id="388" r:id="rId16"/>
    <p:sldId id="390" r:id="rId17"/>
    <p:sldId id="351" r:id="rId18"/>
    <p:sldId id="392" r:id="rId19"/>
    <p:sldId id="394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9A6"/>
    <a:srgbClr val="006600"/>
    <a:srgbClr val="028432"/>
    <a:srgbClr val="E7E7D8"/>
    <a:srgbClr val="0536C6"/>
    <a:srgbClr val="923739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53" autoAdjust="0"/>
    <p:restoredTop sz="77728" autoAdjust="0"/>
  </p:normalViewPr>
  <p:slideViewPr>
    <p:cSldViewPr>
      <p:cViewPr>
        <p:scale>
          <a:sx n="51" d="100"/>
          <a:sy n="51" d="100"/>
        </p:scale>
        <p:origin x="-1652" y="-4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3" Type="http://schemas.openxmlformats.org/officeDocument/2006/relationships/slide" Target="slides/slide7.xml"/><Relationship Id="rId7" Type="http://schemas.openxmlformats.org/officeDocument/2006/relationships/slide" Target="slides/slide11.xml"/><Relationship Id="rId12" Type="http://schemas.openxmlformats.org/officeDocument/2006/relationships/slide" Target="slides/slide16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6" Type="http://schemas.openxmlformats.org/officeDocument/2006/relationships/slide" Target="slides/slide10.xml"/><Relationship Id="rId11" Type="http://schemas.openxmlformats.org/officeDocument/2006/relationships/slide" Target="slides/slide15.xml"/><Relationship Id="rId5" Type="http://schemas.openxmlformats.org/officeDocument/2006/relationships/slide" Target="slides/slide9.xml"/><Relationship Id="rId10" Type="http://schemas.openxmlformats.org/officeDocument/2006/relationships/slide" Target="slides/slide14.xml"/><Relationship Id="rId4" Type="http://schemas.openxmlformats.org/officeDocument/2006/relationships/slide" Target="slides/slide8.xml"/><Relationship Id="rId9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pPr>
                <a:defRPr/>
              </a:pPr>
              <a:t>10/24/2022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0553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pPr>
                <a:defRPr/>
              </a:pPr>
              <a:t>10/24/2022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2976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715945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272062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338631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13870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415176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73516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109513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430817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807112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25779532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621756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46513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253-CC8C-405B-B173-37089594C512}" type="datetimeFigureOut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164-3AD1-4303-8927-DA91AA9BC4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2762-D309-4A1B-90D4-EE2DB97D960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253-CC8C-405B-B173-37089594C512}" type="datetimeFigureOut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164-3AD1-4303-8927-DA91AA9BC4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253-CC8C-405B-B173-37089594C512}" type="datetimeFigureOut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164-3AD1-4303-8927-DA91AA9BC4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88674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C8A6-4EAA-425C-AD65-FB7185D1384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84D-2DD5-4668-BAF8-1C9AC1A13DB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253-CC8C-405B-B173-37089594C512}" type="datetimeFigureOut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164-3AD1-4303-8927-DA91AA9BC4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253-CC8C-405B-B173-37089594C512}" type="datetimeFigureOut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3B4164-3AD1-4303-8927-DA91AA9BC4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253-CC8C-405B-B173-37089594C512}" type="datetimeFigureOut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164-3AD1-4303-8927-DA91AA9BC4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253-CC8C-405B-B173-37089594C512}" type="datetimeFigureOut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164-3AD1-4303-8927-DA91AA9BC4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009262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113636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295563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439949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45253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7.xml"/><Relationship Id="rId16" Type="http://schemas.openxmlformats.org/officeDocument/2006/relationships/slideLayout" Target="../slideLayouts/slideLayout51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793" r:id="rId1"/>
    <p:sldLayoutId id="2147485794" r:id="rId2"/>
    <p:sldLayoutId id="2147485795" r:id="rId3"/>
    <p:sldLayoutId id="2147485796" r:id="rId4"/>
    <p:sldLayoutId id="2147485797" r:id="rId5"/>
    <p:sldLayoutId id="2147485798" r:id="rId6"/>
    <p:sldLayoutId id="2147485799" r:id="rId7"/>
    <p:sldLayoutId id="2147485800" r:id="rId8"/>
    <p:sldLayoutId id="2147485801" r:id="rId9"/>
    <p:sldLayoutId id="2147485809" r:id="rId10"/>
    <p:sldLayoutId id="2147485810" r:id="rId11"/>
    <p:sldLayoutId id="2147485811" r:id="rId12"/>
    <p:sldLayoutId id="2147485812" r:id="rId13"/>
    <p:sldLayoutId id="2147485813" r:id="rId14"/>
    <p:sldLayoutId id="2147485814" r:id="rId15"/>
    <p:sldLayoutId id="2147485802" r:id="rId16"/>
    <p:sldLayoutId id="2147485815" r:id="rId17"/>
    <p:sldLayoutId id="2147485803" r:id="rId18"/>
    <p:sldLayoutId id="2147485829" r:id="rId19"/>
    <p:sldLayoutId id="2147485830" r:id="rId20"/>
    <p:sldLayoutId id="2147485831" r:id="rId21"/>
    <p:sldLayoutId id="2147485832" r:id="rId22"/>
    <p:sldLayoutId id="2147485833" r:id="rId23"/>
    <p:sldLayoutId id="2147485834" r:id="rId24"/>
    <p:sldLayoutId id="2147485835" r:id="rId25"/>
    <p:sldLayoutId id="2147485836" r:id="rId26"/>
    <p:sldLayoutId id="2147485837" r:id="rId27"/>
    <p:sldLayoutId id="2147485838" r:id="rId28"/>
    <p:sldLayoutId id="2147485839" r:id="rId29"/>
    <p:sldLayoutId id="2147485840" r:id="rId30"/>
    <p:sldLayoutId id="2147485841" r:id="rId31"/>
    <p:sldLayoutId id="2147485842" r:id="rId32"/>
    <p:sldLayoutId id="2147485843" r:id="rId33"/>
    <p:sldLayoutId id="2147485844" r:id="rId34"/>
    <p:sldLayoutId id="2147485845" r:id="rId35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10/24/2022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5999" r:id="rId1"/>
    <p:sldLayoutId id="2147486000" r:id="rId2"/>
    <p:sldLayoutId id="2147486001" r:id="rId3"/>
    <p:sldLayoutId id="2147486002" r:id="rId4"/>
    <p:sldLayoutId id="2147486003" r:id="rId5"/>
    <p:sldLayoutId id="2147486004" r:id="rId6"/>
    <p:sldLayoutId id="2147486005" r:id="rId7"/>
    <p:sldLayoutId id="2147486006" r:id="rId8"/>
    <p:sldLayoutId id="2147486007" r:id="rId9"/>
    <p:sldLayoutId id="2147486008" r:id="rId10"/>
    <p:sldLayoutId id="2147486009" r:id="rId11"/>
    <p:sldLayoutId id="2147486010" r:id="rId12"/>
    <p:sldLayoutId id="2147486011" r:id="rId13"/>
    <p:sldLayoutId id="2147486012" r:id="rId14"/>
    <p:sldLayoutId id="2147486014" r:id="rId15"/>
    <p:sldLayoutId id="2147486016" r:id="rId16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bg1">
                  <a:lumMod val="75000"/>
                  <a:lumOff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1371600" y="5221069"/>
            <a:ext cx="75380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+mn-lt"/>
                <a:cs typeface="Times New Roman" pitchFamily="18" charset="0"/>
              </a:rPr>
              <a:t>Submitted </a:t>
            </a:r>
            <a:r>
              <a:rPr lang="en-US" sz="2000" b="1" dirty="0">
                <a:latin typeface="+mn-lt"/>
                <a:cs typeface="Times New Roman" pitchFamily="18" charset="0"/>
              </a:rPr>
              <a:t>To:	 </a:t>
            </a:r>
            <a:r>
              <a:rPr lang="en-US" sz="2000" b="1" dirty="0" smtClean="0">
                <a:latin typeface="+mn-lt"/>
                <a:cs typeface="Times New Roman" pitchFamily="18" charset="0"/>
              </a:rPr>
              <a:t>             		           Submitted </a:t>
            </a:r>
            <a:r>
              <a:rPr lang="en-US" sz="2000" b="1" dirty="0">
                <a:latin typeface="+mn-lt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sz="2000" b="1" dirty="0">
                <a:latin typeface="+mn-lt"/>
                <a:cs typeface="Times New Roman" pitchFamily="18" charset="0"/>
              </a:rPr>
              <a:t>S</a:t>
            </a:r>
            <a:r>
              <a:rPr lang="en-US" sz="2000" b="1" dirty="0" smtClean="0">
                <a:latin typeface="+mn-lt"/>
                <a:cs typeface="Times New Roman" pitchFamily="18" charset="0"/>
              </a:rPr>
              <a:t>tudymafia.org                                         </a:t>
            </a:r>
            <a:r>
              <a:rPr lang="en-US" sz="2000" b="1" dirty="0" smtClean="0">
                <a:latin typeface="+mn-lt"/>
                <a:cs typeface="Times New Roman" pitchFamily="18" charset="0"/>
              </a:rPr>
              <a:t>Studymafia.org               </a:t>
            </a:r>
            <a:endParaRPr lang="en-US" sz="2000" b="1" dirty="0"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81499" y="2514600"/>
            <a:ext cx="3570209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5400" b="1" dirty="0">
                <a:latin typeface="Times New Roman" pitchFamily="18" charset="0"/>
                <a:cs typeface="Times New Roman" pitchFamily="18" charset="0"/>
              </a:rPr>
              <a:t>DNA</a:t>
            </a:r>
            <a:br>
              <a:rPr lang="en-US" altLang="en-US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5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Replication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497800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152400" y="739914"/>
            <a:ext cx="876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Role of Enzymes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81534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smtClean="0"/>
              <a:t>DNA-dependent DNA polymerase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It helps in the polymerisation, catalyses and regularises the whole process of DNA replication with the support of other enzymes.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Deoxyribonucleoside triphosphates are the substrate as well as the energy provider for the replication process. </a:t>
            </a:r>
            <a:endParaRPr lang="en-US" sz="32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152400" y="739914"/>
            <a:ext cx="876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Role of Enzymes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495485"/>
            <a:ext cx="81534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Helicase</a:t>
            </a:r>
          </a:p>
          <a:p>
            <a:r>
              <a:rPr lang="en-US" sz="3200" dirty="0" smtClean="0"/>
              <a:t>Helicase is the enzyme, which unzips the DNA strands by breaking the hydrogen bonds between them. Thus, it helps in the formation of the replication fork.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Ligase</a:t>
            </a:r>
          </a:p>
          <a:p>
            <a:r>
              <a:rPr lang="en-US" sz="3200" dirty="0" smtClean="0"/>
              <a:t>Ligase is the enzyme which joins together the Okazaki fragments of the discontinuous DNA strands.</a:t>
            </a:r>
            <a:endParaRPr lang="en-US" sz="32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152400" y="816114"/>
            <a:ext cx="876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Role of Enzymes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676400"/>
            <a:ext cx="81534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b="1" dirty="0" smtClean="0"/>
              <a:t>Primase</a:t>
            </a:r>
          </a:p>
          <a:p>
            <a:r>
              <a:rPr lang="en-US" sz="3000" dirty="0" smtClean="0"/>
              <a:t>This enzyme helps in the synthesis of RNA primer complementary to the DNA template strand.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smtClean="0"/>
              <a:t>Endonucleases</a:t>
            </a:r>
          </a:p>
          <a:p>
            <a:r>
              <a:rPr lang="en-US" sz="3000" dirty="0" smtClean="0"/>
              <a:t>These produce a single-stranded or a double-stranded cut in a DNA molecule.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smtClean="0"/>
              <a:t>Single-stranded Binding Proteins</a:t>
            </a:r>
          </a:p>
          <a:p>
            <a:r>
              <a:rPr lang="en-US" sz="3000" dirty="0" smtClean="0"/>
              <a:t>It binds to single-stranded DNA and protects it from forming secondary structures.</a:t>
            </a:r>
            <a:endParaRPr lang="en-US" sz="30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152400" y="8776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sz="3600" b="1" dirty="0" smtClean="0">
                <a:solidFill>
                  <a:srgbClr val="FFC000"/>
                </a:solidFill>
              </a:rPr>
              <a:t>DNA Replication Process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676400"/>
            <a:ext cx="81534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smtClean="0"/>
              <a:t>The DNA replication in prokaryotes takes place in the following place: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The two strands of DNA unwind at the origin of replication.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Helicase opens the DNA and replication forks are formed.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The DNA is coated by the single-strand binding proteins around the replication fork to prevent rewinding of DNA.</a:t>
            </a:r>
            <a:endParaRPr lang="en-US" sz="32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152400" y="8014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sz="3600" b="1" dirty="0" smtClean="0">
                <a:solidFill>
                  <a:srgbClr val="FFC000"/>
                </a:solidFill>
              </a:rPr>
              <a:t>DNA Replication Process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385530"/>
            <a:ext cx="8153400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100" dirty="0" smtClean="0"/>
              <a:t>Topoisomerase prevents the supercoiling of DNA.</a:t>
            </a:r>
          </a:p>
          <a:p>
            <a:pPr>
              <a:buFont typeface="Arial" pitchFamily="34" charset="0"/>
              <a:buChar char="•"/>
            </a:pPr>
            <a:r>
              <a:rPr lang="en-US" sz="3100" dirty="0" smtClean="0"/>
              <a:t>RNA primers are synthesised by primase. These primers are complementary to the DNA strand.</a:t>
            </a:r>
          </a:p>
          <a:p>
            <a:pPr>
              <a:buFont typeface="Arial" pitchFamily="34" charset="0"/>
              <a:buChar char="•"/>
            </a:pPr>
            <a:r>
              <a:rPr lang="en-US" sz="3100" dirty="0" smtClean="0"/>
              <a:t>DNA polymerase III starts adding nucleotides at the end of the primers.</a:t>
            </a:r>
          </a:p>
          <a:p>
            <a:pPr>
              <a:buFont typeface="Arial" pitchFamily="34" charset="0"/>
              <a:buChar char="•"/>
            </a:pPr>
            <a:r>
              <a:rPr lang="en-US" sz="3100" dirty="0" smtClean="0"/>
              <a:t>The leading and lagging strands continue to elongate.</a:t>
            </a:r>
          </a:p>
          <a:p>
            <a:pPr>
              <a:buFont typeface="Arial" pitchFamily="34" charset="0"/>
              <a:buChar char="•"/>
            </a:pPr>
            <a:r>
              <a:rPr lang="en-US" sz="3100" dirty="0" smtClean="0"/>
              <a:t> The primers are removed and the gaps are filled with DNA Polymerase I and sealed by ligase.</a:t>
            </a:r>
            <a:endParaRPr lang="en-US" sz="31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pic>
        <p:nvPicPr>
          <p:cNvPr id="5" name="Picture 4" descr="Replicon-algorithm-flowchart-Replicon-predicts-DNA-replication-timing-by-simulati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008821"/>
            <a:ext cx="7448234" cy="516337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152400" y="816114"/>
            <a:ext cx="876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676400"/>
            <a:ext cx="81534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The result of DNA replication is </a:t>
            </a:r>
            <a:r>
              <a:rPr lang="en-US" sz="3200" b="1" dirty="0" smtClean="0"/>
              <a:t>two DNA molecules consisting of one new and one old chain of nucleotides</a:t>
            </a:r>
            <a:r>
              <a:rPr lang="en-US" sz="32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This is why DNA replication is described as semi-conservative, half of the chain is part of the original DNA molecule, half is brand new.</a:t>
            </a:r>
            <a:endParaRPr lang="en-US" sz="32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240"/>
            <a:ext cx="8183880" cy="105156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514600"/>
            <a:ext cx="8183880" cy="4187952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Google.com</a:t>
            </a:r>
          </a:p>
          <a:p>
            <a:pPr lvl="1"/>
            <a:r>
              <a:rPr lang="en-US" sz="2800" dirty="0" smtClean="0"/>
              <a:t>Wikipedia.org</a:t>
            </a:r>
          </a:p>
          <a:p>
            <a:pPr lvl="1"/>
            <a:r>
              <a:rPr lang="en-US" sz="2800" dirty="0" smtClean="0"/>
              <a:t>Studymafia.org</a:t>
            </a:r>
          </a:p>
          <a:p>
            <a:pPr lvl="1"/>
            <a:r>
              <a:rPr lang="en-US" sz="2800" dirty="0" smtClean="0"/>
              <a:t>Slidespanda.com</a:t>
            </a:r>
          </a:p>
        </p:txBody>
      </p:sp>
    </p:spTree>
    <p:extLst>
      <p:ext uri="{BB962C8B-B14F-4D97-AF65-F5344CB8AC3E}">
        <p14:creationId xmlns:p14="http://schemas.microsoft.com/office/powerpoint/2010/main" val="136490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981200"/>
            <a:ext cx="5943600" cy="2514600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.org</a:t>
            </a:r>
            <a:endParaRPr lang="en-US" sz="5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946372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801469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Table Contents</a:t>
            </a:r>
            <a:endParaRPr lang="en-US" altLang="en-US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5" name="Content Placeholder 2"/>
          <p:cNvSpPr txBox="1">
            <a:spLocks/>
          </p:cNvSpPr>
          <p:nvPr/>
        </p:nvSpPr>
        <p:spPr bwMode="auto">
          <a:xfrm>
            <a:off x="533400" y="17526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Steps of DNA Replication 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Role of Enzymes 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DNA Replication  Process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Conclusion 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801469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altLang="en-US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5" name="Content Placeholder 2"/>
          <p:cNvSpPr txBox="1">
            <a:spLocks/>
          </p:cNvSpPr>
          <p:nvPr/>
        </p:nvSpPr>
        <p:spPr bwMode="auto">
          <a:xfrm>
            <a:off x="533400" y="1600200"/>
            <a:ext cx="7696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In the process of DNA replication, the DNA makes multiple copies of itself. </a:t>
            </a:r>
          </a:p>
          <a:p>
            <a:r>
              <a:rPr lang="en-US" dirty="0" smtClean="0"/>
              <a:t>It is a biological polymerisation, which proceeds in the sequence of initiation, elongation, and termination. It is an enzyme-catalysed reaction. </a:t>
            </a:r>
          </a:p>
          <a:p>
            <a:r>
              <a:rPr lang="en-US" dirty="0" smtClean="0"/>
              <a:t>DNA Polymerase is the main enzyme in the replication process.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78682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altLang="en-US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pic>
        <p:nvPicPr>
          <p:cNvPr id="5" name="Picture 4" descr="dna-replication-machinery-enzym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585912"/>
            <a:ext cx="8482138" cy="473868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152400" y="8776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Steps of DNA replication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1676400"/>
            <a:ext cx="8423275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smtClean="0"/>
              <a:t>Initiation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DNA replication demands a high degree of accuracy because even a minute mistake would result in mutations. Thus, replication cannot initiate randomly at any point in DNA.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For the replication to begin there is a particular region called the origin of replication. This is the point where the replication originates. </a:t>
            </a:r>
            <a:endParaRPr lang="en-US" sz="32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152400" y="8776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Steps of DNA replication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1676400"/>
            <a:ext cx="842327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smtClean="0"/>
              <a:t>Elongation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As the strands are separated, the polymerase enzymes start synthesising the complementary sequence in each of the strands. The parental strands will act as a template for newly synthesising daughter strands.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It is to be noted that elongation is unidirectional i.e. DNA is always polymerised only in the 5′ to 3′ direction. </a:t>
            </a:r>
            <a:endParaRPr lang="en-US" sz="32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152400" y="8776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Steps of DNA replication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1" y="1676400"/>
            <a:ext cx="80010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smtClean="0"/>
              <a:t>Termination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Termination of replication occurs in different ways in different organisms. In E.coli like organisms, chromosomes are circular.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And this happens when the two replication forks between the two terminals meet each other.</a:t>
            </a:r>
            <a:endParaRPr lang="en-US" sz="32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801469"/>
            <a:ext cx="876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sz="4000" b="1" dirty="0" smtClean="0">
                <a:solidFill>
                  <a:srgbClr val="FFC000"/>
                </a:solidFill>
              </a:rPr>
              <a:t>DNA Replication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pic>
        <p:nvPicPr>
          <p:cNvPr id="5" name="Picture 4" descr="dna-replication-machinery-enzymes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581150"/>
            <a:ext cx="8229600" cy="47434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152400" y="816114"/>
            <a:ext cx="876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Role of Enzymes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81534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DNA replication is a highly enzyme-dependent process.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There are many enzymes involved in DNA replication, which includes the enzymes, DNA-dependent DNA polymerase, helicase, ligase, etc. 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Among them, DNA-dependent DNA polymerase is the main enzyme.</a:t>
            </a:r>
            <a:endParaRPr lang="en-US" sz="32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  <a:headEnd/>
          <a:tailEnd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17981</TotalTime>
  <Words>548</Words>
  <Application>Microsoft Office PowerPoint</Application>
  <PresentationFormat>On-screen Show (4:3)</PresentationFormat>
  <Paragraphs>240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7_SEPDPO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881</cp:revision>
  <cp:lastPrinted>2014-09-05T11:57:32Z</cp:lastPrinted>
  <dcterms:created xsi:type="dcterms:W3CDTF">2014-04-08T13:15:54Z</dcterms:created>
  <dcterms:modified xsi:type="dcterms:W3CDTF">2022-10-24T07:41:51Z</dcterms:modified>
</cp:coreProperties>
</file>