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75" r:id="rId2"/>
  </p:sldMasterIdLst>
  <p:notesMasterIdLst>
    <p:notesMasterId r:id="rId23"/>
  </p:notesMasterIdLst>
  <p:handoutMasterIdLst>
    <p:handoutMasterId r:id="rId24"/>
  </p:handoutMasterIdLst>
  <p:sldIdLst>
    <p:sldId id="386" r:id="rId3"/>
    <p:sldId id="322" r:id="rId4"/>
    <p:sldId id="324" r:id="rId5"/>
    <p:sldId id="362" r:id="rId6"/>
    <p:sldId id="367" r:id="rId7"/>
    <p:sldId id="380" r:id="rId8"/>
    <p:sldId id="379" r:id="rId9"/>
    <p:sldId id="361" r:id="rId10"/>
    <p:sldId id="325" r:id="rId11"/>
    <p:sldId id="373" r:id="rId12"/>
    <p:sldId id="381" r:id="rId13"/>
    <p:sldId id="376" r:id="rId14"/>
    <p:sldId id="382" r:id="rId15"/>
    <p:sldId id="366" r:id="rId16"/>
    <p:sldId id="377" r:id="rId17"/>
    <p:sldId id="378" r:id="rId18"/>
    <p:sldId id="375" r:id="rId19"/>
    <p:sldId id="351" r:id="rId20"/>
    <p:sldId id="383" r:id="rId21"/>
    <p:sldId id="387"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432"/>
    <a:srgbClr val="000099"/>
    <a:srgbClr val="0039A6"/>
    <a:srgbClr val="006600"/>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77728" autoAdjust="0"/>
  </p:normalViewPr>
  <p:slideViewPr>
    <p:cSldViewPr>
      <p:cViewPr>
        <p:scale>
          <a:sx n="62" d="100"/>
          <a:sy n="62" d="100"/>
        </p:scale>
        <p:origin x="-1332" y="-22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3" Type="http://schemas.openxmlformats.org/officeDocument/2006/relationships/slide" Target="slides/slide11.xml"/><Relationship Id="rId7" Type="http://schemas.openxmlformats.org/officeDocument/2006/relationships/slide" Target="slides/slide15.xml"/><Relationship Id="rId2" Type="http://schemas.openxmlformats.org/officeDocument/2006/relationships/slide" Target="slides/slide10.xml"/><Relationship Id="rId1" Type="http://schemas.openxmlformats.org/officeDocument/2006/relationships/slide" Target="slides/slide9.xml"/><Relationship Id="rId6" Type="http://schemas.openxmlformats.org/officeDocument/2006/relationships/slide" Target="slides/slide14.xml"/><Relationship Id="rId5" Type="http://schemas.openxmlformats.org/officeDocument/2006/relationships/slide" Target="slides/slide13.xml"/><Relationship Id="rId4" Type="http://schemas.openxmlformats.org/officeDocument/2006/relationships/slide" Target="slides/slide12.xml"/><Relationship Id="rId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7B44253-CC8C-405B-B173-37089594C512}" type="datetimeFigureOut">
              <a:rPr lang="en-US" smtClean="0"/>
              <a:pPr/>
              <a:t>10/23/2022</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563B4164-3AD1-4303-8927-DA91AA9BC4F8}"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r>
              <a:rPr lang="en-US" smtClean="0"/>
              <a:t>Footer Text</a:t>
            </a:r>
            <a:endParaRPr lang="en-US"/>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B44253-CC8C-405B-B173-37089594C512}" type="datetimeFigureOut">
              <a:rPr lang="en-US" smtClean="0"/>
              <a:pPr/>
              <a:t>10/23/2022</a:t>
            </a:fld>
            <a:endParaRPr lang="en-US" dirty="0"/>
          </a:p>
        </p:txBody>
      </p:sp>
      <p:sp>
        <p:nvSpPr>
          <p:cNvPr id="5" name="Footer Placeholder 4"/>
          <p:cNvSpPr>
            <a:spLocks noGrp="1"/>
          </p:cNvSpPr>
          <p:nvPr>
            <p:ph type="ftr" sz="quarter" idx="11"/>
          </p:nvPr>
        </p:nvSpPr>
        <p:spPr/>
        <p:txBody>
          <a:bodyPr/>
          <a:lstStyle>
            <a:extLst/>
          </a:lstStyle>
          <a:p>
            <a:r>
              <a:rPr lang="en-US" smtClean="0"/>
              <a:t>Footer Text</a:t>
            </a:r>
            <a:endParaRPr lang="en-US"/>
          </a:p>
        </p:txBody>
      </p:sp>
      <p:sp>
        <p:nvSpPr>
          <p:cNvPr id="6" name="Slide Number Placeholder 5"/>
          <p:cNvSpPr>
            <a:spLocks noGrp="1"/>
          </p:cNvSpPr>
          <p:nvPr>
            <p:ph type="sldNum" sz="quarter" idx="12"/>
          </p:nvPr>
        </p:nvSpPr>
        <p:spPr/>
        <p:txBody>
          <a:bodyPr/>
          <a:lstStyle>
            <a:extLst/>
          </a:lstStyle>
          <a:p>
            <a:fld id="{563B4164-3AD1-4303-8927-DA91AA9BC4F8}"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B44253-CC8C-405B-B173-37089594C512}" type="datetimeFigureOut">
              <a:rPr lang="en-US" smtClean="0"/>
              <a:pPr/>
              <a:t>10/23/2022</a:t>
            </a:fld>
            <a:endParaRPr lang="en-US" dirty="0"/>
          </a:p>
        </p:txBody>
      </p:sp>
      <p:sp>
        <p:nvSpPr>
          <p:cNvPr id="6" name="Footer Placeholder 5"/>
          <p:cNvSpPr>
            <a:spLocks noGrp="1"/>
          </p:cNvSpPr>
          <p:nvPr>
            <p:ph type="ftr" sz="quarter" idx="11"/>
          </p:nvPr>
        </p:nvSpPr>
        <p:spPr/>
        <p:txBody>
          <a:bodyPr/>
          <a:lstStyle>
            <a:extLst/>
          </a:lstStyle>
          <a:p>
            <a:r>
              <a:rPr lang="en-US" smtClean="0"/>
              <a:t>Footer Text</a:t>
            </a:r>
            <a:endParaRPr lang="en-US"/>
          </a:p>
        </p:txBody>
      </p:sp>
      <p:sp>
        <p:nvSpPr>
          <p:cNvPr id="7" name="Slide Number Placeholder 6"/>
          <p:cNvSpPr>
            <a:spLocks noGrp="1"/>
          </p:cNvSpPr>
          <p:nvPr>
            <p:ph type="sldNum" sz="quarter" idx="12"/>
          </p:nvPr>
        </p:nvSpPr>
        <p:spPr/>
        <p:txBody>
          <a:bodyPr/>
          <a:lstStyle>
            <a:extLst/>
          </a:lstStyle>
          <a:p>
            <a:fld id="{563B4164-3AD1-4303-8927-DA91AA9BC4F8}" type="slidenum">
              <a:rPr lang="en-US" smtClean="0"/>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r>
              <a:rPr lang="en-US" smtClean="0"/>
              <a:t>Footer Text</a:t>
            </a:r>
            <a:endParaRPr lang="en-US"/>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r>
              <a:rPr lang="en-US" smtClean="0"/>
              <a:t>Footer Text</a:t>
            </a:r>
            <a:endParaRPr lang="en-US"/>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r>
              <a:rPr lang="en-US" smtClean="0"/>
              <a:t>Footer Text</a:t>
            </a:r>
            <a:endParaRPr lang="en-US"/>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B44253-CC8C-405B-B173-37089594C512}" type="datetimeFigureOut">
              <a:rPr lang="en-US" smtClean="0"/>
              <a:pPr/>
              <a:t>10/23/2022</a:t>
            </a:fld>
            <a:endParaRPr lang="en-US" dirty="0"/>
          </a:p>
        </p:txBody>
      </p:sp>
      <p:sp>
        <p:nvSpPr>
          <p:cNvPr id="6" name="Footer Placeholder 5"/>
          <p:cNvSpPr>
            <a:spLocks noGrp="1"/>
          </p:cNvSpPr>
          <p:nvPr>
            <p:ph type="ftr" sz="quarter" idx="11"/>
          </p:nvPr>
        </p:nvSpPr>
        <p:spPr/>
        <p:txBody>
          <a:bodyPr/>
          <a:lstStyle>
            <a:extLst/>
          </a:lstStyle>
          <a:p>
            <a:r>
              <a:rPr lang="en-US" smtClean="0"/>
              <a:t>Footer Text</a:t>
            </a:r>
            <a:endParaRPr lang="en-US"/>
          </a:p>
        </p:txBody>
      </p:sp>
      <p:sp>
        <p:nvSpPr>
          <p:cNvPr id="7" name="Slide Number Placeholder 6"/>
          <p:cNvSpPr>
            <a:spLocks noGrp="1"/>
          </p:cNvSpPr>
          <p:nvPr>
            <p:ph type="sldNum" sz="quarter" idx="12"/>
          </p:nvPr>
        </p:nvSpPr>
        <p:spPr/>
        <p:txBody>
          <a:bodyPr/>
          <a:lstStyle>
            <a:extLst/>
          </a:lstStyle>
          <a:p>
            <a:fld id="{563B4164-3AD1-4303-8927-DA91AA9BC4F8}" type="slidenum">
              <a:rPr lang="en-US" smtClean="0"/>
              <a:pPr/>
              <a:t>‹#›</a:t>
            </a:fld>
            <a:endParaRPr lang="en-US" dirty="0"/>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7B44253-CC8C-405B-B173-37089594C512}" type="datetimeFigureOut">
              <a:rPr lang="en-US" smtClean="0"/>
              <a:pPr/>
              <a:t>10/23/2022</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Footer Text</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63B4164-3AD1-4303-8927-DA91AA9BC4F8}"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44253-CC8C-405B-B173-37089594C512}" type="datetimeFigureOut">
              <a:rPr lang="en-US" smtClean="0"/>
              <a:pPr/>
              <a:t>10/23/2022</a:t>
            </a:fld>
            <a:endParaRPr lang="en-US" dirty="0"/>
          </a:p>
        </p:txBody>
      </p:sp>
      <p:sp>
        <p:nvSpPr>
          <p:cNvPr id="5" name="Footer Placeholder 4"/>
          <p:cNvSpPr>
            <a:spLocks noGrp="1"/>
          </p:cNvSpPr>
          <p:nvPr>
            <p:ph type="ftr" sz="quarter" idx="11"/>
          </p:nvPr>
        </p:nvSpPr>
        <p:spPr/>
        <p:txBody>
          <a:bodyPr/>
          <a:lstStyle>
            <a:extLst/>
          </a:lstStyle>
          <a:p>
            <a:r>
              <a:rPr lang="en-US" smtClean="0"/>
              <a:t>Footer Text</a:t>
            </a:r>
            <a:endParaRPr lang="en-US"/>
          </a:p>
        </p:txBody>
      </p:sp>
      <p:sp>
        <p:nvSpPr>
          <p:cNvPr id="6" name="Slide Number Placeholder 5"/>
          <p:cNvSpPr>
            <a:spLocks noGrp="1"/>
          </p:cNvSpPr>
          <p:nvPr>
            <p:ph type="sldNum" sz="quarter" idx="12"/>
          </p:nvPr>
        </p:nvSpPr>
        <p:spPr/>
        <p:txBody>
          <a:bodyPr/>
          <a:lstStyle>
            <a:extLst/>
          </a:lstStyle>
          <a:p>
            <a:fld id="{563B4164-3AD1-4303-8927-DA91AA9BC4F8}" type="slidenum">
              <a:rPr lang="en-US" smtClean="0"/>
              <a:pPr/>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B44253-CC8C-405B-B173-37089594C512}" type="datetimeFigureOut">
              <a:rPr lang="en-US" smtClean="0"/>
              <a:pPr/>
              <a:t>10/23/2022</a:t>
            </a:fld>
            <a:endParaRPr lang="en-US" dirty="0"/>
          </a:p>
        </p:txBody>
      </p:sp>
      <p:sp>
        <p:nvSpPr>
          <p:cNvPr id="5" name="Footer Placeholder 4"/>
          <p:cNvSpPr>
            <a:spLocks noGrp="1"/>
          </p:cNvSpPr>
          <p:nvPr>
            <p:ph type="ftr" sz="quarter" idx="11"/>
          </p:nvPr>
        </p:nvSpPr>
        <p:spPr/>
        <p:txBody>
          <a:bodyPr/>
          <a:lstStyle>
            <a:extLst/>
          </a:lstStyle>
          <a:p>
            <a:r>
              <a:rPr lang="en-US" smtClean="0"/>
              <a:t>Footer Text</a:t>
            </a:r>
            <a:endParaRPr lang="en-US"/>
          </a:p>
        </p:txBody>
      </p:sp>
      <p:sp>
        <p:nvSpPr>
          <p:cNvPr id="6" name="Slide Number Placeholder 5"/>
          <p:cNvSpPr>
            <a:spLocks noGrp="1"/>
          </p:cNvSpPr>
          <p:nvPr>
            <p:ph type="sldNum" sz="quarter" idx="12"/>
          </p:nvPr>
        </p:nvSpPr>
        <p:spPr/>
        <p:txBody>
          <a:bodyPr/>
          <a:lstStyle>
            <a:extLst/>
          </a:lstStyle>
          <a:p>
            <a:fld id="{563B4164-3AD1-4303-8927-DA91AA9BC4F8}" type="slidenum">
              <a:rPr lang="en-US" smtClean="0"/>
              <a:pPr/>
              <a:t>‹#›</a:t>
            </a:fld>
            <a:endParaRPr lang="en-US" dirty="0"/>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theme" Target="../theme/theme2.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eaLnBrk="1" latinLnBrk="0" hangingPunct="1"/>
            <a:fld id="{8F6BCBE8-30B0-4476-8762-9236B142003A}" type="datetimeFigureOut">
              <a:rPr lang="en-US" smtClean="0"/>
              <a:pPr eaLnBrk="1" latinLnBrk="0" hangingPunct="1"/>
              <a:t>10/23/2022</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6076" r:id="rId1"/>
    <p:sldLayoutId id="2147486077" r:id="rId2"/>
    <p:sldLayoutId id="2147486078" r:id="rId3"/>
    <p:sldLayoutId id="2147486079" r:id="rId4"/>
    <p:sldLayoutId id="2147486080" r:id="rId5"/>
    <p:sldLayoutId id="2147486081" r:id="rId6"/>
    <p:sldLayoutId id="2147486082" r:id="rId7"/>
    <p:sldLayoutId id="2147486083" r:id="rId8"/>
    <p:sldLayoutId id="2147486084" r:id="rId9"/>
    <p:sldLayoutId id="2147486085" r:id="rId10"/>
    <p:sldLayoutId id="2147486086" r:id="rId11"/>
    <p:sldLayoutId id="2147486087" r:id="rId12"/>
    <p:sldLayoutId id="2147486088" r:id="rId13"/>
    <p:sldLayoutId id="2147486089" r:id="rId14"/>
    <p:sldLayoutId id="2147486090" r:id="rId15"/>
    <p:sldLayoutId id="2147486091" r:id="rId16"/>
    <p:sldLayoutId id="2147486092" r:id="rId17"/>
    <p:sldLayoutId id="2147486093" r:id="rId18"/>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676400" y="5525869"/>
            <a:ext cx="609600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Times New Roman" pitchFamily="18" charset="0"/>
                <a:cs typeface="Times New Roman" pitchFamily="18" charset="0"/>
              </a:rPr>
              <a:t>Submitted </a:t>
            </a:r>
            <a:r>
              <a:rPr lang="en-US" b="1" dirty="0">
                <a:solidFill>
                  <a:schemeClr val="bg1"/>
                </a:solidFill>
                <a:latin typeface="Times New Roman" pitchFamily="18" charset="0"/>
                <a:cs typeface="Times New Roman" pitchFamily="18" charset="0"/>
              </a:rPr>
              <a:t>To:	 </a:t>
            </a:r>
            <a:r>
              <a:rPr lang="en-US" b="1" dirty="0" smtClean="0">
                <a:solidFill>
                  <a:schemeClr val="bg1"/>
                </a:solidFill>
                <a:latin typeface="Times New Roman" pitchFamily="18" charset="0"/>
                <a:cs typeface="Times New Roman" pitchFamily="18" charset="0"/>
              </a:rPr>
              <a:t>             		           Submitted </a:t>
            </a:r>
            <a:r>
              <a:rPr lang="en-US" b="1" dirty="0">
                <a:solidFill>
                  <a:schemeClr val="bg1"/>
                </a:solidFill>
                <a:latin typeface="Times New Roman" pitchFamily="18" charset="0"/>
                <a:cs typeface="Times New Roman" pitchFamily="18" charset="0"/>
              </a:rPr>
              <a:t>By:</a:t>
            </a:r>
          </a:p>
          <a:p>
            <a:pPr eaLnBrk="0" hangingPunct="0"/>
            <a:r>
              <a:rPr lang="en-US" b="1" dirty="0">
                <a:solidFill>
                  <a:schemeClr val="bg1"/>
                </a:solidFill>
                <a:latin typeface="Times New Roman" pitchFamily="18" charset="0"/>
                <a:cs typeface="Times New Roman" pitchFamily="18" charset="0"/>
              </a:rPr>
              <a:t>S</a:t>
            </a:r>
            <a:r>
              <a:rPr lang="en-US" b="1" dirty="0" smtClean="0">
                <a:solidFill>
                  <a:schemeClr val="bg1"/>
                </a:solidFill>
                <a:latin typeface="Times New Roman" pitchFamily="18" charset="0"/>
                <a:cs typeface="Times New Roman" pitchFamily="18" charset="0"/>
              </a:rPr>
              <a:t>tudymafia.org                                                 Studymafia.org               </a:t>
            </a:r>
            <a:endParaRPr lang="en-US" b="1" dirty="0">
              <a:solidFill>
                <a:schemeClr val="bg1"/>
              </a:solidFill>
              <a:latin typeface="Times New Roman" pitchFamily="18" charset="0"/>
              <a:cs typeface="Times New Roman" pitchFamily="18" charset="0"/>
            </a:endParaRPr>
          </a:p>
        </p:txBody>
      </p:sp>
      <p:sp>
        <p:nvSpPr>
          <p:cNvPr id="8" name="Rectangle 7"/>
          <p:cNvSpPr/>
          <p:nvPr/>
        </p:nvSpPr>
        <p:spPr>
          <a:xfrm>
            <a:off x="2390557" y="2286000"/>
            <a:ext cx="4903907" cy="1569660"/>
          </a:xfrm>
          <a:prstGeom prst="rect">
            <a:avLst/>
          </a:prstGeom>
          <a:noFill/>
        </p:spPr>
        <p:txBody>
          <a:bodyPr wrap="none">
            <a:spAutoFit/>
          </a:bodyPr>
          <a:lstStyle/>
          <a:p>
            <a:pPr algn="ctr" fontAlgn="auto">
              <a:spcBef>
                <a:spcPts val="0"/>
              </a:spcBef>
              <a:spcAft>
                <a:spcPts val="0"/>
              </a:spcAft>
              <a:defRPr/>
            </a:pPr>
            <a:r>
              <a:rPr lang="en-US" altLang="en-US" sz="4800" b="1" dirty="0">
                <a:solidFill>
                  <a:srgbClr val="00B0F0"/>
                </a:solidFill>
                <a:latin typeface="Times New Roman" pitchFamily="18" charset="0"/>
                <a:cs typeface="Times New Roman" pitchFamily="18" charset="0"/>
              </a:rPr>
              <a:t>Congenital </a:t>
            </a:r>
            <a:r>
              <a:rPr lang="en-US" altLang="en-US" sz="4800" b="1" dirty="0">
                <a:solidFill>
                  <a:schemeClr val="accent3">
                    <a:lumMod val="75000"/>
                  </a:schemeClr>
                </a:solidFill>
                <a:latin typeface="Times New Roman" pitchFamily="18" charset="0"/>
                <a:cs typeface="Times New Roman" pitchFamily="18" charset="0"/>
              </a:rPr>
              <a:t>Heart </a:t>
            </a:r>
            <a:br>
              <a:rPr lang="en-US" altLang="en-US" sz="4800" b="1" dirty="0">
                <a:solidFill>
                  <a:schemeClr val="accent3">
                    <a:lumMod val="75000"/>
                  </a:schemeClr>
                </a:solidFill>
                <a:latin typeface="Times New Roman" pitchFamily="18" charset="0"/>
                <a:cs typeface="Times New Roman" pitchFamily="18" charset="0"/>
              </a:rPr>
            </a:br>
            <a:r>
              <a:rPr lang="en-US" altLang="en-US" sz="4800" b="1" dirty="0">
                <a:solidFill>
                  <a:srgbClr val="028432"/>
                </a:solidFill>
                <a:latin typeface="Times New Roman" pitchFamily="18" charset="0"/>
                <a:cs typeface="Times New Roman" pitchFamily="18" charset="0"/>
              </a:rPr>
              <a:t>Disease</a:t>
            </a:r>
            <a:endParaRPr lang="en-US" sz="4800" b="1" spc="300" dirty="0">
              <a:ln w="11430" cmpd="sng">
                <a:solidFill>
                  <a:schemeClr val="accent1">
                    <a:tint val="10000"/>
                  </a:schemeClr>
                </a:solidFill>
                <a:prstDash val="solid"/>
                <a:miter lim="800000"/>
              </a:ln>
              <a:solidFill>
                <a:srgbClr val="028432"/>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19568501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C00000"/>
                </a:solidFill>
              </a:rPr>
              <a:t>Risk factors </a:t>
            </a:r>
            <a:r>
              <a:rPr lang="en-US" altLang="en-US" sz="3600" b="1" dirty="0" smtClean="0">
                <a:solidFill>
                  <a:srgbClr val="C00000"/>
                </a:solidFill>
                <a:latin typeface="Times New Roman" pitchFamily="18" charset="0"/>
                <a:cs typeface="Times New Roman" pitchFamily="18" charset="0"/>
              </a:rPr>
              <a:t>of Congenital heart disease </a:t>
            </a:r>
          </a:p>
        </p:txBody>
      </p:sp>
      <p:sp>
        <p:nvSpPr>
          <p:cNvPr id="2" name="TextBox 1"/>
          <p:cNvSpPr txBox="1"/>
          <p:nvPr/>
        </p:nvSpPr>
        <p:spPr>
          <a:xfrm>
            <a:off x="533400" y="1524000"/>
            <a:ext cx="8153400" cy="3970318"/>
          </a:xfrm>
          <a:prstGeom prst="rect">
            <a:avLst/>
          </a:prstGeom>
          <a:noFill/>
        </p:spPr>
        <p:txBody>
          <a:bodyPr wrap="square">
            <a:spAutoFit/>
          </a:bodyPr>
          <a:lstStyle/>
          <a:p>
            <a:pPr>
              <a:buFont typeface="Arial" pitchFamily="34" charset="0"/>
              <a:buChar char="•"/>
            </a:pPr>
            <a:r>
              <a:rPr lang="en-US" sz="2800" b="1" dirty="0" smtClean="0">
                <a:solidFill>
                  <a:schemeClr val="accent4">
                    <a:lumMod val="10000"/>
                  </a:schemeClr>
                </a:solidFill>
              </a:rPr>
              <a:t>Genetics.</a:t>
            </a:r>
            <a:r>
              <a:rPr lang="en-US" sz="2800" dirty="0" smtClean="0">
                <a:solidFill>
                  <a:schemeClr val="accent4">
                    <a:lumMod val="10000"/>
                  </a:schemeClr>
                </a:solidFill>
              </a:rPr>
              <a:t> Congenital heart disease appears to run in families (inherited). It's associated with many genetic syndromes.For instance, children with Down syndrome often have congenital heart defects.</a:t>
            </a:r>
          </a:p>
          <a:p>
            <a:pPr>
              <a:buFont typeface="Arial" pitchFamily="34" charset="0"/>
              <a:buChar char="•"/>
            </a:pPr>
            <a:r>
              <a:rPr lang="en-US" sz="2800" b="1" dirty="0" smtClean="0">
                <a:solidFill>
                  <a:schemeClr val="accent4">
                    <a:lumMod val="10000"/>
                  </a:schemeClr>
                </a:solidFill>
              </a:rPr>
              <a:t>German measles (rubella).</a:t>
            </a:r>
            <a:r>
              <a:rPr lang="en-US" sz="2800" dirty="0" smtClean="0">
                <a:solidFill>
                  <a:schemeClr val="accent4">
                    <a:lumMod val="10000"/>
                  </a:schemeClr>
                </a:solidFill>
              </a:rPr>
              <a:t> Having rubella during pregnancy may affect how the baby's heart develops while in the womb.</a:t>
            </a:r>
          </a:p>
          <a:p>
            <a:pPr>
              <a:buFont typeface="Arial" pitchFamily="34" charset="0"/>
              <a:buChar char="•"/>
            </a:pPr>
            <a:r>
              <a:rPr lang="en-US" sz="2800" b="1" dirty="0" smtClean="0">
                <a:solidFill>
                  <a:schemeClr val="accent4">
                    <a:lumMod val="10000"/>
                  </a:schemeClr>
                </a:solidFill>
              </a:rPr>
              <a:t>Diabetes.</a:t>
            </a:r>
            <a:r>
              <a:rPr lang="en-US" sz="2800" dirty="0" smtClean="0">
                <a:solidFill>
                  <a:schemeClr val="accent4">
                    <a:lumMod val="10000"/>
                  </a:schemeClr>
                </a:solidFill>
              </a:rPr>
              <a:t> Having type 1 or type 2 diabetes during pregnancy also may affect a baby's heart development.</a:t>
            </a:r>
            <a:endParaRPr lang="en-US" sz="28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6490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C00000"/>
                </a:solidFill>
              </a:rPr>
              <a:t>Risk factors </a:t>
            </a:r>
            <a:r>
              <a:rPr lang="en-US" altLang="en-US" sz="3600" b="1" dirty="0" smtClean="0">
                <a:solidFill>
                  <a:srgbClr val="C00000"/>
                </a:solidFill>
                <a:latin typeface="Times New Roman" pitchFamily="18" charset="0"/>
                <a:cs typeface="Times New Roman" pitchFamily="18" charset="0"/>
              </a:rPr>
              <a:t>of Congenital heart disease </a:t>
            </a:r>
          </a:p>
        </p:txBody>
      </p:sp>
      <p:sp>
        <p:nvSpPr>
          <p:cNvPr id="2" name="TextBox 1"/>
          <p:cNvSpPr txBox="1"/>
          <p:nvPr/>
        </p:nvSpPr>
        <p:spPr>
          <a:xfrm>
            <a:off x="533400" y="1600200"/>
            <a:ext cx="8153400" cy="4832092"/>
          </a:xfrm>
          <a:prstGeom prst="rect">
            <a:avLst/>
          </a:prstGeom>
          <a:noFill/>
        </p:spPr>
        <p:txBody>
          <a:bodyPr wrap="square">
            <a:spAutoFit/>
          </a:bodyPr>
          <a:lstStyle/>
          <a:p>
            <a:pPr>
              <a:buFont typeface="Arial" pitchFamily="34" charset="0"/>
              <a:buChar char="•"/>
            </a:pPr>
            <a:r>
              <a:rPr lang="en-US" sz="2800" b="1" dirty="0" smtClean="0">
                <a:solidFill>
                  <a:schemeClr val="accent4">
                    <a:lumMod val="10000"/>
                  </a:schemeClr>
                </a:solidFill>
              </a:rPr>
              <a:t>Medications.</a:t>
            </a:r>
            <a:r>
              <a:rPr lang="en-US" sz="2800" dirty="0" smtClean="0">
                <a:solidFill>
                  <a:schemeClr val="accent4">
                    <a:lumMod val="10000"/>
                  </a:schemeClr>
                </a:solidFill>
              </a:rPr>
              <a:t> Taking certain medications while pregnant can cause congenital heart disease and other birth defects. Medications linked to heart defects include lithium for bipolar disorder and isotretinoin (Claravis, Myorisan, others), which is used to treat acne. </a:t>
            </a:r>
          </a:p>
          <a:p>
            <a:pPr>
              <a:buFont typeface="Arial" pitchFamily="34" charset="0"/>
              <a:buChar char="•"/>
            </a:pPr>
            <a:r>
              <a:rPr lang="en-US" sz="2800" b="1" dirty="0" smtClean="0">
                <a:solidFill>
                  <a:schemeClr val="accent4">
                    <a:lumMod val="10000"/>
                  </a:schemeClr>
                </a:solidFill>
              </a:rPr>
              <a:t>Alcohol.</a:t>
            </a:r>
            <a:r>
              <a:rPr lang="en-US" sz="2800" dirty="0" smtClean="0">
                <a:solidFill>
                  <a:schemeClr val="accent4">
                    <a:lumMod val="10000"/>
                  </a:schemeClr>
                </a:solidFill>
              </a:rPr>
              <a:t> Drinking alcohol while pregnant has been linked to an increased risk of heart defects in the baby.</a:t>
            </a:r>
          </a:p>
          <a:p>
            <a:pPr>
              <a:buFont typeface="Arial" pitchFamily="34" charset="0"/>
              <a:buChar char="•"/>
            </a:pPr>
            <a:r>
              <a:rPr lang="en-US" sz="2800" b="1" dirty="0" smtClean="0">
                <a:solidFill>
                  <a:schemeClr val="accent4">
                    <a:lumMod val="10000"/>
                  </a:schemeClr>
                </a:solidFill>
              </a:rPr>
              <a:t>Smoking.</a:t>
            </a:r>
            <a:r>
              <a:rPr lang="en-US" sz="2800" dirty="0" smtClean="0">
                <a:solidFill>
                  <a:schemeClr val="accent4">
                    <a:lumMod val="10000"/>
                  </a:schemeClr>
                </a:solidFill>
              </a:rPr>
              <a:t> If you smoke, quit. Smoking during pregnancy increases the risk of congenital heart defects in the baby.</a:t>
            </a:r>
            <a:endParaRPr lang="en-US" sz="28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C00000"/>
                </a:solidFill>
              </a:rPr>
              <a:t>Complications </a:t>
            </a:r>
            <a:r>
              <a:rPr lang="en-US" altLang="en-US" sz="3600" b="1" dirty="0" smtClean="0">
                <a:solidFill>
                  <a:srgbClr val="C00000"/>
                </a:solidFill>
                <a:latin typeface="Times New Roman" pitchFamily="18" charset="0"/>
                <a:cs typeface="Times New Roman" pitchFamily="18" charset="0"/>
              </a:rPr>
              <a:t>of Congenital heart disease </a:t>
            </a:r>
          </a:p>
        </p:txBody>
      </p:sp>
      <p:sp>
        <p:nvSpPr>
          <p:cNvPr id="2" name="TextBox 1"/>
          <p:cNvSpPr txBox="1"/>
          <p:nvPr/>
        </p:nvSpPr>
        <p:spPr>
          <a:xfrm>
            <a:off x="533400" y="1447800"/>
            <a:ext cx="8153400" cy="5693866"/>
          </a:xfrm>
          <a:prstGeom prst="rect">
            <a:avLst/>
          </a:prstGeom>
          <a:noFill/>
        </p:spPr>
        <p:txBody>
          <a:bodyPr wrap="square">
            <a:spAutoFit/>
          </a:bodyPr>
          <a:lstStyle/>
          <a:p>
            <a:pPr>
              <a:buFont typeface="Arial" pitchFamily="34" charset="0"/>
              <a:buChar char="•"/>
            </a:pPr>
            <a:r>
              <a:rPr lang="en-US" sz="2800" b="1" dirty="0" smtClean="0">
                <a:solidFill>
                  <a:schemeClr val="accent4">
                    <a:lumMod val="10000"/>
                  </a:schemeClr>
                </a:solidFill>
              </a:rPr>
              <a:t>Irregular heartbeats (arrhythmias).</a:t>
            </a:r>
            <a:r>
              <a:rPr lang="en-US" sz="2800" dirty="0" smtClean="0">
                <a:solidFill>
                  <a:schemeClr val="accent4">
                    <a:lumMod val="10000"/>
                  </a:schemeClr>
                </a:solidFill>
              </a:rPr>
              <a:t> Faulty heart signaling causes the heart to beat too fast, too slowly or irregularly.</a:t>
            </a:r>
          </a:p>
          <a:p>
            <a:pPr>
              <a:buFont typeface="Arial" pitchFamily="34" charset="0"/>
              <a:buChar char="•"/>
            </a:pPr>
            <a:r>
              <a:rPr lang="en-US" sz="2800" b="1" dirty="0" smtClean="0">
                <a:solidFill>
                  <a:schemeClr val="accent4">
                    <a:lumMod val="10000"/>
                  </a:schemeClr>
                </a:solidFill>
              </a:rPr>
              <a:t>Heart infection (endocarditis).</a:t>
            </a:r>
            <a:r>
              <a:rPr lang="en-US" sz="2800" dirty="0" smtClean="0">
                <a:solidFill>
                  <a:schemeClr val="accent4">
                    <a:lumMod val="10000"/>
                  </a:schemeClr>
                </a:solidFill>
              </a:rPr>
              <a:t> Bacteria or other germs can enter the bloodstream and move to the inner lining of the heart (endocardium). Untreated, this infection can damage or destroy the heart valves or cause a stroke. </a:t>
            </a:r>
          </a:p>
          <a:p>
            <a:pPr>
              <a:buFont typeface="Arial" pitchFamily="34" charset="0"/>
              <a:buChar char="•"/>
            </a:pPr>
            <a:r>
              <a:rPr lang="en-US" sz="2800" b="1" dirty="0" smtClean="0">
                <a:solidFill>
                  <a:schemeClr val="accent4">
                    <a:lumMod val="10000"/>
                  </a:schemeClr>
                </a:solidFill>
              </a:rPr>
              <a:t>Stroke.</a:t>
            </a:r>
            <a:r>
              <a:rPr lang="en-US" sz="2800" dirty="0" smtClean="0">
                <a:solidFill>
                  <a:schemeClr val="accent4">
                    <a:lumMod val="10000"/>
                  </a:schemeClr>
                </a:solidFill>
              </a:rPr>
              <a:t> A congenital heart defect can allow a blood clot to pass through the heart and travel to the brain, where it reduces or blocks blood supply.</a:t>
            </a:r>
          </a:p>
          <a:p>
            <a:endParaRPr lang="en-US" sz="2800" dirty="0" smtClean="0">
              <a:solidFill>
                <a:schemeClr val="accent4">
                  <a:lumMod val="10000"/>
                </a:schemeClr>
              </a:solidFill>
            </a:endParaRPr>
          </a:p>
          <a:p>
            <a:endParaRPr lang="en-US" sz="2800" dirty="0" smtClean="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1524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C00000"/>
                </a:solidFill>
              </a:rPr>
              <a:t>Complications </a:t>
            </a:r>
            <a:r>
              <a:rPr lang="en-US" altLang="en-US" sz="3600" b="1" dirty="0" smtClean="0">
                <a:solidFill>
                  <a:srgbClr val="C00000"/>
                </a:solidFill>
                <a:latin typeface="Times New Roman" pitchFamily="18" charset="0"/>
                <a:cs typeface="Times New Roman" pitchFamily="18" charset="0"/>
              </a:rPr>
              <a:t>of Congenital heart disease </a:t>
            </a:r>
          </a:p>
        </p:txBody>
      </p:sp>
      <p:sp>
        <p:nvSpPr>
          <p:cNvPr id="2" name="TextBox 1"/>
          <p:cNvSpPr txBox="1"/>
          <p:nvPr/>
        </p:nvSpPr>
        <p:spPr>
          <a:xfrm>
            <a:off x="381000" y="1600200"/>
            <a:ext cx="8153400" cy="3539430"/>
          </a:xfrm>
          <a:prstGeom prst="rect">
            <a:avLst/>
          </a:prstGeom>
          <a:noFill/>
        </p:spPr>
        <p:txBody>
          <a:bodyPr wrap="square">
            <a:spAutoFit/>
          </a:bodyPr>
          <a:lstStyle/>
          <a:p>
            <a:pPr>
              <a:buFont typeface="Arial" pitchFamily="34" charset="0"/>
              <a:buChar char="•"/>
            </a:pPr>
            <a:r>
              <a:rPr lang="en-US" sz="2800" b="1" dirty="0" smtClean="0">
                <a:solidFill>
                  <a:schemeClr val="accent4">
                    <a:lumMod val="10000"/>
                  </a:schemeClr>
                </a:solidFill>
              </a:rPr>
              <a:t>High blood pressure in the lung arteries (pulmonary hypertension).</a:t>
            </a:r>
            <a:r>
              <a:rPr lang="en-US" sz="2800" dirty="0" smtClean="0">
                <a:solidFill>
                  <a:schemeClr val="accent4">
                    <a:lumMod val="10000"/>
                  </a:schemeClr>
                </a:solidFill>
              </a:rPr>
              <a:t> Some congenital heart defects send more blood to the lungs, causing pressure to build. This eventually causes the heart muscle to weaken and sometimes to fail.</a:t>
            </a:r>
          </a:p>
          <a:p>
            <a:pPr>
              <a:buFont typeface="Arial" pitchFamily="34" charset="0"/>
              <a:buChar char="•"/>
            </a:pPr>
            <a:r>
              <a:rPr lang="en-US" sz="2800" b="1" dirty="0" smtClean="0">
                <a:solidFill>
                  <a:schemeClr val="accent4">
                    <a:lumMod val="10000"/>
                  </a:schemeClr>
                </a:solidFill>
              </a:rPr>
              <a:t>Heart failure.</a:t>
            </a:r>
            <a:r>
              <a:rPr lang="en-US" sz="2800" dirty="0" smtClean="0">
                <a:solidFill>
                  <a:schemeClr val="accent4">
                    <a:lumMod val="10000"/>
                  </a:schemeClr>
                </a:solidFill>
              </a:rPr>
              <a:t> Heart failure (congestive heart failure) means the heart can't pump enough blood to meet the body's needs.</a:t>
            </a:r>
            <a:endParaRPr lang="en-US" sz="28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C00000"/>
                </a:solidFill>
                <a:latin typeface="Times New Roman" pitchFamily="18" charset="0"/>
                <a:cs typeface="Times New Roman" pitchFamily="18" charset="0"/>
              </a:rPr>
              <a:t>Treatment of Congenital heart disease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74675" y="1524000"/>
            <a:ext cx="8153400" cy="4401205"/>
          </a:xfrm>
          <a:prstGeom prst="rect">
            <a:avLst/>
          </a:prstGeom>
          <a:noFill/>
        </p:spPr>
        <p:txBody>
          <a:bodyPr wrap="square">
            <a:spAutoFit/>
          </a:bodyPr>
          <a:lstStyle/>
          <a:p>
            <a:pPr>
              <a:buFont typeface="Arial" pitchFamily="34" charset="0"/>
              <a:buChar char="•"/>
            </a:pPr>
            <a:r>
              <a:rPr lang="en-US" sz="2800" b="1" dirty="0" smtClean="0">
                <a:solidFill>
                  <a:schemeClr val="accent4">
                    <a:lumMod val="10000"/>
                  </a:schemeClr>
                </a:solidFill>
              </a:rPr>
              <a:t>mplantable heart devices.</a:t>
            </a:r>
            <a:r>
              <a:rPr lang="en-US" sz="2800" dirty="0" smtClean="0">
                <a:solidFill>
                  <a:schemeClr val="accent4">
                    <a:lumMod val="10000"/>
                  </a:schemeClr>
                </a:solidFill>
              </a:rPr>
              <a:t> A device that helps control the heart rate (pacemaker) or that corrects life-threatening irregular heartbeats (implantable cardioverter-defibrillator or ICD) may help improve some of the complications associated with congenital heart disease in adults.</a:t>
            </a:r>
          </a:p>
          <a:p>
            <a:pPr>
              <a:buFont typeface="Arial" pitchFamily="34" charset="0"/>
              <a:buChar char="•"/>
            </a:pPr>
            <a:r>
              <a:rPr lang="en-US" sz="2800" b="1" dirty="0" smtClean="0">
                <a:solidFill>
                  <a:schemeClr val="accent4">
                    <a:lumMod val="10000"/>
                  </a:schemeClr>
                </a:solidFill>
              </a:rPr>
              <a:t>Catheter-based treatments.</a:t>
            </a:r>
            <a:r>
              <a:rPr lang="en-US" sz="2800" dirty="0" smtClean="0">
                <a:solidFill>
                  <a:schemeClr val="accent4">
                    <a:lumMod val="10000"/>
                  </a:schemeClr>
                </a:solidFill>
              </a:rPr>
              <a:t> Some types of congenital heart disease in adults can be repaired using thin, flexible tubes called catheters. Such treatments allow a repair to be done without open-heart surgery.</a:t>
            </a:r>
            <a:endParaRPr lang="en-US" sz="28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C00000"/>
                </a:solidFill>
                <a:latin typeface="Times New Roman" pitchFamily="18" charset="0"/>
                <a:cs typeface="Times New Roman" pitchFamily="18" charset="0"/>
              </a:rPr>
              <a:t>Treatment of Congenital heart disease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74675" y="1524000"/>
            <a:ext cx="8153400" cy="4832092"/>
          </a:xfrm>
          <a:prstGeom prst="rect">
            <a:avLst/>
          </a:prstGeom>
          <a:noFill/>
        </p:spPr>
        <p:txBody>
          <a:bodyPr wrap="square">
            <a:spAutoFit/>
          </a:bodyPr>
          <a:lstStyle/>
          <a:p>
            <a:r>
              <a:rPr lang="en-US" sz="2800" b="1" dirty="0" smtClean="0">
                <a:solidFill>
                  <a:schemeClr val="accent4">
                    <a:lumMod val="10000"/>
                  </a:schemeClr>
                </a:solidFill>
              </a:rPr>
              <a:t>Open-heart surgery.</a:t>
            </a:r>
            <a:r>
              <a:rPr lang="en-US" sz="2800" dirty="0" smtClean="0">
                <a:solidFill>
                  <a:schemeClr val="accent4">
                    <a:lumMod val="10000"/>
                  </a:schemeClr>
                </a:solidFill>
              </a:rPr>
              <a:t> If catheter procedures can't fix a congenital heart defect, open-heart surgery may be needed.</a:t>
            </a:r>
          </a:p>
          <a:p>
            <a:r>
              <a:rPr lang="en-US" sz="2800" b="1" dirty="0" smtClean="0">
                <a:solidFill>
                  <a:schemeClr val="accent4">
                    <a:lumMod val="10000"/>
                  </a:schemeClr>
                </a:solidFill>
              </a:rPr>
              <a:t>Heart transplant.</a:t>
            </a:r>
            <a:r>
              <a:rPr lang="en-US" sz="2800" dirty="0" smtClean="0">
                <a:solidFill>
                  <a:schemeClr val="accent4">
                    <a:lumMod val="10000"/>
                  </a:schemeClr>
                </a:solidFill>
              </a:rPr>
              <a:t> If a serious heart defect can't be repaired, a heart transplant might be an option.</a:t>
            </a:r>
          </a:p>
          <a:p>
            <a:pPr>
              <a:buFont typeface="Arial" pitchFamily="34" charset="0"/>
              <a:buChar char="•"/>
            </a:pPr>
            <a:r>
              <a:rPr lang="en-US" sz="2800" dirty="0" smtClean="0">
                <a:solidFill>
                  <a:schemeClr val="accent4">
                    <a:lumMod val="10000"/>
                  </a:schemeClr>
                </a:solidFill>
              </a:rPr>
              <a:t>Follow-up care may include regular health checkups and occasional bloodwork and imaging exams to screen for complications. </a:t>
            </a:r>
          </a:p>
          <a:p>
            <a:pPr>
              <a:buFont typeface="Arial" pitchFamily="34" charset="0"/>
              <a:buChar char="•"/>
            </a:pPr>
            <a:r>
              <a:rPr lang="en-US" sz="2800" dirty="0" smtClean="0">
                <a:solidFill>
                  <a:schemeClr val="accent4">
                    <a:lumMod val="10000"/>
                  </a:schemeClr>
                </a:solidFill>
              </a:rPr>
              <a:t>How often you'll need to see your health care provider will depend on whether your congenital heart disease is mild or complex.</a:t>
            </a:r>
            <a:endParaRPr lang="en-US" sz="28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C00000"/>
                </a:solidFill>
                <a:latin typeface="Times New Roman" pitchFamily="18" charset="0"/>
                <a:cs typeface="Times New Roman" pitchFamily="18" charset="0"/>
              </a:rPr>
              <a:t>Prevention of Congenital heart disease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33400" y="1752600"/>
            <a:ext cx="8001000" cy="3046988"/>
          </a:xfrm>
          <a:prstGeom prst="rect">
            <a:avLst/>
          </a:prstGeom>
          <a:noFill/>
        </p:spPr>
        <p:txBody>
          <a:bodyPr wrap="square">
            <a:spAutoFit/>
          </a:bodyPr>
          <a:lstStyle/>
          <a:p>
            <a:pPr>
              <a:buFont typeface="Arial" pitchFamily="34" charset="0"/>
              <a:buChar char="•"/>
            </a:pPr>
            <a:r>
              <a:rPr lang="en-US" sz="3200" dirty="0" smtClean="0">
                <a:solidFill>
                  <a:schemeClr val="accent4">
                    <a:lumMod val="10000"/>
                  </a:schemeClr>
                </a:solidFill>
              </a:rPr>
              <a:t>Some types of congenital heart disease occur in families (inherited). </a:t>
            </a:r>
          </a:p>
          <a:p>
            <a:pPr>
              <a:buFont typeface="Arial" pitchFamily="34" charset="0"/>
              <a:buChar char="•"/>
            </a:pPr>
            <a:r>
              <a:rPr lang="en-US" sz="3200" dirty="0" smtClean="0">
                <a:solidFill>
                  <a:schemeClr val="accent4">
                    <a:lumMod val="10000"/>
                  </a:schemeClr>
                </a:solidFill>
              </a:rPr>
              <a:t>If you have or someone in your family has congenital heart disease, screening by a genetic counselor may help determine the risk of certain heart defects in future children.</a:t>
            </a:r>
            <a:endParaRPr lang="en-US" sz="32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17</a:t>
            </a:fld>
            <a:endParaRPr lang="en-US" altLang="en-US" dirty="0"/>
          </a:p>
        </p:txBody>
      </p:sp>
      <p:pic>
        <p:nvPicPr>
          <p:cNvPr id="5" name="Picture 4" descr="41569_2021_587_Fig1_HTML.png"/>
          <p:cNvPicPr>
            <a:picLocks noChangeAspect="1"/>
          </p:cNvPicPr>
          <p:nvPr/>
        </p:nvPicPr>
        <p:blipFill>
          <a:blip r:embed="rId2"/>
          <a:stretch>
            <a:fillRect/>
          </a:stretch>
        </p:blipFill>
        <p:spPr>
          <a:xfrm>
            <a:off x="1501588" y="0"/>
            <a:ext cx="6140824" cy="685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C00000"/>
                </a:solidFill>
                <a:latin typeface="Times New Roman" pitchFamily="18" charset="0"/>
                <a:cs typeface="Times New Roman" pitchFamily="18" charset="0"/>
              </a:rPr>
              <a:t>Conclusion</a:t>
            </a:r>
          </a:p>
        </p:txBody>
      </p:sp>
      <p:sp>
        <p:nvSpPr>
          <p:cNvPr id="2" name="TextBox 1"/>
          <p:cNvSpPr txBox="1"/>
          <p:nvPr/>
        </p:nvSpPr>
        <p:spPr>
          <a:xfrm>
            <a:off x="574675" y="1524000"/>
            <a:ext cx="8153400" cy="3539430"/>
          </a:xfrm>
          <a:prstGeom prst="rect">
            <a:avLst/>
          </a:prstGeom>
          <a:noFill/>
        </p:spPr>
        <p:txBody>
          <a:bodyPr wrap="square">
            <a:spAutoFit/>
          </a:bodyPr>
          <a:lstStyle/>
          <a:p>
            <a:pPr>
              <a:buFont typeface="Arial" pitchFamily="34" charset="0"/>
              <a:buChar char="•"/>
            </a:pPr>
            <a:r>
              <a:rPr lang="en-US" sz="3200" b="1" dirty="0" smtClean="0">
                <a:solidFill>
                  <a:schemeClr val="accent4">
                    <a:lumMod val="10000"/>
                  </a:schemeClr>
                </a:solidFill>
              </a:rPr>
              <a:t>Congenital Heart Defects are very common in our setup and early detection of CHD is increasing</a:t>
            </a:r>
            <a:r>
              <a:rPr lang="en-US" sz="3200" dirty="0" smtClean="0">
                <a:solidFill>
                  <a:schemeClr val="accent4">
                    <a:lumMod val="10000"/>
                  </a:schemeClr>
                </a:solidFill>
              </a:rPr>
              <a:t>. </a:t>
            </a:r>
          </a:p>
          <a:p>
            <a:pPr>
              <a:buFont typeface="Arial" pitchFamily="34" charset="0"/>
              <a:buChar char="•"/>
            </a:pPr>
            <a:r>
              <a:rPr lang="en-US" sz="3200" dirty="0" smtClean="0">
                <a:solidFill>
                  <a:schemeClr val="accent4">
                    <a:lumMod val="10000"/>
                  </a:schemeClr>
                </a:solidFill>
              </a:rPr>
              <a:t>Overall burden of CHD is also increasing therefore a proper population based study on a large scale is needed to estimate the prevalence accurately.</a:t>
            </a:r>
            <a:endParaRPr lang="en-US" sz="3200" dirty="0">
              <a:solidFill>
                <a:schemeClr val="accent4">
                  <a:lumMod val="10000"/>
                </a:schemeClr>
              </a:solidFill>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183880" cy="1051560"/>
          </a:xfrm>
        </p:spPr>
        <p:txBody>
          <a:bodyPr/>
          <a:lstStyle/>
          <a:p>
            <a:r>
              <a:rPr lang="en-US" dirty="0">
                <a:solidFill>
                  <a:srgbClr val="FF0000"/>
                </a:solidFill>
              </a:rPr>
              <a:t>References</a:t>
            </a:r>
          </a:p>
        </p:txBody>
      </p:sp>
      <p:sp>
        <p:nvSpPr>
          <p:cNvPr id="3" name="Content Placeholder 2"/>
          <p:cNvSpPr>
            <a:spLocks noGrp="1"/>
          </p:cNvSpPr>
          <p:nvPr>
            <p:ph idx="1"/>
          </p:nvPr>
        </p:nvSpPr>
        <p:spPr>
          <a:xfrm>
            <a:off x="152400" y="17526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2828294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5334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cxnSp>
        <p:nvCxnSpPr>
          <p:cNvPr id="8" name="Straight Connector 7"/>
          <p:cNvCxnSpPr/>
          <p:nvPr/>
        </p:nvCxnSpPr>
        <p:spPr>
          <a:xfrm>
            <a:off x="644525" y="12192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Definition</a:t>
            </a:r>
            <a:endParaRPr lang="en-US" altLang="en-US" sz="2600" dirty="0">
              <a:solidFill>
                <a:schemeClr val="accent4">
                  <a:lumMod val="10000"/>
                </a:schemeClr>
              </a:solidFill>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Types of Congenital heart disease </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Symptoms of Congenital heart disease </a:t>
            </a:r>
            <a:endParaRPr lang="en-US" sz="2600" dirty="0" smtClean="0">
              <a:solidFill>
                <a:schemeClr val="accent4">
                  <a:lumMod val="10000"/>
                </a:schemeClr>
              </a:solidFill>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Causes of Congenital heart disease </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Risk-Factors of Congenital heart disease</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Complications of Congenital heart disease </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Treatment of Congenital heart disease</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Prevention of Congenital heart disease </a:t>
            </a:r>
          </a:p>
          <a:p>
            <a:pPr lvl="1" eaLnBrk="1" hangingPunct="1">
              <a:buClr>
                <a:srgbClr val="0039A6"/>
              </a:buClr>
              <a:buFont typeface="Arial" charset="0"/>
              <a:buChar char="•"/>
            </a:pPr>
            <a:r>
              <a:rPr lang="en-US" altLang="en-US" sz="2600" dirty="0" smtClean="0">
                <a:solidFill>
                  <a:schemeClr val="accent4">
                    <a:lumMod val="10000"/>
                  </a:schemeClr>
                </a:solidFill>
                <a:latin typeface="Times New Roman" pitchFamily="18" charset="0"/>
                <a:cs typeface="Times New Roman" pitchFamily="18" charset="0"/>
              </a:rPr>
              <a:t>Conclusion </a:t>
            </a:r>
            <a:endParaRPr lang="en-US" altLang="en-US" sz="2600" dirty="0">
              <a:solidFill>
                <a:schemeClr val="accent4">
                  <a:lumMod val="10000"/>
                </a:schemeClr>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10000"/>
                  </a:schemeClr>
                </a:solidFill>
              </a:rPr>
              <a:t>.org</a:t>
            </a:r>
            <a:endParaRPr lang="en-US" sz="5400" b="1" dirty="0">
              <a:solidFill>
                <a:schemeClr val="accent4">
                  <a:lumMod val="10000"/>
                </a:schemeClr>
              </a:solidFill>
            </a:endParaRPr>
          </a:p>
        </p:txBody>
      </p:sp>
    </p:spTree>
    <p:extLst>
      <p:ext uri="{BB962C8B-B14F-4D97-AF65-F5344CB8AC3E}">
        <p14:creationId xmlns:p14="http://schemas.microsoft.com/office/powerpoint/2010/main" val="122660538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Definition</a:t>
            </a:r>
            <a:endParaRPr lang="en-US" altLang="en-US" b="1" dirty="0">
              <a:solidFill>
                <a:schemeClr val="accent2"/>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685800" y="1447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600" dirty="0" smtClean="0">
                <a:solidFill>
                  <a:schemeClr val="accent4">
                    <a:lumMod val="10000"/>
                  </a:schemeClr>
                </a:solidFill>
              </a:rPr>
              <a:t>    Congenital heart disease is one or more problems with the heart's structure that exist since birth. Congenital means that you're born with the condition. Congenital heart disease in adults and children can change the way blood flows through the heart.</a:t>
            </a:r>
            <a:endParaRPr lang="en-US" sz="2600" dirty="0" smtClean="0">
              <a:solidFill>
                <a:schemeClr val="accent4">
                  <a:lumMod val="10000"/>
                </a:schemeClr>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pic>
        <p:nvPicPr>
          <p:cNvPr id="7" name="Picture 6" descr="congenital-heart-disease-tetralogy-fallot.jpg"/>
          <p:cNvPicPr>
            <a:picLocks noChangeAspect="1"/>
          </p:cNvPicPr>
          <p:nvPr/>
        </p:nvPicPr>
        <p:blipFill>
          <a:blip r:embed="rId3"/>
          <a:srcRect t="21548" b="16527"/>
          <a:stretch>
            <a:fillRect/>
          </a:stretch>
        </p:blipFill>
        <p:spPr>
          <a:xfrm>
            <a:off x="1219200" y="3733800"/>
            <a:ext cx="6819900" cy="281940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4478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solidFill>
                  <a:schemeClr val="accent4">
                    <a:lumMod val="10000"/>
                  </a:schemeClr>
                </a:solidFill>
              </a:rPr>
              <a:t>There are many different types of congenital heart defects.</a:t>
            </a:r>
          </a:p>
          <a:p>
            <a:r>
              <a:rPr lang="en-US" sz="2800" dirty="0" smtClean="0">
                <a:solidFill>
                  <a:schemeClr val="accent4">
                    <a:lumMod val="10000"/>
                  </a:schemeClr>
                </a:solidFill>
              </a:rPr>
              <a:t>Some types of congenital heart disease may be mild. But complex defects may cause life-threatening complications. However, advances in diagnosis and treatment continue to improve survival for those with congenital heart disease.</a:t>
            </a:r>
          </a:p>
          <a:p>
            <a:r>
              <a:rPr lang="en-US" sz="2800" dirty="0" smtClean="0">
                <a:solidFill>
                  <a:schemeClr val="accent4">
                    <a:lumMod val="10000"/>
                  </a:schemeClr>
                </a:solidFill>
              </a:rPr>
              <a:t>People with congenital heart disease need lifelong medical care. Treatment may include regular checkups (watchful waiting), medications or surgery. </a:t>
            </a:r>
            <a:endParaRPr lang="en-US" sz="2800" dirty="0">
              <a:solidFill>
                <a:schemeClr val="accent4">
                  <a:lumMod val="10000"/>
                </a:schemeClr>
              </a:solidFill>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533400" y="609600"/>
            <a:ext cx="8308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chemeClr val="accent2"/>
                </a:solidFill>
                <a:latin typeface="Times New Roman" pitchFamily="18" charset="0"/>
                <a:cs typeface="Times New Roman" pitchFamily="18" charset="0"/>
              </a:rPr>
              <a:t>Types of Congenital heart disease </a:t>
            </a:r>
            <a:endParaRPr lang="en-US" altLang="en-US" b="1" dirty="0">
              <a:solidFill>
                <a:schemeClr val="accent2"/>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b="1" dirty="0" smtClean="0">
                <a:solidFill>
                  <a:schemeClr val="accent4">
                    <a:lumMod val="10000"/>
                  </a:schemeClr>
                </a:solidFill>
              </a:rPr>
              <a:t>Atrial septal defect (ASD)</a:t>
            </a:r>
          </a:p>
          <a:p>
            <a:r>
              <a:rPr lang="en-US" sz="2800" b="1" dirty="0" smtClean="0">
                <a:solidFill>
                  <a:schemeClr val="accent4">
                    <a:lumMod val="10000"/>
                  </a:schemeClr>
                </a:solidFill>
              </a:rPr>
              <a:t>Atrioventricular canal defect</a:t>
            </a:r>
          </a:p>
          <a:p>
            <a:r>
              <a:rPr lang="en-US" sz="2800" b="1" dirty="0" smtClean="0">
                <a:solidFill>
                  <a:schemeClr val="accent4">
                    <a:lumMod val="10000"/>
                  </a:schemeClr>
                </a:solidFill>
              </a:rPr>
              <a:t>Bicuspid aortic valve</a:t>
            </a:r>
          </a:p>
          <a:p>
            <a:r>
              <a:rPr lang="en-US" sz="2800" b="1" dirty="0" smtClean="0">
                <a:solidFill>
                  <a:schemeClr val="accent4">
                    <a:lumMod val="10000"/>
                  </a:schemeClr>
                </a:solidFill>
              </a:rPr>
              <a:t>Coarctation of the aorta</a:t>
            </a:r>
          </a:p>
          <a:p>
            <a:r>
              <a:rPr lang="en-US" sz="2800" b="1" dirty="0" smtClean="0">
                <a:solidFill>
                  <a:schemeClr val="accent4">
                    <a:lumMod val="10000"/>
                  </a:schemeClr>
                </a:solidFill>
              </a:rPr>
              <a:t>Congenital heart defects in children</a:t>
            </a:r>
          </a:p>
          <a:p>
            <a:r>
              <a:rPr lang="en-US" sz="2800" b="1" dirty="0" smtClean="0">
                <a:solidFill>
                  <a:schemeClr val="accent4">
                    <a:lumMod val="10000"/>
                  </a:schemeClr>
                </a:solidFill>
              </a:rPr>
              <a:t>Congenital mitral valve anomalies</a:t>
            </a:r>
          </a:p>
          <a:p>
            <a:r>
              <a:rPr lang="en-US" sz="2800" b="1" dirty="0" smtClean="0">
                <a:solidFill>
                  <a:schemeClr val="accent4">
                    <a:lumMod val="10000"/>
                  </a:schemeClr>
                </a:solidFill>
              </a:rPr>
              <a:t>Double-outlet right ventricle</a:t>
            </a:r>
          </a:p>
          <a:p>
            <a:r>
              <a:rPr lang="en-US" sz="2800" b="1" dirty="0" smtClean="0">
                <a:solidFill>
                  <a:schemeClr val="accent4">
                    <a:lumMod val="10000"/>
                  </a:schemeClr>
                </a:solidFill>
              </a:rPr>
              <a:t>Ebstein anomaly</a:t>
            </a:r>
          </a:p>
          <a:p>
            <a:r>
              <a:rPr lang="en-US" sz="2800" b="1" dirty="0" smtClean="0">
                <a:solidFill>
                  <a:schemeClr val="accent4">
                    <a:lumMod val="10000"/>
                  </a:schemeClr>
                </a:solidFill>
              </a:rPr>
              <a:t>Eisenmenger syndrome</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533400" y="609600"/>
            <a:ext cx="80041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chemeClr val="accent2"/>
                </a:solidFill>
                <a:latin typeface="Times New Roman" pitchFamily="18" charset="0"/>
                <a:cs typeface="Times New Roman" pitchFamily="18" charset="0"/>
              </a:rPr>
              <a:t>Types of Congenital heart disease </a:t>
            </a:r>
            <a:endParaRPr lang="en-US" altLang="en-US" b="1" dirty="0">
              <a:solidFill>
                <a:schemeClr val="accent2"/>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3716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b="1" dirty="0" smtClean="0">
                <a:solidFill>
                  <a:schemeClr val="accent4">
                    <a:lumMod val="10000"/>
                  </a:schemeClr>
                </a:solidFill>
              </a:rPr>
              <a:t>Tetralogy of Fallot</a:t>
            </a:r>
          </a:p>
          <a:p>
            <a:r>
              <a:rPr lang="en-US" sz="2800" b="1" dirty="0" smtClean="0">
                <a:solidFill>
                  <a:schemeClr val="accent4">
                    <a:lumMod val="10000"/>
                  </a:schemeClr>
                </a:solidFill>
              </a:rPr>
              <a:t>Total anomalous pulmonary venous return (TAPVR)</a:t>
            </a:r>
          </a:p>
          <a:p>
            <a:r>
              <a:rPr lang="en-US" sz="2800" b="1" dirty="0" smtClean="0">
                <a:solidFill>
                  <a:schemeClr val="accent4">
                    <a:lumMod val="10000"/>
                  </a:schemeClr>
                </a:solidFill>
              </a:rPr>
              <a:t>Transposition of the great arteries</a:t>
            </a:r>
          </a:p>
          <a:p>
            <a:r>
              <a:rPr lang="en-US" sz="2800" b="1" dirty="0" smtClean="0">
                <a:solidFill>
                  <a:schemeClr val="accent4">
                    <a:lumMod val="10000"/>
                  </a:schemeClr>
                </a:solidFill>
              </a:rPr>
              <a:t>Tricuspid atresia</a:t>
            </a:r>
          </a:p>
          <a:p>
            <a:r>
              <a:rPr lang="en-US" sz="2800" b="1" dirty="0" smtClean="0">
                <a:solidFill>
                  <a:schemeClr val="accent4">
                    <a:lumMod val="10000"/>
                  </a:schemeClr>
                </a:solidFill>
              </a:rPr>
              <a:t>Truncus arteriosus</a:t>
            </a:r>
          </a:p>
          <a:p>
            <a:r>
              <a:rPr lang="en-US" sz="2800" b="1" dirty="0" smtClean="0">
                <a:solidFill>
                  <a:schemeClr val="accent4">
                    <a:lumMod val="10000"/>
                  </a:schemeClr>
                </a:solidFill>
              </a:rPr>
              <a:t>Vascular rings</a:t>
            </a:r>
          </a:p>
          <a:p>
            <a:r>
              <a:rPr lang="en-US" sz="2800" b="1" dirty="0" smtClean="0">
                <a:solidFill>
                  <a:schemeClr val="accent4">
                    <a:lumMod val="10000"/>
                  </a:schemeClr>
                </a:solidFill>
              </a:rPr>
              <a:t>Ventricular septal defect (VSD)</a:t>
            </a:r>
          </a:p>
          <a:p>
            <a:r>
              <a:rPr lang="en-US" sz="2800" b="1" dirty="0" smtClean="0">
                <a:solidFill>
                  <a:schemeClr val="accent4">
                    <a:lumMod val="10000"/>
                  </a:schemeClr>
                </a:solidFill>
              </a:rPr>
              <a:t>Wolff-Parkinson-White (WPW) syndrome</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609600" y="609600"/>
            <a:ext cx="75469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b="1" dirty="0" smtClean="0">
                <a:solidFill>
                  <a:schemeClr val="accent2"/>
                </a:solidFill>
                <a:latin typeface="Times New Roman" pitchFamily="18" charset="0"/>
                <a:cs typeface="Times New Roman" pitchFamily="18" charset="0"/>
              </a:rPr>
              <a:t>Types of Congenital heart disease </a:t>
            </a:r>
            <a:endParaRPr lang="en-US" altLang="en-US" b="1" dirty="0">
              <a:solidFill>
                <a:schemeClr val="accent2"/>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4478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b="1" dirty="0" smtClean="0">
                <a:solidFill>
                  <a:schemeClr val="accent4">
                    <a:lumMod val="10000"/>
                  </a:schemeClr>
                </a:solidFill>
              </a:rPr>
              <a:t>Hypoplastic left heart syndrome</a:t>
            </a:r>
          </a:p>
          <a:p>
            <a:r>
              <a:rPr lang="en-US" sz="2800" b="1" dirty="0" smtClean="0">
                <a:solidFill>
                  <a:schemeClr val="accent4">
                    <a:lumMod val="10000"/>
                  </a:schemeClr>
                </a:solidFill>
              </a:rPr>
              <a:t>Long QT syndrome</a:t>
            </a:r>
          </a:p>
          <a:p>
            <a:r>
              <a:rPr lang="en-US" sz="2800" b="1" dirty="0" smtClean="0">
                <a:solidFill>
                  <a:schemeClr val="accent4">
                    <a:lumMod val="10000"/>
                  </a:schemeClr>
                </a:solidFill>
              </a:rPr>
              <a:t>Partial anomalous pulmonary venous return</a:t>
            </a:r>
          </a:p>
          <a:p>
            <a:r>
              <a:rPr lang="en-US" sz="2800" b="1" dirty="0" smtClean="0">
                <a:solidFill>
                  <a:schemeClr val="accent4">
                    <a:lumMod val="10000"/>
                  </a:schemeClr>
                </a:solidFill>
              </a:rPr>
              <a:t>Patent ductus arteriosus (PDA)</a:t>
            </a:r>
          </a:p>
          <a:p>
            <a:r>
              <a:rPr lang="en-US" sz="2800" b="1" dirty="0" smtClean="0">
                <a:solidFill>
                  <a:schemeClr val="accent4">
                    <a:lumMod val="10000"/>
                  </a:schemeClr>
                </a:solidFill>
              </a:rPr>
              <a:t>Patent foramen ovale</a:t>
            </a:r>
          </a:p>
          <a:p>
            <a:r>
              <a:rPr lang="en-US" sz="2800" b="1" dirty="0" smtClean="0">
                <a:solidFill>
                  <a:schemeClr val="accent4">
                    <a:lumMod val="10000"/>
                  </a:schemeClr>
                </a:solidFill>
              </a:rPr>
              <a:t>Pulmonary atresia</a:t>
            </a:r>
          </a:p>
          <a:p>
            <a:r>
              <a:rPr lang="en-US" sz="2800" b="1" dirty="0" smtClean="0">
                <a:solidFill>
                  <a:schemeClr val="accent4">
                    <a:lumMod val="10000"/>
                  </a:schemeClr>
                </a:solidFill>
              </a:rPr>
              <a:t>Pulmonary atresia with intact ventricular septum</a:t>
            </a:r>
          </a:p>
          <a:p>
            <a:r>
              <a:rPr lang="en-US" sz="2800" b="1" dirty="0" smtClean="0">
                <a:solidFill>
                  <a:schemeClr val="accent4">
                    <a:lumMod val="10000"/>
                  </a:schemeClr>
                </a:solidFill>
              </a:rPr>
              <a:t>Pulmonary atresia with ventricular septal defect</a:t>
            </a:r>
          </a:p>
          <a:p>
            <a:r>
              <a:rPr lang="en-US" sz="2800" b="1" dirty="0" smtClean="0">
                <a:solidFill>
                  <a:schemeClr val="accent4">
                    <a:lumMod val="10000"/>
                  </a:schemeClr>
                </a:solidFill>
              </a:rPr>
              <a:t>Pulmonary valve stenosis</a:t>
            </a: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066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381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C00000"/>
                </a:solidFill>
                <a:latin typeface="Times New Roman" pitchFamily="18" charset="0"/>
                <a:cs typeface="Times New Roman" pitchFamily="18" charset="0"/>
              </a:rPr>
              <a:t>Symptoms of Congenital heart disease </a:t>
            </a:r>
          </a:p>
        </p:txBody>
      </p:sp>
      <p:pic>
        <p:nvPicPr>
          <p:cNvPr id="6" name="Picture 5" descr="CSR-mini-info-en-1200.jpg"/>
          <p:cNvPicPr>
            <a:picLocks noChangeAspect="1"/>
          </p:cNvPicPr>
          <p:nvPr/>
        </p:nvPicPr>
        <p:blipFill>
          <a:blip r:embed="rId3"/>
          <a:srcRect t="25556" b="20000"/>
          <a:stretch>
            <a:fillRect/>
          </a:stretch>
        </p:blipFill>
        <p:spPr>
          <a:xfrm>
            <a:off x="393348" y="1143000"/>
            <a:ext cx="8369652" cy="45720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C00000"/>
                </a:solidFill>
                <a:latin typeface="Times New Roman" pitchFamily="18" charset="0"/>
                <a:cs typeface="Times New Roman" pitchFamily="18" charset="0"/>
              </a:rPr>
              <a:t>Causes of Congenital heart disease </a:t>
            </a:r>
          </a:p>
        </p:txBody>
      </p:sp>
      <p:sp>
        <p:nvSpPr>
          <p:cNvPr id="2" name="TextBox 1"/>
          <p:cNvSpPr txBox="1"/>
          <p:nvPr/>
        </p:nvSpPr>
        <p:spPr>
          <a:xfrm>
            <a:off x="492125" y="1389995"/>
            <a:ext cx="8423275" cy="4401205"/>
          </a:xfrm>
          <a:prstGeom prst="rect">
            <a:avLst/>
          </a:prstGeom>
          <a:noFill/>
        </p:spPr>
        <p:txBody>
          <a:bodyPr wrap="square">
            <a:spAutoFit/>
          </a:bodyPr>
          <a:lstStyle/>
          <a:p>
            <a:r>
              <a:rPr lang="en-US" sz="2800" dirty="0" smtClean="0">
                <a:solidFill>
                  <a:schemeClr val="accent4">
                    <a:lumMod val="10000"/>
                  </a:schemeClr>
                </a:solidFill>
              </a:rPr>
              <a:t>To understand congenital heart disease, it helps to know how the heart typically works.</a:t>
            </a:r>
          </a:p>
          <a:p>
            <a:pPr>
              <a:buFont typeface="Arial" pitchFamily="34" charset="0"/>
              <a:buChar char="•"/>
            </a:pPr>
            <a:r>
              <a:rPr lang="en-US" sz="2800" dirty="0" smtClean="0">
                <a:solidFill>
                  <a:schemeClr val="accent4">
                    <a:lumMod val="10000"/>
                  </a:schemeClr>
                </a:solidFill>
              </a:rPr>
              <a:t>The heart is divided into chambers — two upper chambers (atria) and two lower chambers (ventricles).</a:t>
            </a:r>
          </a:p>
          <a:p>
            <a:pPr>
              <a:buFont typeface="Arial" pitchFamily="34" charset="0"/>
              <a:buChar char="•"/>
            </a:pPr>
            <a:r>
              <a:rPr lang="en-US" sz="2800" dirty="0" smtClean="0">
                <a:solidFill>
                  <a:schemeClr val="accent4">
                    <a:lumMod val="10000"/>
                  </a:schemeClr>
                </a:solidFill>
              </a:rPr>
              <a:t>The right side of the heart moves blood to the lungs through blood vessels (pulmonary arteries).</a:t>
            </a:r>
          </a:p>
          <a:p>
            <a:pPr>
              <a:buFont typeface="Arial" pitchFamily="34" charset="0"/>
              <a:buChar char="•"/>
            </a:pPr>
            <a:r>
              <a:rPr lang="en-US" sz="2800" dirty="0" smtClean="0">
                <a:solidFill>
                  <a:schemeClr val="accent4">
                    <a:lumMod val="10000"/>
                  </a:schemeClr>
                </a:solidFill>
              </a:rPr>
              <a:t>In the lungs, blood picks up oxygen and then returns to the left side of your heart through the pulmonary veins.</a:t>
            </a:r>
          </a:p>
          <a:p>
            <a:pPr>
              <a:buFont typeface="Arial" pitchFamily="34" charset="0"/>
              <a:buChar char="•"/>
            </a:pPr>
            <a:r>
              <a:rPr lang="en-US" sz="2800" dirty="0" smtClean="0">
                <a:solidFill>
                  <a:schemeClr val="accent4">
                    <a:lumMod val="10000"/>
                  </a:schemeClr>
                </a:solidFill>
              </a:rPr>
              <a:t>The left side of the heart then pumps the blood through the aorta and out to the rest of the body.</a:t>
            </a:r>
            <a:endParaRPr lang="en-US" sz="2800" dirty="0">
              <a:solidFill>
                <a:schemeClr val="accent4">
                  <a:lumMod val="10000"/>
                </a:schemeClr>
              </a:solidFill>
            </a:endParaRPr>
          </a:p>
        </p:txBody>
      </p:sp>
      <p:cxnSp>
        <p:nvCxnSpPr>
          <p:cNvPr id="5" name="Straight Connector 4"/>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Metro">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17920</TotalTime>
  <Words>631</Words>
  <Application>Microsoft Office PowerPoint</Application>
  <PresentationFormat>On-screen Show (4:3)</PresentationFormat>
  <Paragraphs>268</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875</cp:revision>
  <cp:lastPrinted>2014-09-05T11:57:32Z</cp:lastPrinted>
  <dcterms:created xsi:type="dcterms:W3CDTF">2014-04-08T13:15:54Z</dcterms:created>
  <dcterms:modified xsi:type="dcterms:W3CDTF">2022-10-23T15:29:27Z</dcterms:modified>
</cp:coreProperties>
</file>