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6036" r:id="rId2"/>
  </p:sldMasterIdLst>
  <p:notesMasterIdLst>
    <p:notesMasterId r:id="rId23"/>
  </p:notesMasterIdLst>
  <p:handoutMasterIdLst>
    <p:handoutMasterId r:id="rId24"/>
  </p:handoutMasterIdLst>
  <p:sldIdLst>
    <p:sldId id="421" r:id="rId3"/>
    <p:sldId id="322" r:id="rId4"/>
    <p:sldId id="324" r:id="rId5"/>
    <p:sldId id="362" r:id="rId6"/>
    <p:sldId id="361" r:id="rId7"/>
    <p:sldId id="325" r:id="rId8"/>
    <p:sldId id="407" r:id="rId9"/>
    <p:sldId id="408" r:id="rId10"/>
    <p:sldId id="384" r:id="rId11"/>
    <p:sldId id="409" r:id="rId12"/>
    <p:sldId id="410" r:id="rId13"/>
    <p:sldId id="411" r:id="rId14"/>
    <p:sldId id="412" r:id="rId15"/>
    <p:sldId id="413" r:id="rId16"/>
    <p:sldId id="398" r:id="rId17"/>
    <p:sldId id="414" r:id="rId18"/>
    <p:sldId id="415" r:id="rId19"/>
    <p:sldId id="351" r:id="rId20"/>
    <p:sldId id="416" r:id="rId21"/>
    <p:sldId id="420" r:id="rId2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3" autoAdjust="0"/>
    <p:restoredTop sz="77728" autoAdjust="0"/>
  </p:normalViewPr>
  <p:slideViewPr>
    <p:cSldViewPr>
      <p:cViewPr>
        <p:scale>
          <a:sx n="51" d="100"/>
          <a:sy n="51" d="100"/>
        </p:scale>
        <p:origin x="-1652" y="-4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3" Type="http://schemas.openxmlformats.org/officeDocument/2006/relationships/slide" Target="slides/slide8.xml"/><Relationship Id="rId7" Type="http://schemas.openxmlformats.org/officeDocument/2006/relationships/slide" Target="slides/slide12.xml"/><Relationship Id="rId12" Type="http://schemas.openxmlformats.org/officeDocument/2006/relationships/slide" Target="slides/slide18.xml"/><Relationship Id="rId2" Type="http://schemas.openxmlformats.org/officeDocument/2006/relationships/slide" Target="slides/slide7.xml"/><Relationship Id="rId1" Type="http://schemas.openxmlformats.org/officeDocument/2006/relationships/slide" Target="slides/slide6.xml"/><Relationship Id="rId6" Type="http://schemas.openxmlformats.org/officeDocument/2006/relationships/slide" Target="slides/slide11.xml"/><Relationship Id="rId11" Type="http://schemas.openxmlformats.org/officeDocument/2006/relationships/slide" Target="slides/slide16.xml"/><Relationship Id="rId5" Type="http://schemas.openxmlformats.org/officeDocument/2006/relationships/slide" Target="slides/slide10.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10/30/2022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10/30/2022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10/30/2022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10/30/2022</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dirty="0">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9EDE2762-D309-4A1B-90D4-EE2DB97D9608}" type="slidenum">
              <a:rPr lang="en-US" altLang="en-US" smtClean="0"/>
              <a:pPr>
                <a:defRPr/>
              </a:pPr>
              <a:t>‹#›</a:t>
            </a:fld>
            <a:endParaRPr lang="en-US" alt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10/30/2022</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10/30/2022</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dirty="0"/>
          </a:p>
        </p:txBody>
      </p:sp>
      <p:sp>
        <p:nvSpPr>
          <p:cNvPr id="8" name="Footer Placeholder 7"/>
          <p:cNvSpPr>
            <a:spLocks noGrp="1"/>
          </p:cNvSpPr>
          <p:nvPr>
            <p:ph type="ftr" sz="quarter" idx="11"/>
          </p:nvPr>
        </p:nvSpPr>
        <p:spPr/>
        <p:txBody>
          <a:bodyPr/>
          <a:lstStyle>
            <a:extLst/>
          </a:lstStyle>
          <a:p>
            <a:pPr>
              <a:defRPr/>
            </a:pPr>
            <a:endParaRPr lang="en-US" dirty="0"/>
          </a:p>
        </p:txBody>
      </p:sp>
      <p:sp>
        <p:nvSpPr>
          <p:cNvPr id="9" name="Slide Number Placeholder 8"/>
          <p:cNvSpPr>
            <a:spLocks noGrp="1"/>
          </p:cNvSpPr>
          <p:nvPr>
            <p:ph type="sldNum" sz="quarter" idx="12"/>
          </p:nvPr>
        </p:nvSpPr>
        <p:spPr/>
        <p:txBody>
          <a:bodyPr/>
          <a:lstStyle>
            <a:extLst/>
          </a:lstStyle>
          <a:p>
            <a:pPr>
              <a:defRPr/>
            </a:pPr>
            <a:fld id="{C346C8A6-4EAA-425C-AD65-FB7185D13849}" type="slidenum">
              <a:rPr lang="en-US" altLang="en-US" smtClean="0"/>
              <a:pPr>
                <a:defRPr/>
              </a:pPr>
              <a:t>‹#›</a:t>
            </a:fld>
            <a:endParaRPr lang="en-US"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dirty="0"/>
          </a:p>
        </p:txBody>
      </p:sp>
      <p:sp>
        <p:nvSpPr>
          <p:cNvPr id="4" name="Footer Placeholder 3"/>
          <p:cNvSpPr>
            <a:spLocks noGrp="1"/>
          </p:cNvSpPr>
          <p:nvPr>
            <p:ph type="ftr" sz="quarter" idx="11"/>
          </p:nvPr>
        </p:nvSpPr>
        <p:spPr/>
        <p:txBody>
          <a:bodyPr/>
          <a:lstStyle>
            <a:extLst/>
          </a:lstStyle>
          <a:p>
            <a:pPr>
              <a:defRPr/>
            </a:pPr>
            <a:endParaRPr lang="en-US" dirty="0"/>
          </a:p>
        </p:txBody>
      </p:sp>
      <p:sp>
        <p:nvSpPr>
          <p:cNvPr id="5" name="Slide Number Placeholder 4"/>
          <p:cNvSpPr>
            <a:spLocks noGrp="1"/>
          </p:cNvSpPr>
          <p:nvPr>
            <p:ph type="sldNum" sz="quarter" idx="12"/>
          </p:nvPr>
        </p:nvSpPr>
        <p:spPr/>
        <p:txBody>
          <a:bodyPr/>
          <a:lstStyle>
            <a:extLst/>
          </a:lstStyle>
          <a:p>
            <a:pPr>
              <a:defRPr/>
            </a:pPr>
            <a:fld id="{2CBE984D-2DD5-4668-BAF8-1C9AC1A13DBC}" type="slidenum">
              <a:rPr lang="en-US" altLang="en-US" smtClean="0"/>
              <a:pPr>
                <a:defRPr/>
              </a:pPr>
              <a:t>‹#›</a:t>
            </a:fld>
            <a:endParaRPr lang="en-US" alt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dirty="0"/>
          </a:p>
        </p:txBody>
      </p:sp>
      <p:sp>
        <p:nvSpPr>
          <p:cNvPr id="3" name="Footer Placeholder 2"/>
          <p:cNvSpPr>
            <a:spLocks noGrp="1"/>
          </p:cNvSpPr>
          <p:nvPr>
            <p:ph type="ftr" sz="quarter" idx="11"/>
          </p:nvPr>
        </p:nvSpPr>
        <p:spPr/>
        <p:txBody>
          <a:bodyPr/>
          <a:lstStyle>
            <a:extLst/>
          </a:lstStyle>
          <a:p>
            <a:pPr>
              <a:defRPr/>
            </a:pPr>
            <a:endParaRPr lang="en-US" dirty="0"/>
          </a:p>
        </p:txBody>
      </p:sp>
      <p:sp>
        <p:nvSpPr>
          <p:cNvPr id="4" name="Slide Number Placeholder 3"/>
          <p:cNvSpPr>
            <a:spLocks noGrp="1"/>
          </p:cNvSpPr>
          <p:nvPr>
            <p:ph type="sldNum" sz="quarter" idx="12"/>
          </p:nvPr>
        </p:nvSpPr>
        <p:spPr/>
        <p:txBody>
          <a:bodyPr/>
          <a:lstStyle>
            <a:extLst/>
          </a:lstStyle>
          <a:p>
            <a:pPr>
              <a:defRPr/>
            </a:pPr>
            <a:fld id="{486D207D-9E64-417F-AA84-D9CB1A523B53}" type="slidenum">
              <a:rPr lang="en-US" altLang="en-US" smtClean="0"/>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10/30/2022</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10/30/2022</a:t>
            </a:fld>
            <a:endParaRPr lang="en-US" dirty="0">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dirty="0">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dirty="0">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10/30/2022</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dirty="0"/>
          </a:p>
        </p:txBody>
      </p:sp>
    </p:spTree>
  </p:cSld>
  <p:clrMapOvr>
    <a:masterClrMapping/>
  </p:clrMapOvr>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10/30/2022</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dirty="0"/>
          </a:p>
        </p:txBody>
      </p:sp>
    </p:spTree>
  </p:cSld>
  <p:clrMapOvr>
    <a:masterClrMapping/>
  </p:clrMapOvr>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image" Target="../media/image2.jpeg"/><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 id="2147486029" r:id="rId36"/>
    <p:sldLayoutId id="2147486030" r:id="rId37"/>
    <p:sldLayoutId id="2147486031" r:id="rId38"/>
    <p:sldLayoutId id="2147486032" r:id="rId39"/>
    <p:sldLayoutId id="2147486033" r:id="rId40"/>
    <p:sldLayoutId id="2147486034" r:id="rId41"/>
    <p:sldLayoutId id="2147486035" r:id="rId42"/>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9">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10/30/2022</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6037" r:id="rId1"/>
    <p:sldLayoutId id="2147486038" r:id="rId2"/>
    <p:sldLayoutId id="2147486039" r:id="rId3"/>
    <p:sldLayoutId id="2147486040" r:id="rId4"/>
    <p:sldLayoutId id="2147486041" r:id="rId5"/>
    <p:sldLayoutId id="2147486042" r:id="rId6"/>
    <p:sldLayoutId id="2147486043" r:id="rId7"/>
    <p:sldLayoutId id="2147486044" r:id="rId8"/>
    <p:sldLayoutId id="2147486045" r:id="rId9"/>
    <p:sldLayoutId id="2147486046" r:id="rId10"/>
    <p:sldLayoutId id="2147486047" r:id="rId11"/>
    <p:sldLayoutId id="2147486048" r:id="rId12"/>
    <p:sldLayoutId id="2147486049" r:id="rId13"/>
    <p:sldLayoutId id="2147486050" r:id="rId14"/>
    <p:sldLayoutId id="2147486051" r:id="rId15"/>
    <p:sldLayoutId id="2147486052" r:id="rId16"/>
    <p:sldLayoutId id="2147486054" r:id="rId17"/>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8.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838200" y="5830669"/>
            <a:ext cx="10322106" cy="646331"/>
          </a:xfrm>
          <a:prstGeom prst="rect">
            <a:avLst/>
          </a:prstGeom>
          <a:noFill/>
          <a:ln w="9525">
            <a:noFill/>
            <a:miter lim="800000"/>
            <a:headEnd/>
            <a:tailEnd/>
          </a:ln>
        </p:spPr>
        <p:txBody>
          <a:bodyPr wrap="square">
            <a:spAutoFit/>
          </a:bodyPr>
          <a:lstStyle/>
          <a:p>
            <a:pPr eaLnBrk="0" hangingPunct="0">
              <a:spcBef>
                <a:spcPct val="50000"/>
              </a:spcBef>
            </a:pPr>
            <a:r>
              <a:rPr lang="en-US" b="1" dirty="0" smtClean="0">
                <a:latin typeface="+mn-lt"/>
                <a:cs typeface="Times New Roman" pitchFamily="18" charset="0"/>
              </a:rPr>
              <a:t>                               Submitted </a:t>
            </a:r>
            <a:r>
              <a:rPr lang="en-US" b="1" dirty="0">
                <a:latin typeface="+mn-lt"/>
                <a:cs typeface="Times New Roman" pitchFamily="18" charset="0"/>
              </a:rPr>
              <a:t>To:	 </a:t>
            </a:r>
            <a:r>
              <a:rPr lang="en-US" b="1" dirty="0" smtClean="0">
                <a:latin typeface="+mn-lt"/>
                <a:cs typeface="Times New Roman" pitchFamily="18" charset="0"/>
              </a:rPr>
              <a:t>             </a:t>
            </a:r>
            <a:r>
              <a:rPr lang="en-US" b="1" dirty="0">
                <a:latin typeface="+mn-lt"/>
                <a:cs typeface="Times New Roman" pitchFamily="18" charset="0"/>
              </a:rPr>
              <a:t> </a:t>
            </a:r>
            <a:r>
              <a:rPr lang="en-US" b="1" dirty="0" smtClean="0">
                <a:latin typeface="+mn-lt"/>
                <a:cs typeface="Times New Roman" pitchFamily="18" charset="0"/>
              </a:rPr>
              <a:t>                 </a:t>
            </a:r>
            <a:r>
              <a:rPr lang="en-US" b="1" dirty="0" smtClean="0">
                <a:latin typeface="+mn-lt"/>
                <a:cs typeface="Times New Roman" pitchFamily="18" charset="0"/>
              </a:rPr>
              <a:t>Submitted By</a:t>
            </a:r>
            <a:r>
              <a:rPr lang="en-US" b="1" dirty="0">
                <a:latin typeface="+mn-lt"/>
                <a:cs typeface="Times New Roman" pitchFamily="18" charset="0"/>
              </a:rPr>
              <a:t>:</a:t>
            </a:r>
          </a:p>
          <a:p>
            <a:pPr eaLnBrk="0" hangingPunct="0"/>
            <a:r>
              <a:rPr lang="en-US" b="1" dirty="0" smtClean="0">
                <a:latin typeface="+mn-lt"/>
                <a:cs typeface="Times New Roman" pitchFamily="18" charset="0"/>
              </a:rPr>
              <a:t>                               Studymafia.org                                         Studymafia.org               </a:t>
            </a:r>
            <a:endParaRPr lang="en-US" b="1" dirty="0">
              <a:latin typeface="+mn-lt"/>
              <a:cs typeface="Times New Roman" pitchFamily="18" charset="0"/>
            </a:endParaRPr>
          </a:p>
        </p:txBody>
      </p:sp>
      <p:sp>
        <p:nvSpPr>
          <p:cNvPr id="8" name="Rectangle 7"/>
          <p:cNvSpPr/>
          <p:nvPr/>
        </p:nvSpPr>
        <p:spPr>
          <a:xfrm>
            <a:off x="2967236" y="1968674"/>
            <a:ext cx="3709670" cy="2123658"/>
          </a:xfrm>
          <a:prstGeom prst="rect">
            <a:avLst/>
          </a:prstGeom>
          <a:noFill/>
        </p:spPr>
        <p:txBody>
          <a:bodyPr wrap="none">
            <a:spAutoFit/>
          </a:bodyPr>
          <a:lstStyle/>
          <a:p>
            <a:pPr algn="ctr" fontAlgn="auto">
              <a:spcBef>
                <a:spcPts val="0"/>
              </a:spcBef>
              <a:spcAft>
                <a:spcPts val="0"/>
              </a:spcAft>
              <a:defRPr/>
            </a:pPr>
            <a:r>
              <a:rPr lang="en-US" altLang="en-US" sz="6600" b="1" dirty="0">
                <a:solidFill>
                  <a:schemeClr val="bg2">
                    <a:lumMod val="50000"/>
                  </a:schemeClr>
                </a:solidFill>
                <a:latin typeface="Times New Roman" pitchFamily="18" charset="0"/>
                <a:cs typeface="Times New Roman" pitchFamily="18" charset="0"/>
              </a:rPr>
              <a:t>Chemical</a:t>
            </a:r>
            <a:br>
              <a:rPr lang="en-US" altLang="en-US" sz="6600" b="1" dirty="0">
                <a:solidFill>
                  <a:schemeClr val="bg2">
                    <a:lumMod val="50000"/>
                  </a:schemeClr>
                </a:solidFill>
                <a:latin typeface="Times New Roman" pitchFamily="18" charset="0"/>
                <a:cs typeface="Times New Roman" pitchFamily="18" charset="0"/>
              </a:rPr>
            </a:br>
            <a:r>
              <a:rPr lang="en-US" altLang="en-US" sz="6600" b="1" dirty="0">
                <a:solidFill>
                  <a:schemeClr val="tx2">
                    <a:lumMod val="75000"/>
                  </a:schemeClr>
                </a:solidFill>
                <a:latin typeface="Times New Roman" pitchFamily="18" charset="0"/>
                <a:cs typeface="Times New Roman" pitchFamily="18" charset="0"/>
              </a:rPr>
              <a:t>Reactions</a:t>
            </a:r>
            <a:endParaRPr lang="en-US" sz="6600" b="1" spc="300" dirty="0">
              <a:ln w="11430" cmpd="sng">
                <a:solidFill>
                  <a:schemeClr val="accent1">
                    <a:tint val="10000"/>
                  </a:schemeClr>
                </a:solidFill>
                <a:prstDash val="solid"/>
                <a:miter lim="800000"/>
              </a:ln>
              <a:solidFill>
                <a:schemeClr val="tx2">
                  <a:lumMod val="7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002718864"/>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Types of Chemical Reactions  </a:t>
            </a:r>
          </a:p>
        </p:txBody>
      </p:sp>
      <p:sp>
        <p:nvSpPr>
          <p:cNvPr id="2" name="TextBox 1"/>
          <p:cNvSpPr txBox="1"/>
          <p:nvPr/>
        </p:nvSpPr>
        <p:spPr>
          <a:xfrm>
            <a:off x="533400" y="1524000"/>
            <a:ext cx="7924800" cy="3323987"/>
          </a:xfrm>
          <a:prstGeom prst="rect">
            <a:avLst/>
          </a:prstGeom>
          <a:noFill/>
        </p:spPr>
        <p:txBody>
          <a:bodyPr wrap="square">
            <a:spAutoFit/>
          </a:bodyPr>
          <a:lstStyle/>
          <a:p>
            <a:r>
              <a:rPr lang="en-US" sz="3000" b="1" dirty="0" smtClean="0"/>
              <a:t>Decomposition Reaction</a:t>
            </a:r>
          </a:p>
          <a:p>
            <a:pPr marL="514350" indent="-514350">
              <a:buFont typeface="Arial" pitchFamily="34" charset="0"/>
              <a:buChar char="•"/>
            </a:pPr>
            <a:r>
              <a:rPr lang="en-US" sz="3000" dirty="0" smtClean="0"/>
              <a:t>A Decomposition reaction is a reaction in which a single component breaks down into multiple products. Certain changes in energy in the environment have to be made like heat, light or electricity breaking bonds of the compound.</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Types of Chemical Reactions  </a:t>
            </a:r>
          </a:p>
        </p:txBody>
      </p:sp>
      <p:sp>
        <p:nvSpPr>
          <p:cNvPr id="2" name="TextBox 1"/>
          <p:cNvSpPr txBox="1"/>
          <p:nvPr/>
        </p:nvSpPr>
        <p:spPr>
          <a:xfrm>
            <a:off x="533400" y="1524000"/>
            <a:ext cx="7924800" cy="3785652"/>
          </a:xfrm>
          <a:prstGeom prst="rect">
            <a:avLst/>
          </a:prstGeom>
          <a:noFill/>
        </p:spPr>
        <p:txBody>
          <a:bodyPr wrap="square">
            <a:spAutoFit/>
          </a:bodyPr>
          <a:lstStyle/>
          <a:p>
            <a:r>
              <a:rPr lang="en-US" sz="3000" b="1" dirty="0" smtClean="0"/>
              <a:t>Neutralization Reaction</a:t>
            </a:r>
          </a:p>
          <a:p>
            <a:pPr marL="514350" indent="-514350">
              <a:buFont typeface="Arial" pitchFamily="34" charset="0"/>
              <a:buChar char="•"/>
            </a:pPr>
            <a:r>
              <a:rPr lang="en-US" sz="3000" dirty="0" smtClean="0"/>
              <a:t>A Neutralization reaction is basically the reaction between an acid and a base giving salt and water as the products. The water molecule formed is by the combination of OH– ions and H+ ions. The overall pH of the products when a strong acid and a strong base undergo a neutralization reaction will be 7</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Types of Chemical Reactions  </a:t>
            </a:r>
          </a:p>
        </p:txBody>
      </p:sp>
      <p:sp>
        <p:nvSpPr>
          <p:cNvPr id="2" name="TextBox 1"/>
          <p:cNvSpPr txBox="1"/>
          <p:nvPr/>
        </p:nvSpPr>
        <p:spPr>
          <a:xfrm>
            <a:off x="533400" y="1524000"/>
            <a:ext cx="7924800" cy="3539430"/>
          </a:xfrm>
          <a:prstGeom prst="rect">
            <a:avLst/>
          </a:prstGeom>
          <a:noFill/>
        </p:spPr>
        <p:txBody>
          <a:bodyPr wrap="square">
            <a:spAutoFit/>
          </a:bodyPr>
          <a:lstStyle/>
          <a:p>
            <a:r>
              <a:rPr lang="en-US" sz="3200" b="1" dirty="0" smtClean="0"/>
              <a:t>Redox Reaction</a:t>
            </a:r>
          </a:p>
          <a:p>
            <a:pPr marL="514350" indent="-514350">
              <a:buFont typeface="Arial" pitchFamily="34" charset="0"/>
              <a:buChar char="•"/>
            </a:pPr>
            <a:r>
              <a:rPr lang="en-US" sz="3200" dirty="0" smtClean="0"/>
              <a:t>A </a:t>
            </a:r>
            <a:r>
              <a:rPr lang="en-US" sz="3200" b="1" dirty="0" smtClean="0"/>
              <a:t>RED</a:t>
            </a:r>
            <a:r>
              <a:rPr lang="en-US" sz="3200" dirty="0" smtClean="0"/>
              <a:t>uction-</a:t>
            </a:r>
            <a:r>
              <a:rPr lang="en-US" sz="3200" b="1" dirty="0" smtClean="0"/>
              <a:t>OX</a:t>
            </a:r>
            <a:r>
              <a:rPr lang="en-US" sz="3200" dirty="0" smtClean="0"/>
              <a:t>idation reaction is a reaction in which there is a transfer of electrons between chemical species. Let us consider the example of an electrochemical cell-like redox reaction between Zinc and Hydrogen.</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Types of Chemical Reactions  </a:t>
            </a:r>
          </a:p>
        </p:txBody>
      </p:sp>
      <p:sp>
        <p:nvSpPr>
          <p:cNvPr id="2" name="TextBox 1"/>
          <p:cNvSpPr txBox="1"/>
          <p:nvPr/>
        </p:nvSpPr>
        <p:spPr>
          <a:xfrm>
            <a:off x="533400" y="1524000"/>
            <a:ext cx="7924800" cy="4031873"/>
          </a:xfrm>
          <a:prstGeom prst="rect">
            <a:avLst/>
          </a:prstGeom>
          <a:noFill/>
        </p:spPr>
        <p:txBody>
          <a:bodyPr wrap="square">
            <a:spAutoFit/>
          </a:bodyPr>
          <a:lstStyle/>
          <a:p>
            <a:r>
              <a:rPr lang="en-US" sz="3200" b="1" dirty="0" smtClean="0"/>
              <a:t>Precipitation or Double-Displacement Reaction</a:t>
            </a:r>
          </a:p>
          <a:p>
            <a:pPr marL="514350" indent="-514350">
              <a:buFont typeface="Arial" pitchFamily="34" charset="0"/>
              <a:buChar char="•"/>
            </a:pPr>
            <a:r>
              <a:rPr lang="en-US" sz="3200" dirty="0" smtClean="0"/>
              <a:t>It is a type of displacement reaction in which two compounds react and consequently, their anions and cations switch places forming two new products. Consider the example of the reaction between silver nitrate and sodium chloride.</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Types of Chemical Reactions  </a:t>
            </a:r>
          </a:p>
        </p:txBody>
      </p:sp>
      <p:sp>
        <p:nvSpPr>
          <p:cNvPr id="2" name="TextBox 1"/>
          <p:cNvSpPr txBox="1"/>
          <p:nvPr/>
        </p:nvSpPr>
        <p:spPr>
          <a:xfrm>
            <a:off x="533400" y="1524000"/>
            <a:ext cx="7924800" cy="3539430"/>
          </a:xfrm>
          <a:prstGeom prst="rect">
            <a:avLst/>
          </a:prstGeom>
          <a:noFill/>
        </p:spPr>
        <p:txBody>
          <a:bodyPr wrap="square">
            <a:spAutoFit/>
          </a:bodyPr>
          <a:lstStyle/>
          <a:p>
            <a:r>
              <a:rPr lang="en-US" sz="3200" b="1" dirty="0" smtClean="0"/>
              <a:t>Synthesis Reaction</a:t>
            </a:r>
          </a:p>
          <a:p>
            <a:pPr marL="514350" indent="-514350">
              <a:buFont typeface="Arial" pitchFamily="34" charset="0"/>
              <a:buChar char="•"/>
            </a:pPr>
            <a:r>
              <a:rPr lang="en-US" sz="3200" dirty="0" smtClean="0"/>
              <a:t>A Synthesis reaction is one of the most basic types of reaction wherein multiple simple compounds combine under certain physical conditions giving out a complex product. The product will always be a compound.</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Points to Remember</a:t>
            </a:r>
          </a:p>
        </p:txBody>
      </p:sp>
      <p:sp>
        <p:nvSpPr>
          <p:cNvPr id="2" name="TextBox 1"/>
          <p:cNvSpPr txBox="1"/>
          <p:nvPr/>
        </p:nvSpPr>
        <p:spPr>
          <a:xfrm>
            <a:off x="762000" y="1676400"/>
            <a:ext cx="7620000" cy="3323987"/>
          </a:xfrm>
          <a:prstGeom prst="rect">
            <a:avLst/>
          </a:prstGeom>
          <a:noFill/>
        </p:spPr>
        <p:txBody>
          <a:bodyPr wrap="square">
            <a:spAutoFit/>
          </a:bodyPr>
          <a:lstStyle/>
          <a:p>
            <a:pPr marL="514350" indent="-514350">
              <a:buFont typeface="Arial" pitchFamily="34" charset="0"/>
              <a:buChar char="•"/>
            </a:pPr>
            <a:r>
              <a:rPr lang="en-US" sz="3000" dirty="0" smtClean="0"/>
              <a:t>In a chemical change, a new compound is formed but in a physical change, the substance changes its state of existence.</a:t>
            </a:r>
          </a:p>
          <a:p>
            <a:pPr marL="514350" indent="-514350">
              <a:buFont typeface="Arial" pitchFamily="34" charset="0"/>
              <a:buChar char="•"/>
            </a:pPr>
            <a:r>
              <a:rPr lang="en-US" sz="3000" dirty="0" smtClean="0"/>
              <a:t>Atoms or ions or molecules which react to form a new substance are called reactants; the new atoms or molecules formed are products.</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Points to Remember</a:t>
            </a:r>
          </a:p>
        </p:txBody>
      </p:sp>
      <p:sp>
        <p:nvSpPr>
          <p:cNvPr id="2" name="TextBox 1"/>
          <p:cNvSpPr txBox="1"/>
          <p:nvPr/>
        </p:nvSpPr>
        <p:spPr>
          <a:xfrm>
            <a:off x="762000" y="1676400"/>
            <a:ext cx="7620000" cy="1938992"/>
          </a:xfrm>
          <a:prstGeom prst="rect">
            <a:avLst/>
          </a:prstGeom>
          <a:noFill/>
        </p:spPr>
        <p:txBody>
          <a:bodyPr wrap="square">
            <a:spAutoFit/>
          </a:bodyPr>
          <a:lstStyle/>
          <a:p>
            <a:pPr marL="514350" indent="-514350">
              <a:buFont typeface="Arial" pitchFamily="34" charset="0"/>
              <a:buChar char="•"/>
            </a:pPr>
            <a:r>
              <a:rPr lang="en-US" sz="3000" dirty="0" smtClean="0"/>
              <a:t>A chemical reaction follows the law of conservation of mass. That is no atom is destroyed or created but only a new product is formed from reactants.</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eneral_chemistry_reaction_equation.png"/>
          <p:cNvPicPr>
            <a:picLocks noChangeAspect="1"/>
          </p:cNvPicPr>
          <p:nvPr/>
        </p:nvPicPr>
        <p:blipFill>
          <a:blip r:embed="rId2"/>
          <a:stretch>
            <a:fillRect/>
          </a:stretch>
        </p:blipFill>
        <p:spPr>
          <a:xfrm>
            <a:off x="0" y="381000"/>
            <a:ext cx="9144000" cy="5517304"/>
          </a:xfrm>
          <a:prstGeom prst="rect">
            <a:avLst/>
          </a:prstGeom>
        </p:spPr>
      </p:pic>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Conclusion</a:t>
            </a:r>
          </a:p>
        </p:txBody>
      </p:sp>
      <p:sp>
        <p:nvSpPr>
          <p:cNvPr id="2" name="TextBox 1"/>
          <p:cNvSpPr txBox="1"/>
          <p:nvPr/>
        </p:nvSpPr>
        <p:spPr>
          <a:xfrm>
            <a:off x="533400" y="1676400"/>
            <a:ext cx="7924800" cy="3323987"/>
          </a:xfrm>
          <a:prstGeom prst="rect">
            <a:avLst/>
          </a:prstGeom>
          <a:noFill/>
        </p:spPr>
        <p:txBody>
          <a:bodyPr wrap="square">
            <a:spAutoFit/>
          </a:bodyPr>
          <a:lstStyle/>
          <a:p>
            <a:pPr marL="514350" indent="-514350">
              <a:buFont typeface="Wingdings" pitchFamily="2" charset="2"/>
              <a:buChar char="ü"/>
            </a:pPr>
            <a:r>
              <a:rPr lang="en-US" sz="3000" dirty="0" smtClean="0"/>
              <a:t>A chemical reaction is in which the bonds are broken within reactant molecules, and new bonds are formed within product molecules in order to form a new substance. </a:t>
            </a:r>
          </a:p>
          <a:p>
            <a:pPr marL="514350" indent="-514350">
              <a:buFont typeface="Wingdings" pitchFamily="2" charset="2"/>
              <a:buChar char="ü"/>
            </a:pPr>
            <a:r>
              <a:rPr lang="en-US" sz="3000" dirty="0" smtClean="0"/>
              <a:t>A chemical equation is nothing but a mathematical statement which symbolizes the product formation from reactants.</a:t>
            </a:r>
            <a:endParaRPr lang="en-US" sz="30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520" y="396240"/>
            <a:ext cx="8183880" cy="1051560"/>
          </a:xfrm>
        </p:spPr>
        <p:txBody>
          <a:bodyPr/>
          <a:lstStyle/>
          <a:p>
            <a:r>
              <a:rPr lang="en-US" dirty="0">
                <a:solidFill>
                  <a:srgbClr val="FF0000"/>
                </a:solidFill>
              </a:rPr>
              <a:t>References</a:t>
            </a:r>
          </a:p>
        </p:txBody>
      </p:sp>
      <p:sp>
        <p:nvSpPr>
          <p:cNvPr id="3" name="Content Placeholder 2"/>
          <p:cNvSpPr>
            <a:spLocks noGrp="1"/>
          </p:cNvSpPr>
          <p:nvPr>
            <p:ph sz="quarter" idx="1"/>
          </p:nvPr>
        </p:nvSpPr>
        <p:spPr>
          <a:xfrm>
            <a:off x="762000" y="1828800"/>
            <a:ext cx="8183880" cy="4187952"/>
          </a:xfrm>
        </p:spPr>
        <p:txBody>
          <a:bodyPr>
            <a:normAutofit/>
          </a:bodyPr>
          <a:lstStyle/>
          <a:p>
            <a:pPr lvl="1"/>
            <a:r>
              <a:rPr lang="en-US" sz="2800" dirty="0" smtClean="0"/>
              <a:t>Google.com</a:t>
            </a:r>
          </a:p>
          <a:p>
            <a:pPr lvl="1"/>
            <a:r>
              <a:rPr lang="en-US" sz="2800" dirty="0" smtClean="0"/>
              <a:t>Wikipedia.org</a:t>
            </a:r>
          </a:p>
          <a:p>
            <a:pPr lvl="1"/>
            <a:r>
              <a:rPr lang="en-US" sz="2800" dirty="0" smtClean="0"/>
              <a:t>Studymafia.org</a:t>
            </a:r>
          </a:p>
          <a:p>
            <a:pPr lvl="1"/>
            <a:r>
              <a:rPr lang="en-US" sz="2800" dirty="0" smtClean="0"/>
              <a:t>Slidespanda.com</a:t>
            </a:r>
          </a:p>
        </p:txBody>
      </p:sp>
    </p:spTree>
    <p:extLst>
      <p:ext uri="{BB962C8B-B14F-4D97-AF65-F5344CB8AC3E}">
        <p14:creationId xmlns:p14="http://schemas.microsoft.com/office/powerpoint/2010/main" val="1849843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Table Contents</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Definition</a:t>
            </a:r>
            <a:endParaRPr lang="en-US" altLang="en-US" sz="26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Concepts of Chemical Reactions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Types of Chemical Reactions</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Points To remember</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Conclusion </a:t>
            </a:r>
            <a:endParaRPr lang="en-US" altLang="en-US" sz="26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3392201955"/>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Definition</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455645" y="1603311"/>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dirty="0" smtClean="0"/>
              <a:t>    A chemical reaction is in which the bonds are broken within reactant molecules, and new bonds are formed within product molecules in order to form a new substance.</a:t>
            </a:r>
            <a:endParaRPr lang="en-US" sz="3000"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cxnSp>
        <p:nvCxnSpPr>
          <p:cNvPr id="6" name="Straight Connector 5"/>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7" name="Picture 6" descr="chapter_1_may_2018_640x315.jpg"/>
          <p:cNvPicPr>
            <a:picLocks noChangeAspect="1"/>
          </p:cNvPicPr>
          <p:nvPr/>
        </p:nvPicPr>
        <p:blipFill>
          <a:blip r:embed="rId3"/>
          <a:stretch>
            <a:fillRect/>
          </a:stretch>
        </p:blipFill>
        <p:spPr>
          <a:xfrm>
            <a:off x="2438400" y="3810000"/>
            <a:ext cx="5181600" cy="2457450"/>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b="1" dirty="0" smtClean="0">
                <a:solidFill>
                  <a:schemeClr val="accent2"/>
                </a:solidFill>
                <a:latin typeface="Times New Roman" pitchFamily="18" charset="0"/>
                <a:cs typeface="Times New Roman" pitchFamily="18" charset="0"/>
              </a:rPr>
              <a:t>Introduction</a:t>
            </a:r>
            <a:endParaRPr lang="en-US" altLang="en-US"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685800" y="16002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A burning candle is the best example of physical and chemical change. Take a candle and light it. As time passes, we can observe that the candle changes to wax. If you cover the candle with a jar, it will extinguish.</a:t>
            </a:r>
          </a:p>
          <a:p>
            <a:r>
              <a:rPr lang="en-US" sz="2800" dirty="0" smtClean="0"/>
              <a:t>In a physical change, there is basically a change of state of the substance but in the case of a chemical change mostly a new substance is formed in which either energy is given off or absorbed. </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pic>
        <p:nvPicPr>
          <p:cNvPr id="8" name="Picture 7" descr="types-of-chemical-reactions-604038_FINAL-728e463b035e4cca84544ed459853d5c.png"/>
          <p:cNvPicPr>
            <a:picLocks noChangeAspect="1"/>
          </p:cNvPicPr>
          <p:nvPr/>
        </p:nvPicPr>
        <p:blipFill>
          <a:blip r:embed="rId3"/>
          <a:srcRect t="5574"/>
          <a:stretch>
            <a:fillRect/>
          </a:stretch>
        </p:blipFill>
        <p:spPr>
          <a:xfrm>
            <a:off x="533400" y="838200"/>
            <a:ext cx="8305800" cy="4690008"/>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Concepts of Chemical Reactions  </a:t>
            </a:r>
          </a:p>
        </p:txBody>
      </p:sp>
      <p:sp>
        <p:nvSpPr>
          <p:cNvPr id="2" name="TextBox 1"/>
          <p:cNvSpPr txBox="1"/>
          <p:nvPr/>
        </p:nvSpPr>
        <p:spPr>
          <a:xfrm>
            <a:off x="609600" y="1676400"/>
            <a:ext cx="7924800" cy="2862322"/>
          </a:xfrm>
          <a:prstGeom prst="rect">
            <a:avLst/>
          </a:prstGeom>
          <a:noFill/>
        </p:spPr>
        <p:txBody>
          <a:bodyPr wrap="square">
            <a:spAutoFit/>
          </a:bodyPr>
          <a:lstStyle/>
          <a:p>
            <a:pPr marL="514350" indent="-514350">
              <a:buFont typeface="Arial" pitchFamily="34" charset="0"/>
              <a:buChar char="•"/>
            </a:pPr>
            <a:r>
              <a:rPr lang="en-US" sz="3000" dirty="0" smtClean="0"/>
              <a:t>A Chemical Reaction is a process that occurs when two or more molecules interact to form a new product(s).</a:t>
            </a:r>
          </a:p>
          <a:p>
            <a:pPr marL="514350" indent="-514350">
              <a:buFont typeface="Arial" pitchFamily="34" charset="0"/>
              <a:buChar char="•"/>
            </a:pPr>
            <a:r>
              <a:rPr lang="en-US" sz="3000" dirty="0" smtClean="0"/>
              <a:t>Compounds that interact to produce new compounds are called reactants whereas the newly formed compounds are called products.</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Concepts of Chemical Reactions  </a:t>
            </a:r>
          </a:p>
        </p:txBody>
      </p:sp>
      <p:sp>
        <p:nvSpPr>
          <p:cNvPr id="2" name="TextBox 1"/>
          <p:cNvSpPr txBox="1"/>
          <p:nvPr/>
        </p:nvSpPr>
        <p:spPr>
          <a:xfrm>
            <a:off x="609600" y="1676400"/>
            <a:ext cx="7924800" cy="3970318"/>
          </a:xfrm>
          <a:prstGeom prst="rect">
            <a:avLst/>
          </a:prstGeom>
          <a:noFill/>
        </p:spPr>
        <p:txBody>
          <a:bodyPr wrap="square">
            <a:spAutoFit/>
          </a:bodyPr>
          <a:lstStyle/>
          <a:p>
            <a:pPr marL="514350" indent="-514350">
              <a:buFont typeface="Arial" pitchFamily="34" charset="0"/>
              <a:buChar char="•"/>
            </a:pPr>
            <a:r>
              <a:rPr lang="en-US" sz="2800" dirty="0" smtClean="0"/>
              <a:t>Chemical reactions play an integral role in different industries, customs and even in our daily life. They are continuously happening in our general surroundings; for example, rusting of iron, pottery, fermentation of wine and so on.</a:t>
            </a:r>
          </a:p>
          <a:p>
            <a:pPr marL="514350" indent="-514350">
              <a:buFont typeface="Arial" pitchFamily="34" charset="0"/>
              <a:buChar char="•"/>
            </a:pPr>
            <a:r>
              <a:rPr lang="en-US" sz="2800" dirty="0" smtClean="0"/>
              <a:t>In a chemical reaction, a chemical change must occur which is generally observed with physical changes like precipitation, heat production, colour change etc.</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Concepts of Chemical Reactions  </a:t>
            </a:r>
          </a:p>
        </p:txBody>
      </p:sp>
      <p:sp>
        <p:nvSpPr>
          <p:cNvPr id="2" name="TextBox 1"/>
          <p:cNvSpPr txBox="1"/>
          <p:nvPr/>
        </p:nvSpPr>
        <p:spPr>
          <a:xfrm>
            <a:off x="609600" y="1676400"/>
            <a:ext cx="7924800" cy="3108543"/>
          </a:xfrm>
          <a:prstGeom prst="rect">
            <a:avLst/>
          </a:prstGeom>
          <a:noFill/>
        </p:spPr>
        <p:txBody>
          <a:bodyPr wrap="square">
            <a:spAutoFit/>
          </a:bodyPr>
          <a:lstStyle/>
          <a:p>
            <a:pPr marL="514350" indent="-514350">
              <a:buFont typeface="Arial" pitchFamily="34" charset="0"/>
              <a:buChar char="•"/>
            </a:pPr>
            <a:r>
              <a:rPr lang="en-US" sz="2800" dirty="0" smtClean="0"/>
              <a:t>A reaction can take place between two atoms or ions or molecules, and they form a new bond and no atom is destroyed or created but a new product is formed from reactants.</a:t>
            </a:r>
          </a:p>
          <a:p>
            <a:pPr marL="514350" indent="-514350">
              <a:buFont typeface="Arial" pitchFamily="34" charset="0"/>
              <a:buChar char="•"/>
            </a:pPr>
            <a:r>
              <a:rPr lang="en-US" sz="2800" dirty="0" smtClean="0"/>
              <a:t>The rate of reaction depends on and is affected by factors like pressure, temperature, the concentration of reactants.</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Types of Chemical Reactions  </a:t>
            </a:r>
          </a:p>
        </p:txBody>
      </p:sp>
      <p:sp>
        <p:nvSpPr>
          <p:cNvPr id="2" name="TextBox 1"/>
          <p:cNvSpPr txBox="1"/>
          <p:nvPr/>
        </p:nvSpPr>
        <p:spPr>
          <a:xfrm>
            <a:off x="533400" y="1524000"/>
            <a:ext cx="7924800" cy="4247317"/>
          </a:xfrm>
          <a:prstGeom prst="rect">
            <a:avLst/>
          </a:prstGeom>
          <a:noFill/>
        </p:spPr>
        <p:txBody>
          <a:bodyPr wrap="square">
            <a:spAutoFit/>
          </a:bodyPr>
          <a:lstStyle/>
          <a:p>
            <a:r>
              <a:rPr lang="en-US" sz="3000" b="1" dirty="0" smtClean="0"/>
              <a:t>Combustion Reaction</a:t>
            </a:r>
          </a:p>
          <a:p>
            <a:pPr marL="514350" indent="-514350">
              <a:buFont typeface="Arial" pitchFamily="34" charset="0"/>
              <a:buChar char="•"/>
            </a:pPr>
            <a:r>
              <a:rPr lang="en-US" sz="3000" dirty="0" smtClean="0"/>
              <a:t>A combustion reaction is a reaction with a combustible material with an oxidizer to give an oxidized product. An oxidizer is a chemical a fuel requires to burn, generally oxygen. Consider the example of combustion of magnesium metal.</a:t>
            </a:r>
          </a:p>
          <a:p>
            <a:r>
              <a:rPr lang="en-US" sz="3000" dirty="0" smtClean="0"/>
              <a:t/>
            </a:r>
            <a:br>
              <a:rPr lang="en-US" sz="3000" dirty="0" smtClean="0"/>
            </a:br>
            <a:endParaRPr lang="en-US" sz="30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Concourse">
  <a:themeElements>
    <a:clrScheme name="Custom 1">
      <a:dk1>
        <a:srgbClr val="FFFFFF"/>
      </a:dk1>
      <a:lt1>
        <a:srgbClr val="FFFFFF"/>
      </a:lt1>
      <a:dk2>
        <a:srgbClr val="D2533C"/>
      </a:dk2>
      <a:lt2>
        <a:srgbClr val="F3F2DC"/>
      </a:lt2>
      <a:accent1>
        <a:srgbClr val="93A299"/>
      </a:accent1>
      <a:accent2>
        <a:srgbClr val="AD8F67"/>
      </a:accent2>
      <a:accent3>
        <a:srgbClr val="726056"/>
      </a:accent3>
      <a:accent4>
        <a:srgbClr val="F2F2F2"/>
      </a:accent4>
      <a:accent5>
        <a:srgbClr val="808DA0"/>
      </a:accent5>
      <a:accent6>
        <a:srgbClr val="79463D"/>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19442</TotalTime>
  <Words>697</Words>
  <Application>Microsoft Office PowerPoint</Application>
  <PresentationFormat>On-screen Show (4:3)</PresentationFormat>
  <Paragraphs>239</Paragraphs>
  <Slides>20</Slides>
  <Notes>17</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7_SEPDPO</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903</cp:revision>
  <cp:lastPrinted>2014-09-05T11:57:32Z</cp:lastPrinted>
  <dcterms:created xsi:type="dcterms:W3CDTF">2014-04-08T13:15:54Z</dcterms:created>
  <dcterms:modified xsi:type="dcterms:W3CDTF">2022-10-31T13:01:00Z</dcterms:modified>
</cp:coreProperties>
</file>