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6036" r:id="rId2"/>
  </p:sldMasterIdLst>
  <p:notesMasterIdLst>
    <p:notesMasterId r:id="rId22"/>
  </p:notesMasterIdLst>
  <p:handoutMasterIdLst>
    <p:handoutMasterId r:id="rId23"/>
  </p:handoutMasterIdLst>
  <p:sldIdLst>
    <p:sldId id="388" r:id="rId3"/>
    <p:sldId id="322" r:id="rId4"/>
    <p:sldId id="324" r:id="rId5"/>
    <p:sldId id="362" r:id="rId6"/>
    <p:sldId id="361" r:id="rId7"/>
    <p:sldId id="325" r:id="rId8"/>
    <p:sldId id="372" r:id="rId9"/>
    <p:sldId id="383" r:id="rId10"/>
    <p:sldId id="373" r:id="rId11"/>
    <p:sldId id="376" r:id="rId12"/>
    <p:sldId id="366" r:id="rId13"/>
    <p:sldId id="381" r:id="rId14"/>
    <p:sldId id="377" r:id="rId15"/>
    <p:sldId id="378" r:id="rId16"/>
    <p:sldId id="382" r:id="rId17"/>
    <p:sldId id="375" r:id="rId18"/>
    <p:sldId id="351" r:id="rId19"/>
    <p:sldId id="385" r:id="rId20"/>
    <p:sldId id="387" r:id="rId2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53" autoAdjust="0"/>
    <p:restoredTop sz="77728" autoAdjust="0"/>
  </p:normalViewPr>
  <p:slideViewPr>
    <p:cSldViewPr>
      <p:cViewPr>
        <p:scale>
          <a:sx n="51" d="100"/>
          <a:sy n="51" d="100"/>
        </p:scale>
        <p:origin x="-1652" y="-46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3" Type="http://schemas.openxmlformats.org/officeDocument/2006/relationships/slide" Target="slides/slide8.xml"/><Relationship Id="rId7" Type="http://schemas.openxmlformats.org/officeDocument/2006/relationships/slide" Target="slides/slide12.xml"/><Relationship Id="rId2" Type="http://schemas.openxmlformats.org/officeDocument/2006/relationships/slide" Target="slides/slide7.xml"/><Relationship Id="rId1" Type="http://schemas.openxmlformats.org/officeDocument/2006/relationships/slide" Target="slides/slide6.xml"/><Relationship Id="rId6" Type="http://schemas.openxmlformats.org/officeDocument/2006/relationships/slide" Target="slides/slide11.xml"/><Relationship Id="rId11" Type="http://schemas.openxmlformats.org/officeDocument/2006/relationships/slide" Target="slides/slide17.xml"/><Relationship Id="rId5" Type="http://schemas.openxmlformats.org/officeDocument/2006/relationships/slide" Target="slides/slide10.xml"/><Relationship Id="rId10" Type="http://schemas.openxmlformats.org/officeDocument/2006/relationships/slide" Target="slides/slide15.xml"/><Relationship Id="rId4" Type="http://schemas.openxmlformats.org/officeDocument/2006/relationships/slide" Target="slides/slide9.xml"/><Relationship Id="rId9"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10/28/2022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10/28/2022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D7B44253-CC8C-405B-B173-37089594C512}" type="datetimeFigureOut">
              <a:rPr lang="en-US" smtClean="0"/>
              <a:pPr/>
              <a:t>10/28/2022</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63B4164-3AD1-4303-8927-DA91AA9BC4F8}" type="slidenum">
              <a:rPr lang="en-US" smtClean="0"/>
              <a:pPr/>
              <a:t>‹#›</a:t>
            </a:fld>
            <a:endParaRPr lang="en-US" dirty="0"/>
          </a:p>
        </p:txBody>
      </p:sp>
    </p:spTree>
    <p:extLst>
      <p:ext uri="{BB962C8B-B14F-4D97-AF65-F5344CB8AC3E}">
        <p14:creationId xmlns:p14="http://schemas.microsoft.com/office/powerpoint/2010/main" val="61365552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EDE2762-D309-4A1B-90D4-EE2DB97D9608}" type="slidenum">
              <a:rPr lang="en-US" altLang="en-US" smtClean="0"/>
              <a:pPr>
                <a:defRPr/>
              </a:pPr>
              <a:t>‹#›</a:t>
            </a:fld>
            <a:endParaRPr lang="en-US" altLang="en-US" dirty="0"/>
          </a:p>
        </p:txBody>
      </p:sp>
    </p:spTree>
    <p:extLst>
      <p:ext uri="{BB962C8B-B14F-4D97-AF65-F5344CB8AC3E}">
        <p14:creationId xmlns:p14="http://schemas.microsoft.com/office/powerpoint/2010/main" val="241806649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7B44253-CC8C-405B-B173-37089594C512}" type="datetimeFigureOut">
              <a:rPr lang="en-US" smtClean="0"/>
              <a:pPr/>
              <a:t>10/28/2022</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63B4164-3AD1-4303-8927-DA91AA9BC4F8}" type="slidenum">
              <a:rPr lang="en-US" smtClean="0"/>
              <a:pPr/>
              <a:t>‹#›</a:t>
            </a:fld>
            <a:endParaRPr lang="en-US" dirty="0"/>
          </a:p>
        </p:txBody>
      </p:sp>
    </p:spTree>
    <p:extLst>
      <p:ext uri="{BB962C8B-B14F-4D97-AF65-F5344CB8AC3E}">
        <p14:creationId xmlns:p14="http://schemas.microsoft.com/office/powerpoint/2010/main" val="11779877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D7B44253-CC8C-405B-B173-37089594C512}" type="datetimeFigureOut">
              <a:rPr lang="en-US" smtClean="0"/>
              <a:pPr/>
              <a:t>10/28/2022</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563B4164-3AD1-4303-8927-DA91AA9BC4F8}" type="slidenum">
              <a:rPr lang="en-US" smtClean="0"/>
              <a:pPr/>
              <a:t>‹#›</a:t>
            </a:fld>
            <a:endParaRPr lang="en-US" dirty="0"/>
          </a:p>
        </p:txBody>
      </p:sp>
    </p:spTree>
    <p:extLst>
      <p:ext uri="{BB962C8B-B14F-4D97-AF65-F5344CB8AC3E}">
        <p14:creationId xmlns:p14="http://schemas.microsoft.com/office/powerpoint/2010/main" val="337968442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346C8A6-4EAA-425C-AD65-FB7185D13849}" type="slidenum">
              <a:rPr lang="en-US" altLang="en-US" smtClean="0"/>
              <a:pPr>
                <a:defRPr/>
              </a:pPr>
              <a:t>‹#›</a:t>
            </a:fld>
            <a:endParaRPr lang="en-US" altLang="en-US" dirty="0"/>
          </a:p>
        </p:txBody>
      </p:sp>
    </p:spTree>
    <p:extLst>
      <p:ext uri="{BB962C8B-B14F-4D97-AF65-F5344CB8AC3E}">
        <p14:creationId xmlns:p14="http://schemas.microsoft.com/office/powerpoint/2010/main" val="26514787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2CBE984D-2DD5-4668-BAF8-1C9AC1A13DBC}" type="slidenum">
              <a:rPr lang="en-US" altLang="en-US" smtClean="0"/>
              <a:pPr>
                <a:defRPr/>
              </a:pPr>
              <a:t>‹#›</a:t>
            </a:fld>
            <a:endParaRPr lang="en-US" altLang="en-US" dirty="0"/>
          </a:p>
        </p:txBody>
      </p:sp>
    </p:spTree>
    <p:extLst>
      <p:ext uri="{BB962C8B-B14F-4D97-AF65-F5344CB8AC3E}">
        <p14:creationId xmlns:p14="http://schemas.microsoft.com/office/powerpoint/2010/main" val="397671777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486D207D-9E64-417F-AA84-D9CB1A523B53}" type="slidenum">
              <a:rPr lang="en-US" altLang="en-US" smtClean="0"/>
              <a:pPr>
                <a:defRPr/>
              </a:pPr>
              <a:t>‹#›</a:t>
            </a:fld>
            <a:endParaRPr lang="en-US" altLang="en-US" dirty="0"/>
          </a:p>
        </p:txBody>
      </p:sp>
    </p:spTree>
    <p:extLst>
      <p:ext uri="{BB962C8B-B14F-4D97-AF65-F5344CB8AC3E}">
        <p14:creationId xmlns:p14="http://schemas.microsoft.com/office/powerpoint/2010/main" val="134936191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7B44253-CC8C-405B-B173-37089594C512}" type="datetimeFigureOut">
              <a:rPr lang="en-US" smtClean="0"/>
              <a:pPr/>
              <a:t>10/28/2022</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563B4164-3AD1-4303-8927-DA91AA9BC4F8}" type="slidenum">
              <a:rPr lang="en-US" smtClean="0"/>
              <a:pPr/>
              <a:t>‹#›</a:t>
            </a:fld>
            <a:endParaRPr lang="en-US" dirty="0"/>
          </a:p>
        </p:txBody>
      </p:sp>
    </p:spTree>
    <p:extLst>
      <p:ext uri="{BB962C8B-B14F-4D97-AF65-F5344CB8AC3E}">
        <p14:creationId xmlns:p14="http://schemas.microsoft.com/office/powerpoint/2010/main" val="243884494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7B44253-CC8C-405B-B173-37089594C512}" type="datetimeFigureOut">
              <a:rPr lang="en-US" smtClean="0"/>
              <a:pPr/>
              <a:t>10/28/2022</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563B4164-3AD1-4303-8927-DA91AA9BC4F8}" type="slidenum">
              <a:rPr lang="en-US" smtClean="0"/>
              <a:pPr/>
              <a:t>‹#›</a:t>
            </a:fld>
            <a:endParaRPr lang="en-US" dirty="0"/>
          </a:p>
        </p:txBody>
      </p:sp>
    </p:spTree>
    <p:extLst>
      <p:ext uri="{BB962C8B-B14F-4D97-AF65-F5344CB8AC3E}">
        <p14:creationId xmlns:p14="http://schemas.microsoft.com/office/powerpoint/2010/main" val="26279926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7B44253-CC8C-405B-B173-37089594C512}" type="datetimeFigureOut">
              <a:rPr lang="en-US" smtClean="0"/>
              <a:pPr/>
              <a:t>10/28/2022</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63B4164-3AD1-4303-8927-DA91AA9BC4F8}" type="slidenum">
              <a:rPr lang="en-US" smtClean="0"/>
              <a:pPr/>
              <a:t>‹#›</a:t>
            </a:fld>
            <a:endParaRPr lang="en-US" dirty="0"/>
          </a:p>
        </p:txBody>
      </p:sp>
    </p:spTree>
    <p:extLst>
      <p:ext uri="{BB962C8B-B14F-4D97-AF65-F5344CB8AC3E}">
        <p14:creationId xmlns:p14="http://schemas.microsoft.com/office/powerpoint/2010/main" val="36005512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7B44253-CC8C-405B-B173-37089594C512}" type="datetimeFigureOut">
              <a:rPr lang="en-US" smtClean="0"/>
              <a:pPr/>
              <a:t>10/28/2022</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63B4164-3AD1-4303-8927-DA91AA9BC4F8}" type="slidenum">
              <a:rPr lang="en-US" smtClean="0"/>
              <a:pPr/>
              <a:t>‹#›</a:t>
            </a:fld>
            <a:endParaRPr lang="en-US" dirty="0"/>
          </a:p>
        </p:txBody>
      </p:sp>
    </p:spTree>
    <p:extLst>
      <p:ext uri="{BB962C8B-B14F-4D97-AF65-F5344CB8AC3E}">
        <p14:creationId xmlns:p14="http://schemas.microsoft.com/office/powerpoint/2010/main" val="10902103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18" Type="http://schemas.openxmlformats.org/officeDocument/2006/relationships/slideLayout" Target="../slideLayouts/slideLayout5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 Type="http://schemas.openxmlformats.org/officeDocument/2006/relationships/slideLayout" Target="../slideLayouts/slideLayout37.xml"/><Relationship Id="rId16" Type="http://schemas.openxmlformats.org/officeDocument/2006/relationships/slideLayout" Target="../slideLayouts/slideLayout51.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10" Type="http://schemas.openxmlformats.org/officeDocument/2006/relationships/slideLayout" Target="../slideLayouts/slideLayout45.xml"/><Relationship Id="rId19" Type="http://schemas.openxmlformats.org/officeDocument/2006/relationships/theme" Target="../theme/theme2.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7"/>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3" r:id="rId33"/>
    <p:sldLayoutId id="2147485844" r:id="rId34"/>
    <p:sldLayoutId id="2147485845" r:id="rId35"/>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charset="0"/>
                <a:ea typeface="ＭＳ Ｐゴシック" charset="-128"/>
              </a:defRPr>
            </a:lvl1pPr>
          </a:lstStyle>
          <a:p>
            <a:pPr>
              <a:defRPr/>
            </a:pPr>
            <a:fld id="{DF44DEF6-72D4-428C-8AB4-4907332B2E87}" type="datetime1">
              <a:rPr lang="en-US" smtClean="0"/>
              <a:t>10/28/2022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charset="0"/>
                <a:ea typeface="ＭＳ Ｐゴシック" charset="-128"/>
              </a:defRPr>
            </a:lvl1pPr>
          </a:lstStyle>
          <a:p>
            <a:pPr>
              <a:defRPr/>
            </a:pPr>
            <a:r>
              <a:rPr lang="en-US" smtClean="0"/>
              <a:t>Mr. Sherpinsky's Honors Marketing Class. 2015 All rights reserved.</a:t>
            </a:r>
            <a:endParaRPr lang="nb-N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defRPr>
            </a:lvl1pPr>
          </a:lstStyle>
          <a:p>
            <a:pPr>
              <a:defRPr/>
            </a:pPr>
            <a:fld id="{BA1C3391-AA00-4335-ADC1-18196F38C9E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6037" r:id="rId1"/>
    <p:sldLayoutId id="2147486038" r:id="rId2"/>
    <p:sldLayoutId id="2147486039" r:id="rId3"/>
    <p:sldLayoutId id="2147486040" r:id="rId4"/>
    <p:sldLayoutId id="2147486041" r:id="rId5"/>
    <p:sldLayoutId id="2147486042" r:id="rId6"/>
    <p:sldLayoutId id="2147486043" r:id="rId7"/>
    <p:sldLayoutId id="2147486044" r:id="rId8"/>
    <p:sldLayoutId id="2147486045" r:id="rId9"/>
    <p:sldLayoutId id="2147486046" r:id="rId10"/>
    <p:sldLayoutId id="2147486047" r:id="rId11"/>
    <p:sldLayoutId id="2147486048" r:id="rId12"/>
    <p:sldLayoutId id="2147486049" r:id="rId13"/>
    <p:sldLayoutId id="2147486050" r:id="rId14"/>
    <p:sldLayoutId id="2147486051" r:id="rId15"/>
    <p:sldLayoutId id="2147486052" r:id="rId16"/>
    <p:sldLayoutId id="2147486053" r:id="rId17"/>
    <p:sldLayoutId id="2147486054" r:id="rId18"/>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hf hdr="0" ftr="0" dt="0"/>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6.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9.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5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tx1">
                    <a:lumMod val="75000"/>
                    <a:lumOff val="25000"/>
                  </a:schemeClr>
                </a:solidFill>
                <a:latin typeface="Verdana" pitchFamily="34" charset="0"/>
                <a:cs typeface="+mn-cs"/>
              </a:rPr>
              <a:t>.Org</a:t>
            </a:r>
            <a:endParaRPr lang="en-US" sz="2800" b="1" dirty="0">
              <a:solidFill>
                <a:schemeClr val="tx1">
                  <a:lumMod val="75000"/>
                  <a:lumOff val="25000"/>
                </a:schemeClr>
              </a:solidFill>
              <a:latin typeface="Tahoma" pitchFamily="34" charset="0"/>
              <a:cs typeface="+mn-cs"/>
            </a:endParaRPr>
          </a:p>
        </p:txBody>
      </p:sp>
      <p:sp>
        <p:nvSpPr>
          <p:cNvPr id="16389" name="Text Box 9"/>
          <p:cNvSpPr txBox="1">
            <a:spLocks noChangeArrowheads="1"/>
          </p:cNvSpPr>
          <p:nvPr/>
        </p:nvSpPr>
        <p:spPr bwMode="auto">
          <a:xfrm>
            <a:off x="1066800" y="5221069"/>
            <a:ext cx="7538086" cy="707886"/>
          </a:xfrm>
          <a:prstGeom prst="rect">
            <a:avLst/>
          </a:prstGeom>
          <a:noFill/>
          <a:ln w="9525">
            <a:noFill/>
            <a:miter lim="800000"/>
            <a:headEnd/>
            <a:tailEnd/>
          </a:ln>
        </p:spPr>
        <p:txBody>
          <a:bodyPr wrap="square">
            <a:spAutoFit/>
          </a:bodyPr>
          <a:lstStyle/>
          <a:p>
            <a:pPr eaLnBrk="0" hangingPunct="0">
              <a:spcBef>
                <a:spcPct val="50000"/>
              </a:spcBef>
            </a:pPr>
            <a:r>
              <a:rPr lang="en-US" sz="2000" b="1" dirty="0" smtClean="0">
                <a:latin typeface="+mn-lt"/>
                <a:cs typeface="Times New Roman" pitchFamily="18" charset="0"/>
              </a:rPr>
              <a:t>Submitted </a:t>
            </a:r>
            <a:r>
              <a:rPr lang="en-US" sz="2000" b="1" dirty="0">
                <a:latin typeface="+mn-lt"/>
                <a:cs typeface="Times New Roman" pitchFamily="18" charset="0"/>
              </a:rPr>
              <a:t>To:	 </a:t>
            </a:r>
            <a:r>
              <a:rPr lang="en-US" sz="2000" b="1" dirty="0" smtClean="0">
                <a:latin typeface="+mn-lt"/>
                <a:cs typeface="Times New Roman" pitchFamily="18" charset="0"/>
              </a:rPr>
              <a:t>             		      </a:t>
            </a:r>
            <a:r>
              <a:rPr lang="en-US" sz="2000" b="1" dirty="0" smtClean="0">
                <a:latin typeface="+mn-lt"/>
                <a:cs typeface="Times New Roman" pitchFamily="18" charset="0"/>
              </a:rPr>
              <a:t>Submitted </a:t>
            </a:r>
            <a:r>
              <a:rPr lang="en-US" sz="2000" b="1" dirty="0">
                <a:latin typeface="+mn-lt"/>
                <a:cs typeface="Times New Roman" pitchFamily="18" charset="0"/>
              </a:rPr>
              <a:t>By:</a:t>
            </a:r>
          </a:p>
          <a:p>
            <a:pPr eaLnBrk="0" hangingPunct="0"/>
            <a:r>
              <a:rPr lang="en-US" sz="2000" b="1" dirty="0">
                <a:latin typeface="+mn-lt"/>
                <a:cs typeface="Times New Roman" pitchFamily="18" charset="0"/>
              </a:rPr>
              <a:t>S</a:t>
            </a:r>
            <a:r>
              <a:rPr lang="en-US" sz="2000" b="1" dirty="0" smtClean="0">
                <a:latin typeface="+mn-lt"/>
                <a:cs typeface="Times New Roman" pitchFamily="18" charset="0"/>
              </a:rPr>
              <a:t>tudymafia.org                                         Studymafia.org               </a:t>
            </a:r>
            <a:endParaRPr lang="en-US" sz="2000" b="1" dirty="0">
              <a:latin typeface="+mn-lt"/>
              <a:cs typeface="Times New Roman" pitchFamily="18" charset="0"/>
            </a:endParaRPr>
          </a:p>
        </p:txBody>
      </p:sp>
      <p:sp>
        <p:nvSpPr>
          <p:cNvPr id="8" name="Rectangle 7"/>
          <p:cNvSpPr/>
          <p:nvPr/>
        </p:nvSpPr>
        <p:spPr>
          <a:xfrm>
            <a:off x="3086069" y="1981200"/>
            <a:ext cx="2961067" cy="1938992"/>
          </a:xfrm>
          <a:prstGeom prst="rect">
            <a:avLst/>
          </a:prstGeom>
          <a:noFill/>
        </p:spPr>
        <p:txBody>
          <a:bodyPr wrap="none">
            <a:spAutoFit/>
          </a:bodyPr>
          <a:lstStyle/>
          <a:p>
            <a:pPr algn="ctr" fontAlgn="auto">
              <a:spcBef>
                <a:spcPts val="0"/>
              </a:spcBef>
              <a:spcAft>
                <a:spcPts val="0"/>
              </a:spcAft>
              <a:defRPr/>
            </a:pPr>
            <a:r>
              <a:rPr lang="en-US" altLang="en-US" sz="6000" b="1" dirty="0">
                <a:solidFill>
                  <a:schemeClr val="accent2">
                    <a:lumMod val="75000"/>
                  </a:schemeClr>
                </a:solidFill>
                <a:latin typeface="Times New Roman" pitchFamily="18" charset="0"/>
                <a:cs typeface="Times New Roman" pitchFamily="18" charset="0"/>
              </a:rPr>
              <a:t>Cervical</a:t>
            </a:r>
            <a:r>
              <a:rPr lang="en-US" altLang="en-US" sz="6000" b="1" dirty="0">
                <a:latin typeface="Times New Roman" pitchFamily="18" charset="0"/>
                <a:cs typeface="Times New Roman" pitchFamily="18" charset="0"/>
              </a:rPr>
              <a:t/>
            </a:r>
            <a:br>
              <a:rPr lang="en-US" altLang="en-US" sz="6000" b="1" dirty="0">
                <a:latin typeface="Times New Roman" pitchFamily="18" charset="0"/>
                <a:cs typeface="Times New Roman" pitchFamily="18" charset="0"/>
              </a:rPr>
            </a:br>
            <a:r>
              <a:rPr lang="en-US" altLang="en-US" sz="6000" b="1" dirty="0">
                <a:solidFill>
                  <a:schemeClr val="accent5">
                    <a:lumMod val="75000"/>
                  </a:schemeClr>
                </a:solidFill>
                <a:latin typeface="Times New Roman" pitchFamily="18" charset="0"/>
                <a:cs typeface="Times New Roman" pitchFamily="18" charset="0"/>
              </a:rPr>
              <a:t>Cancer</a:t>
            </a:r>
            <a:endParaRPr lang="en-US" sz="6000" b="1" spc="300" dirty="0">
              <a:ln w="11430" cmpd="sng">
                <a:solidFill>
                  <a:schemeClr val="accent1">
                    <a:tint val="10000"/>
                  </a:schemeClr>
                </a:solidFill>
                <a:prstDash val="solid"/>
                <a:miter lim="800000"/>
              </a:ln>
              <a:solidFill>
                <a:schemeClr val="accent5">
                  <a:lumMod val="75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1867144478"/>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776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1"/>
                </a:solidFill>
              </a:rPr>
              <a:t>Risk factors </a:t>
            </a:r>
            <a:r>
              <a:rPr lang="en-US" altLang="en-US" sz="3600" b="1" dirty="0" smtClean="0">
                <a:solidFill>
                  <a:schemeClr val="accent1"/>
                </a:solidFill>
                <a:latin typeface="Times New Roman" pitchFamily="18" charset="0"/>
                <a:cs typeface="Times New Roman" pitchFamily="18" charset="0"/>
              </a:rPr>
              <a:t>of Cervical cancer  </a:t>
            </a:r>
          </a:p>
        </p:txBody>
      </p:sp>
      <p:sp>
        <p:nvSpPr>
          <p:cNvPr id="2" name="TextBox 1"/>
          <p:cNvSpPr txBox="1"/>
          <p:nvPr/>
        </p:nvSpPr>
        <p:spPr>
          <a:xfrm>
            <a:off x="381000" y="1653600"/>
            <a:ext cx="8153400" cy="5509200"/>
          </a:xfrm>
          <a:prstGeom prst="rect">
            <a:avLst/>
          </a:prstGeom>
          <a:noFill/>
        </p:spPr>
        <p:txBody>
          <a:bodyPr wrap="square">
            <a:spAutoFit/>
          </a:bodyPr>
          <a:lstStyle/>
          <a:p>
            <a:pPr marL="514350" indent="-514350">
              <a:buFont typeface="Arial" pitchFamily="34" charset="0"/>
              <a:buChar char="•"/>
            </a:pPr>
            <a:r>
              <a:rPr lang="en-US" sz="3200" b="1" dirty="0" smtClean="0"/>
              <a:t>Other sexually transmitted infections (STIs).</a:t>
            </a:r>
            <a:r>
              <a:rPr lang="en-US" sz="3200" dirty="0" smtClean="0"/>
              <a:t> Having other STIs — such as chlamydia, gonorrhea, syphilis and HIV/AIDS — increases your risk of HPV.</a:t>
            </a:r>
          </a:p>
          <a:p>
            <a:pPr marL="514350" indent="-514350">
              <a:buFont typeface="Arial" pitchFamily="34" charset="0"/>
              <a:buChar char="•"/>
            </a:pPr>
            <a:r>
              <a:rPr lang="en-US" sz="3200" b="1" dirty="0" smtClean="0"/>
              <a:t>A weakened immune system.</a:t>
            </a:r>
            <a:r>
              <a:rPr lang="en-US" sz="3200" dirty="0" smtClean="0"/>
              <a:t> Your immune system is weakened by another health condition and you have HPV.</a:t>
            </a:r>
          </a:p>
          <a:p>
            <a:pPr marL="514350" indent="-514350">
              <a:buFont typeface="Arial" pitchFamily="34" charset="0"/>
              <a:buChar char="•"/>
            </a:pPr>
            <a:r>
              <a:rPr lang="en-US" sz="3200" b="1" dirty="0" smtClean="0"/>
              <a:t>Smoking.</a:t>
            </a:r>
            <a:r>
              <a:rPr lang="en-US" sz="3200" dirty="0" smtClean="0"/>
              <a:t> Smoking is associated with squamous cell cervical cancer.</a:t>
            </a:r>
          </a:p>
          <a:p>
            <a:pPr marL="514350" indent="-514350"/>
            <a:r>
              <a:rPr lang="en-US" sz="3200" dirty="0" smtClean="0"/>
              <a:t/>
            </a:r>
            <a:br>
              <a:rPr lang="en-US" sz="3200" dirty="0" smtClean="0"/>
            </a:b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1"/>
                </a:solidFill>
              </a:rPr>
              <a:t>Prevention </a:t>
            </a:r>
            <a:r>
              <a:rPr lang="en-US" altLang="en-US" sz="3600" b="1" dirty="0" smtClean="0">
                <a:solidFill>
                  <a:schemeClr val="accent1"/>
                </a:solidFill>
                <a:latin typeface="Times New Roman" pitchFamily="18" charset="0"/>
                <a:cs typeface="Times New Roman" pitchFamily="18" charset="0"/>
              </a:rPr>
              <a:t>of Cervical cancer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457200" y="1828800"/>
            <a:ext cx="8153400" cy="3970318"/>
          </a:xfrm>
          <a:prstGeom prst="rect">
            <a:avLst/>
          </a:prstGeom>
          <a:noFill/>
        </p:spPr>
        <p:txBody>
          <a:bodyPr wrap="square">
            <a:spAutoFit/>
          </a:bodyPr>
          <a:lstStyle/>
          <a:p>
            <a:pPr marL="514350" indent="-514350">
              <a:buFont typeface="Arial" pitchFamily="34" charset="0"/>
              <a:buChar char="•"/>
            </a:pPr>
            <a:r>
              <a:rPr lang="en-US" sz="2800" b="1" dirty="0" smtClean="0"/>
              <a:t>Ask your doctor about the HPV vaccine.</a:t>
            </a:r>
            <a:r>
              <a:rPr lang="en-US" sz="2800" dirty="0" smtClean="0"/>
              <a:t> Receiving a vaccination to prevent HPV infection may reduce your risk of cervical cancer and other HPV-related cancers. Ask your doctor whether an HPV vaccine is appropriate for you.</a:t>
            </a:r>
          </a:p>
          <a:p>
            <a:pPr marL="514350" indent="-514350">
              <a:buFont typeface="Arial" pitchFamily="34" charset="0"/>
              <a:buChar char="•"/>
            </a:pPr>
            <a:r>
              <a:rPr lang="en-US" sz="2800" b="1" dirty="0" smtClean="0"/>
              <a:t>Have routine Pap tests.</a:t>
            </a:r>
            <a:r>
              <a:rPr lang="en-US" sz="2800" dirty="0" smtClean="0"/>
              <a:t> Pap tests can detect precancerous conditions of the cervix, so they can be monitored or treated in order to prevent cervical cancer.</a:t>
            </a:r>
            <a:endParaRPr lang="en-US" sz="28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1"/>
                </a:solidFill>
              </a:rPr>
              <a:t>Prevention </a:t>
            </a:r>
            <a:r>
              <a:rPr lang="en-US" altLang="en-US" sz="3600" b="1" dirty="0" smtClean="0">
                <a:solidFill>
                  <a:schemeClr val="accent1"/>
                </a:solidFill>
                <a:latin typeface="Times New Roman" pitchFamily="18" charset="0"/>
                <a:cs typeface="Times New Roman" pitchFamily="18" charset="0"/>
              </a:rPr>
              <a:t>of Cervical cancer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457200" y="1676400"/>
            <a:ext cx="8153400" cy="4524315"/>
          </a:xfrm>
          <a:prstGeom prst="rect">
            <a:avLst/>
          </a:prstGeom>
          <a:noFill/>
        </p:spPr>
        <p:txBody>
          <a:bodyPr wrap="square">
            <a:spAutoFit/>
          </a:bodyPr>
          <a:lstStyle/>
          <a:p>
            <a:pPr marL="514350" indent="-514350">
              <a:buFont typeface="Arial" pitchFamily="34" charset="0"/>
              <a:buChar char="•"/>
            </a:pPr>
            <a:r>
              <a:rPr lang="en-US" sz="3200" b="1" dirty="0" smtClean="0"/>
              <a:t>Practice safe sex.</a:t>
            </a:r>
            <a:r>
              <a:rPr lang="en-US" sz="3200" dirty="0" smtClean="0"/>
              <a:t> Reduce your risk of cervical cancer by taking measures to prevent sexually transmitted infections, such as using a condom every time you have sex and limiting the number of sexual partners you have.</a:t>
            </a:r>
          </a:p>
          <a:p>
            <a:pPr marL="514350" indent="-514350">
              <a:buFont typeface="Arial" pitchFamily="34" charset="0"/>
              <a:buChar char="•"/>
            </a:pPr>
            <a:r>
              <a:rPr lang="en-US" sz="3200" b="1" dirty="0" smtClean="0"/>
              <a:t>Don't smoke.</a:t>
            </a:r>
            <a:r>
              <a:rPr lang="en-US" sz="3200" dirty="0" smtClean="0"/>
              <a:t> If you don't smoke, don't start. If you do smoke, talk to your doctor about strategies to help you quit.</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1"/>
                </a:solidFill>
                <a:latin typeface="Times New Roman" pitchFamily="18" charset="0"/>
                <a:cs typeface="Times New Roman" pitchFamily="18" charset="0"/>
              </a:rPr>
              <a:t>Diagnosis of Cervical cancer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304800" y="1676400"/>
            <a:ext cx="8534400" cy="3970318"/>
          </a:xfrm>
          <a:prstGeom prst="rect">
            <a:avLst/>
          </a:prstGeom>
          <a:noFill/>
        </p:spPr>
        <p:txBody>
          <a:bodyPr wrap="square">
            <a:spAutoFit/>
          </a:bodyPr>
          <a:lstStyle/>
          <a:p>
            <a:pPr marL="514350" indent="-514350">
              <a:buFont typeface="Arial" pitchFamily="34" charset="0"/>
              <a:buChar char="•"/>
            </a:pPr>
            <a:r>
              <a:rPr lang="en-US" sz="2800" dirty="0" smtClean="0"/>
              <a:t>Screening tests can help detect cervical cancer and precancerous cells that may one day develop into cervical cancer. Most guidelines suggest beginning screening for cervical cancer and precancerous changes at age 21. </a:t>
            </a:r>
          </a:p>
          <a:p>
            <a:pPr marL="514350" indent="-514350">
              <a:buFont typeface="Arial" pitchFamily="34" charset="0"/>
              <a:buChar char="•"/>
            </a:pPr>
            <a:r>
              <a:rPr lang="en-US" sz="2800" dirty="0" smtClean="0"/>
              <a:t>If cervical cancer is suspected, your doctor is likely to start with a thorough examination of your cervix. A special magnifying instrument (colposcope) is used to check for abnormal cells.</a:t>
            </a:r>
            <a:endParaRPr lang="en-US" sz="2800" dirty="0"/>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602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1"/>
                </a:solidFill>
                <a:latin typeface="Times New Roman" pitchFamily="18" charset="0"/>
                <a:cs typeface="Times New Roman" pitchFamily="18" charset="0"/>
              </a:rPr>
              <a:t>Treatment of Cervical cancer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304800" y="1595021"/>
            <a:ext cx="8534400" cy="4832092"/>
          </a:xfrm>
          <a:prstGeom prst="rect">
            <a:avLst/>
          </a:prstGeom>
          <a:noFill/>
        </p:spPr>
        <p:txBody>
          <a:bodyPr wrap="square">
            <a:spAutoFit/>
          </a:bodyPr>
          <a:lstStyle/>
          <a:p>
            <a:pPr marL="514350" indent="-514350">
              <a:buFont typeface="Arial" pitchFamily="34" charset="0"/>
              <a:buChar char="•"/>
            </a:pPr>
            <a:r>
              <a:rPr lang="en-US" sz="2800" b="1" dirty="0" smtClean="0"/>
              <a:t>Surgery</a:t>
            </a:r>
          </a:p>
          <a:p>
            <a:r>
              <a:rPr lang="en-US" sz="2800" dirty="0" smtClean="0"/>
              <a:t>Early-stage cervical cancer is typically treated with surgery. Which operation is best for you will depend on the size of your cancer, its stage and whether you would like to consider becoming pregnant in the future.</a:t>
            </a:r>
          </a:p>
          <a:p>
            <a:pPr marL="514350" indent="-514350">
              <a:buFont typeface="Arial" pitchFamily="34" charset="0"/>
              <a:buChar char="•"/>
            </a:pPr>
            <a:r>
              <a:rPr lang="en-US" sz="2800" b="1" dirty="0" smtClean="0"/>
              <a:t>Radiation</a:t>
            </a:r>
          </a:p>
          <a:p>
            <a:r>
              <a:rPr lang="en-US" sz="2800" dirty="0" smtClean="0"/>
              <a:t>Radiation therapy uses high-powered energy beams, such as X-rays or protons, to kill cancer cells. Radiation therapy is often combined with chemotherapy as the primary treatment for locally advanced cervical cancers. </a:t>
            </a:r>
          </a:p>
          <a:p>
            <a:endParaRPr lang="en-US" sz="28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cxnSp>
        <p:nvCxnSpPr>
          <p:cNvPr id="6" name="Straight Connector 5"/>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602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1"/>
                </a:solidFill>
                <a:latin typeface="Times New Roman" pitchFamily="18" charset="0"/>
                <a:cs typeface="Times New Roman" pitchFamily="18" charset="0"/>
              </a:rPr>
              <a:t>Treatment of Cervical cancer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533400" y="1595021"/>
            <a:ext cx="8610600" cy="5016758"/>
          </a:xfrm>
          <a:prstGeom prst="rect">
            <a:avLst/>
          </a:prstGeom>
          <a:noFill/>
        </p:spPr>
        <p:txBody>
          <a:bodyPr wrap="square">
            <a:spAutoFit/>
          </a:bodyPr>
          <a:lstStyle/>
          <a:p>
            <a:pPr marL="514350" indent="-514350">
              <a:buFont typeface="Arial" pitchFamily="34" charset="0"/>
              <a:buChar char="•"/>
            </a:pPr>
            <a:r>
              <a:rPr lang="en-US" sz="3200" b="1" dirty="0" smtClean="0"/>
              <a:t>Chemotherapy</a:t>
            </a:r>
          </a:p>
          <a:p>
            <a:r>
              <a:rPr lang="en-US" sz="3200" dirty="0" smtClean="0"/>
              <a:t>Chemotherapy is a drug treatment that uses chemicals to kill cancer cells. It can be given through a vein or taken in pill form. Sometimes both methods are used.</a:t>
            </a:r>
          </a:p>
          <a:p>
            <a:pPr marL="514350" indent="-514350">
              <a:buFont typeface="Arial" pitchFamily="34" charset="0"/>
              <a:buChar char="•"/>
            </a:pPr>
            <a:r>
              <a:rPr lang="en-US" sz="3200" b="1" dirty="0" smtClean="0"/>
              <a:t>Supportive (palliative) care</a:t>
            </a:r>
          </a:p>
          <a:p>
            <a:r>
              <a:rPr lang="en-US" sz="3200" dirty="0" smtClean="0"/>
              <a:t>Palliative care is specialized medical care that focuses on providing relief from pain and other symptoms of a serious illness.</a:t>
            </a:r>
          </a:p>
          <a:p>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86D207D-9E64-417F-AA84-D9CB1A523B53}" type="slidenum">
              <a:rPr lang="en-US" altLang="en-US" smtClean="0"/>
              <a:pPr>
                <a:defRPr/>
              </a:pPr>
              <a:t>16</a:t>
            </a:fld>
            <a:endParaRPr lang="en-US" altLang="en-US" dirty="0"/>
          </a:p>
        </p:txBody>
      </p:sp>
      <p:pic>
        <p:nvPicPr>
          <p:cNvPr id="4" name="Picture 3" descr="cervical-cancer-1200x1074.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1"/>
                </a:solidFill>
                <a:latin typeface="Times New Roman" pitchFamily="18" charset="0"/>
                <a:cs typeface="Times New Roman" pitchFamily="18" charset="0"/>
              </a:rPr>
              <a:t>Conclusion</a:t>
            </a:r>
          </a:p>
        </p:txBody>
      </p:sp>
      <p:sp>
        <p:nvSpPr>
          <p:cNvPr id="2" name="TextBox 1"/>
          <p:cNvSpPr txBox="1"/>
          <p:nvPr/>
        </p:nvSpPr>
        <p:spPr>
          <a:xfrm>
            <a:off x="457200" y="1676400"/>
            <a:ext cx="8153400" cy="4031873"/>
          </a:xfrm>
          <a:prstGeom prst="rect">
            <a:avLst/>
          </a:prstGeom>
          <a:noFill/>
        </p:spPr>
        <p:txBody>
          <a:bodyPr wrap="square">
            <a:spAutoFit/>
          </a:bodyPr>
          <a:lstStyle/>
          <a:p>
            <a:pPr marL="514350" indent="-514350">
              <a:buFont typeface="Arial" pitchFamily="34" charset="0"/>
              <a:buChar char="•"/>
            </a:pPr>
            <a:r>
              <a:rPr lang="en-US" sz="3200" b="1" dirty="0" smtClean="0"/>
              <a:t>The overall knowledge of participants towards cervical cancer and its prevention was inadequate</a:t>
            </a:r>
            <a:r>
              <a:rPr lang="en-US" sz="3200" dirty="0" smtClean="0"/>
              <a:t>. The majority, &gt; 80% of the participants lack knowledge that HPV is a causative agent of cervical cancer. </a:t>
            </a:r>
          </a:p>
          <a:p>
            <a:pPr marL="514350" indent="-514350">
              <a:buFont typeface="Arial" pitchFamily="34" charset="0"/>
              <a:buChar char="•"/>
            </a:pPr>
            <a:r>
              <a:rPr lang="en-US" sz="3200" dirty="0" smtClean="0"/>
              <a:t>This is extremely worrying as the most important way to prevent cervical cancer is blocking HPV infection.</a:t>
            </a:r>
            <a:endParaRPr lang="en-US" sz="32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58240"/>
            <a:ext cx="8183880" cy="1051560"/>
          </a:xfrm>
        </p:spPr>
        <p:txBody>
          <a:bodyPr/>
          <a:lstStyle/>
          <a:p>
            <a:r>
              <a:rPr lang="en-US" dirty="0">
                <a:solidFill>
                  <a:srgbClr val="FF0000"/>
                </a:solidFill>
              </a:rPr>
              <a:t>References</a:t>
            </a:r>
          </a:p>
        </p:txBody>
      </p:sp>
      <p:sp>
        <p:nvSpPr>
          <p:cNvPr id="3" name="Content Placeholder 2"/>
          <p:cNvSpPr>
            <a:spLocks noGrp="1"/>
          </p:cNvSpPr>
          <p:nvPr>
            <p:ph idx="1"/>
          </p:nvPr>
        </p:nvSpPr>
        <p:spPr>
          <a:xfrm>
            <a:off x="152400" y="2822448"/>
            <a:ext cx="8183880" cy="4187952"/>
          </a:xfrm>
        </p:spPr>
        <p:txBody>
          <a:bodyPr/>
          <a:lstStyle/>
          <a:p>
            <a:pPr lvl="1"/>
            <a:r>
              <a:rPr lang="en-US" dirty="0" smtClean="0">
                <a:solidFill>
                  <a:schemeClr val="accent1">
                    <a:lumMod val="10000"/>
                  </a:schemeClr>
                </a:solidFill>
              </a:rPr>
              <a:t>Google.com</a:t>
            </a:r>
          </a:p>
          <a:p>
            <a:pPr lvl="1"/>
            <a:r>
              <a:rPr lang="en-US" dirty="0" smtClean="0">
                <a:solidFill>
                  <a:schemeClr val="accent1">
                    <a:lumMod val="10000"/>
                  </a:schemeClr>
                </a:solidFill>
              </a:rPr>
              <a:t>Wikipedia.org</a:t>
            </a:r>
          </a:p>
          <a:p>
            <a:pPr lvl="1"/>
            <a:r>
              <a:rPr lang="en-US" dirty="0" smtClean="0">
                <a:solidFill>
                  <a:schemeClr val="accent1">
                    <a:lumMod val="10000"/>
                  </a:schemeClr>
                </a:solidFill>
              </a:rPr>
              <a:t>Studymafia.org</a:t>
            </a:r>
          </a:p>
          <a:p>
            <a:pPr lvl="1"/>
            <a:r>
              <a:rPr lang="en-US" dirty="0" smtClean="0">
                <a:solidFill>
                  <a:schemeClr val="accent1">
                    <a:lumMod val="10000"/>
                  </a:schemeClr>
                </a:solidFill>
              </a:rPr>
              <a:t>Slidespanda.com</a:t>
            </a:r>
          </a:p>
        </p:txBody>
      </p:sp>
    </p:spTree>
    <p:extLst>
      <p:ext uri="{BB962C8B-B14F-4D97-AF65-F5344CB8AC3E}">
        <p14:creationId xmlns:p14="http://schemas.microsoft.com/office/powerpoint/2010/main" val="231934298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981200"/>
            <a:ext cx="5943600" cy="2514600"/>
          </a:xfrm>
          <a:solidFill>
            <a:srgbClr val="FFFFFF"/>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1719138213"/>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Table Contents</a:t>
            </a:r>
            <a:endParaRPr lang="en-US" altLang="en-US" sz="3600"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533400" y="15240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Definition</a:t>
            </a:r>
            <a:endParaRPr lang="en-US" altLang="en-US" sz="2600" dirty="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Symptoms of Cervical cancer  </a:t>
            </a:r>
            <a:endParaRPr lang="en-US" sz="26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Causes of Cervical cancer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Types of Cervical cancer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Risk-Factors of Cervical cancer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Prevention of Cervical cancer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Diagnosis of Cervical cancer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Treatment of Cervical cancer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Conclusion </a:t>
            </a:r>
            <a:endParaRPr lang="en-US" altLang="en-US" sz="2600"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Definition</a:t>
            </a:r>
            <a:endParaRPr lang="en-US" altLang="en-US" sz="3600"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533400" y="2057400"/>
            <a:ext cx="411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dirty="0" smtClean="0"/>
              <a:t>    Cervical cancer is a type of cancer that occurs in the cells of the cervix — the lower part of the uterus that connects to the vagina.</a:t>
            </a:r>
            <a:endParaRPr lang="en-US" dirty="0" smtClean="0">
              <a:latin typeface="Times New Roman" pitchFamily="18" charset="0"/>
              <a:cs typeface="Times New Roman" pitchFamily="18" charset="0"/>
            </a:endParaRP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cxnSp>
        <p:nvCxnSpPr>
          <p:cNvPr id="6" name="Straight Connector 5"/>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8" name="Picture 7" descr="800957.jpg"/>
          <p:cNvPicPr>
            <a:picLocks noChangeAspect="1"/>
          </p:cNvPicPr>
          <p:nvPr/>
        </p:nvPicPr>
        <p:blipFill>
          <a:blip r:embed="rId3" cstate="print"/>
          <a:srcRect l="7333" t="15556" r="50889" b="8889"/>
          <a:stretch>
            <a:fillRect/>
          </a:stretch>
        </p:blipFill>
        <p:spPr>
          <a:xfrm>
            <a:off x="4876800" y="1752600"/>
            <a:ext cx="3048000" cy="4409872"/>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b="1" dirty="0" smtClean="0">
                <a:solidFill>
                  <a:schemeClr val="accent2"/>
                </a:solidFill>
                <a:latin typeface="Times New Roman" pitchFamily="18" charset="0"/>
                <a:cs typeface="Times New Roman" pitchFamily="18" charset="0"/>
              </a:rPr>
              <a:t>Introduction</a:t>
            </a:r>
            <a:endParaRPr lang="en-US" altLang="en-US"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457200" y="1905000"/>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When exposed to HPV, the body's immune system typically prevents the virus from doing harm. In a small percentage of people, however, the virus survives for years, contributing to the process that causes some cervical cells to become cancer cells.</a:t>
            </a:r>
          </a:p>
          <a:p>
            <a:r>
              <a:rPr lang="en-US" sz="2800" dirty="0" smtClean="0"/>
              <a:t>You can reduce your risk of developing cervical cancer by having screening tests and receiving a vaccine that protects against HPV infection.</a:t>
            </a: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7620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1"/>
                </a:solidFill>
                <a:latin typeface="Times New Roman" pitchFamily="18" charset="0"/>
                <a:cs typeface="Times New Roman" pitchFamily="18" charset="0"/>
              </a:rPr>
              <a:t>Symptoms of Cervical cancer  </a:t>
            </a: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8" name="Picture 7" descr="watch-out-for-these-10-signs-of-cervical-cancer.jpg"/>
          <p:cNvPicPr>
            <a:picLocks noChangeAspect="1"/>
          </p:cNvPicPr>
          <p:nvPr/>
        </p:nvPicPr>
        <p:blipFill>
          <a:blip r:embed="rId3"/>
          <a:srcRect t="17647"/>
          <a:stretch>
            <a:fillRect/>
          </a:stretch>
        </p:blipFill>
        <p:spPr>
          <a:xfrm>
            <a:off x="609599" y="1752600"/>
            <a:ext cx="7892143" cy="4419600"/>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1"/>
                </a:solidFill>
                <a:latin typeface="Times New Roman" pitchFamily="18" charset="0"/>
                <a:cs typeface="Times New Roman" pitchFamily="18" charset="0"/>
              </a:rPr>
              <a:t>Causes of Cervical cancer  </a:t>
            </a:r>
          </a:p>
        </p:txBody>
      </p:sp>
      <p:sp>
        <p:nvSpPr>
          <p:cNvPr id="2" name="TextBox 1"/>
          <p:cNvSpPr txBox="1"/>
          <p:nvPr/>
        </p:nvSpPr>
        <p:spPr>
          <a:xfrm>
            <a:off x="304800" y="1676400"/>
            <a:ext cx="8423275" cy="4031873"/>
          </a:xfrm>
          <a:prstGeom prst="rect">
            <a:avLst/>
          </a:prstGeom>
          <a:noFill/>
        </p:spPr>
        <p:txBody>
          <a:bodyPr wrap="square">
            <a:spAutoFit/>
          </a:bodyPr>
          <a:lstStyle/>
          <a:p>
            <a:pPr marL="514350" indent="-514350">
              <a:buFont typeface="Arial" pitchFamily="34" charset="0"/>
              <a:buChar char="•"/>
            </a:pPr>
            <a:r>
              <a:rPr lang="en-US" sz="3200" dirty="0" smtClean="0"/>
              <a:t>Cervical cancer begins when healthy cells in the cervix develop changes (mutations) in their DNA. A cell's DNA contains the instructions that tell a cell what to do.</a:t>
            </a:r>
          </a:p>
          <a:p>
            <a:pPr marL="514350" indent="-514350">
              <a:buFont typeface="Arial" pitchFamily="34" charset="0"/>
              <a:buChar char="•"/>
            </a:pPr>
            <a:r>
              <a:rPr lang="en-US" sz="3200" dirty="0" smtClean="0"/>
              <a:t>Healthy cells grow and multiply at a set rate, eventually dying at a set time. The mutations tell the cells to grow and multiply out of control, and they don't die. </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014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1"/>
                </a:solidFill>
                <a:latin typeface="Times New Roman" pitchFamily="18" charset="0"/>
                <a:cs typeface="Times New Roman" pitchFamily="18" charset="0"/>
              </a:rPr>
              <a:t>Causes of Cervical cancer  </a:t>
            </a:r>
          </a:p>
        </p:txBody>
      </p:sp>
      <p:sp>
        <p:nvSpPr>
          <p:cNvPr id="2" name="TextBox 1"/>
          <p:cNvSpPr txBox="1"/>
          <p:nvPr/>
        </p:nvSpPr>
        <p:spPr>
          <a:xfrm>
            <a:off x="533400" y="1676400"/>
            <a:ext cx="8153400" cy="4031873"/>
          </a:xfrm>
          <a:prstGeom prst="rect">
            <a:avLst/>
          </a:prstGeom>
          <a:noFill/>
        </p:spPr>
        <p:txBody>
          <a:bodyPr wrap="square">
            <a:spAutoFit/>
          </a:bodyPr>
          <a:lstStyle/>
          <a:p>
            <a:pPr marL="514350" indent="-514350">
              <a:buFont typeface="Arial" pitchFamily="34" charset="0"/>
              <a:buChar char="•"/>
            </a:pPr>
            <a:r>
              <a:rPr lang="en-US" sz="3200" dirty="0" smtClean="0"/>
              <a:t>The accumulating abnormal cells form a mass (tumor). Cancer cells invade nearby tissues and can break off from a tumor to spread (metastasize) elsewhere in the body.</a:t>
            </a:r>
          </a:p>
          <a:p>
            <a:pPr marL="514350" indent="-514350">
              <a:buFont typeface="Arial" pitchFamily="34" charset="0"/>
              <a:buChar char="•"/>
            </a:pPr>
            <a:r>
              <a:rPr lang="en-US" sz="3200" dirty="0" smtClean="0"/>
              <a:t>It isn't clear what causes cervical cancer, but it's certain that HPV plays a role. HPV is very common, and most people with the virus never develop cancer.</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014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1"/>
                </a:solidFill>
                <a:latin typeface="Times New Roman" pitchFamily="18" charset="0"/>
                <a:cs typeface="Times New Roman" pitchFamily="18" charset="0"/>
              </a:rPr>
              <a:t>Types of Cervical cancer  </a:t>
            </a:r>
          </a:p>
        </p:txBody>
      </p:sp>
      <p:sp>
        <p:nvSpPr>
          <p:cNvPr id="2" name="TextBox 1"/>
          <p:cNvSpPr txBox="1"/>
          <p:nvPr/>
        </p:nvSpPr>
        <p:spPr>
          <a:xfrm>
            <a:off x="533400" y="1676400"/>
            <a:ext cx="8153400" cy="4524315"/>
          </a:xfrm>
          <a:prstGeom prst="rect">
            <a:avLst/>
          </a:prstGeom>
          <a:noFill/>
        </p:spPr>
        <p:txBody>
          <a:bodyPr wrap="square">
            <a:spAutoFit/>
          </a:bodyPr>
          <a:lstStyle/>
          <a:p>
            <a:pPr marL="514350" indent="-514350">
              <a:buFont typeface="Arial" pitchFamily="34" charset="0"/>
              <a:buChar char="•"/>
            </a:pPr>
            <a:r>
              <a:rPr lang="en-US" sz="3200" b="1" dirty="0" smtClean="0"/>
              <a:t>Squamous cell carcinoma.</a:t>
            </a:r>
            <a:r>
              <a:rPr lang="en-US" sz="3200" dirty="0" smtClean="0"/>
              <a:t> This type of cervical cancer begins in the thin, flat cells (squamous cells) lining the outer part of the cervix, which projects into the vagina. Most cervical cancers are squamous cell carcinomas.</a:t>
            </a:r>
          </a:p>
          <a:p>
            <a:pPr marL="514350" indent="-514350">
              <a:buFont typeface="Arial" pitchFamily="34" charset="0"/>
              <a:buChar char="•"/>
            </a:pPr>
            <a:r>
              <a:rPr lang="en-US" sz="3200" b="1" dirty="0" smtClean="0"/>
              <a:t>Adenocarcinoma.</a:t>
            </a:r>
            <a:r>
              <a:rPr lang="en-US" sz="3200" dirty="0" smtClean="0"/>
              <a:t> This type of cervical cancer begins in the column-shaped glandular cells that line the cervical canal.</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1"/>
                </a:solidFill>
              </a:rPr>
              <a:t>Risk factors </a:t>
            </a:r>
            <a:r>
              <a:rPr lang="en-US" altLang="en-US" sz="3600" b="1" dirty="0" smtClean="0">
                <a:solidFill>
                  <a:schemeClr val="accent1"/>
                </a:solidFill>
                <a:latin typeface="Times New Roman" pitchFamily="18" charset="0"/>
                <a:cs typeface="Times New Roman" pitchFamily="18" charset="0"/>
              </a:rPr>
              <a:t>of Cervical cancer  </a:t>
            </a:r>
          </a:p>
        </p:txBody>
      </p:sp>
      <p:sp>
        <p:nvSpPr>
          <p:cNvPr id="2" name="TextBox 1"/>
          <p:cNvSpPr txBox="1"/>
          <p:nvPr/>
        </p:nvSpPr>
        <p:spPr>
          <a:xfrm>
            <a:off x="457200" y="1676400"/>
            <a:ext cx="8153400" cy="3539430"/>
          </a:xfrm>
          <a:prstGeom prst="rect">
            <a:avLst/>
          </a:prstGeom>
          <a:noFill/>
        </p:spPr>
        <p:txBody>
          <a:bodyPr wrap="square">
            <a:spAutoFit/>
          </a:bodyPr>
          <a:lstStyle/>
          <a:p>
            <a:pPr marL="514350" indent="-514350">
              <a:buFont typeface="Arial" pitchFamily="34" charset="0"/>
              <a:buChar char="•"/>
            </a:pPr>
            <a:r>
              <a:rPr lang="en-US" sz="3200" b="1" dirty="0" smtClean="0"/>
              <a:t>Many sexual partners.</a:t>
            </a:r>
            <a:r>
              <a:rPr lang="en-US" sz="3200" dirty="0" smtClean="0"/>
              <a:t> The greater your number of sexual partners — and the greater your partner's number of sexual partners — the greater your chance of acquiring HPV.</a:t>
            </a:r>
          </a:p>
          <a:p>
            <a:pPr marL="514350" indent="-514350">
              <a:buFont typeface="Arial" pitchFamily="34" charset="0"/>
              <a:buChar char="•"/>
            </a:pPr>
            <a:r>
              <a:rPr lang="en-US" sz="3200" b="1" dirty="0" smtClean="0"/>
              <a:t>Early sexual activity.</a:t>
            </a:r>
            <a:r>
              <a:rPr lang="en-US" sz="3200" dirty="0" smtClean="0"/>
              <a:t> Having sex at an early age increases your risk of HPV.</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heme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17930</TotalTime>
  <Words>547</Words>
  <Application>Microsoft Office PowerPoint</Application>
  <PresentationFormat>On-screen Show (4:3)</PresentationFormat>
  <Paragraphs>236</Paragraphs>
  <Slides>19</Slides>
  <Notes>16</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7_SEPDPO</vt:lpstr>
      <vt:lpstr>Theme7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881</cp:revision>
  <cp:lastPrinted>2014-09-05T11:57:32Z</cp:lastPrinted>
  <dcterms:created xsi:type="dcterms:W3CDTF">2014-04-08T13:15:54Z</dcterms:created>
  <dcterms:modified xsi:type="dcterms:W3CDTF">2022-10-28T03:55:00Z</dcterms:modified>
</cp:coreProperties>
</file>