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98" r:id="rId2"/>
  </p:sldMasterIdLst>
  <p:notesMasterIdLst>
    <p:notesMasterId r:id="rId26"/>
  </p:notesMasterIdLst>
  <p:handoutMasterIdLst>
    <p:handoutMasterId r:id="rId27"/>
  </p:handoutMasterIdLst>
  <p:sldIdLst>
    <p:sldId id="390" r:id="rId3"/>
    <p:sldId id="322" r:id="rId4"/>
    <p:sldId id="324" r:id="rId5"/>
    <p:sldId id="362" r:id="rId6"/>
    <p:sldId id="361" r:id="rId7"/>
    <p:sldId id="325" r:id="rId8"/>
    <p:sldId id="372" r:id="rId9"/>
    <p:sldId id="373" r:id="rId10"/>
    <p:sldId id="383" r:id="rId11"/>
    <p:sldId id="384" r:id="rId12"/>
    <p:sldId id="376" r:id="rId13"/>
    <p:sldId id="366" r:id="rId14"/>
    <p:sldId id="379" r:id="rId15"/>
    <p:sldId id="380" r:id="rId16"/>
    <p:sldId id="381" r:id="rId17"/>
    <p:sldId id="377" r:id="rId18"/>
    <p:sldId id="385" r:id="rId19"/>
    <p:sldId id="378" r:id="rId20"/>
    <p:sldId id="382" r:id="rId21"/>
    <p:sldId id="375" r:id="rId22"/>
    <p:sldId id="351" r:id="rId23"/>
    <p:sldId id="386" r:id="rId24"/>
    <p:sldId id="389"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5" Type="http://schemas.openxmlformats.org/officeDocument/2006/relationships/slide" Target="slides/slide21.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63B4164-3AD1-4303-8927-DA91AA9BC4F8}"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563B4164-3AD1-4303-8927-DA91AA9BC4F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563B4164-3AD1-4303-8927-DA91AA9BC4F8}"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10/28/2022</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5999" r:id="rId1"/>
    <p:sldLayoutId id="2147486000" r:id="rId2"/>
    <p:sldLayoutId id="2147486001" r:id="rId3"/>
    <p:sldLayoutId id="2147486002" r:id="rId4"/>
    <p:sldLayoutId id="2147486003" r:id="rId5"/>
    <p:sldLayoutId id="2147486004" r:id="rId6"/>
    <p:sldLayoutId id="2147486005" r:id="rId7"/>
    <p:sldLayoutId id="2147486006" r:id="rId8"/>
    <p:sldLayoutId id="2147486007" r:id="rId9"/>
    <p:sldLayoutId id="2147486008" r:id="rId10"/>
    <p:sldLayoutId id="2147486009" r:id="rId11"/>
    <p:sldLayoutId id="2147486010" r:id="rId12"/>
    <p:sldLayoutId id="2147486011" r:id="rId13"/>
    <p:sldLayoutId id="2147486012" r:id="rId14"/>
    <p:sldLayoutId id="2147486013" r:id="rId15"/>
    <p:sldLayoutId id="2147486014" r:id="rId16"/>
    <p:sldLayoutId id="2147486015" r:id="rId17"/>
    <p:sldLayoutId id="2147486016" r:id="rId18"/>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10000"/>
                  </a:schemeClr>
                </a:solidFill>
                <a:latin typeface="Verdana" pitchFamily="34" charset="0"/>
                <a:cs typeface="+mn-cs"/>
              </a:rPr>
              <a:t>.Org</a:t>
            </a:r>
            <a:endParaRPr lang="en-US" sz="2800" b="1" dirty="0">
              <a:solidFill>
                <a:schemeClr val="accent4">
                  <a:lumMod val="10000"/>
                </a:schemeClr>
              </a:solidFill>
              <a:latin typeface="Tahoma" pitchFamily="34" charset="0"/>
              <a:cs typeface="+mn-cs"/>
            </a:endParaRPr>
          </a:p>
        </p:txBody>
      </p:sp>
      <p:sp>
        <p:nvSpPr>
          <p:cNvPr id="16389" name="Text Box 9"/>
          <p:cNvSpPr txBox="1">
            <a:spLocks noChangeArrowheads="1"/>
          </p:cNvSpPr>
          <p:nvPr/>
        </p:nvSpPr>
        <p:spPr bwMode="auto">
          <a:xfrm>
            <a:off x="1143000" y="5221069"/>
            <a:ext cx="7538086" cy="830997"/>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solidFill>
                  <a:schemeClr val="accent4">
                    <a:lumMod val="10000"/>
                  </a:schemeClr>
                </a:solidFill>
                <a:latin typeface="+mn-lt"/>
                <a:cs typeface="Times New Roman" pitchFamily="18" charset="0"/>
              </a:rPr>
              <a:t>Submitted </a:t>
            </a:r>
            <a:r>
              <a:rPr lang="en-US" sz="2400" b="1" dirty="0">
                <a:solidFill>
                  <a:schemeClr val="accent4">
                    <a:lumMod val="10000"/>
                  </a:schemeClr>
                </a:solidFill>
                <a:latin typeface="+mn-lt"/>
                <a:cs typeface="Times New Roman" pitchFamily="18" charset="0"/>
              </a:rPr>
              <a:t>To:	 </a:t>
            </a:r>
            <a:r>
              <a:rPr lang="en-US" sz="2400" b="1" dirty="0" smtClean="0">
                <a:solidFill>
                  <a:schemeClr val="accent4">
                    <a:lumMod val="10000"/>
                  </a:schemeClr>
                </a:solidFill>
                <a:latin typeface="+mn-lt"/>
                <a:cs typeface="Times New Roman" pitchFamily="18" charset="0"/>
              </a:rPr>
              <a:t>             		   </a:t>
            </a:r>
            <a:r>
              <a:rPr lang="en-US" sz="2400" b="1" dirty="0" smtClean="0">
                <a:solidFill>
                  <a:schemeClr val="accent4">
                    <a:lumMod val="10000"/>
                  </a:schemeClr>
                </a:solidFill>
                <a:latin typeface="+mn-lt"/>
                <a:cs typeface="Times New Roman" pitchFamily="18" charset="0"/>
              </a:rPr>
              <a:t>Submitted </a:t>
            </a:r>
            <a:r>
              <a:rPr lang="en-US" sz="2400" b="1" dirty="0">
                <a:solidFill>
                  <a:schemeClr val="accent4">
                    <a:lumMod val="10000"/>
                  </a:schemeClr>
                </a:solidFill>
                <a:latin typeface="+mn-lt"/>
                <a:cs typeface="Times New Roman" pitchFamily="18" charset="0"/>
              </a:rPr>
              <a:t>By:</a:t>
            </a:r>
          </a:p>
          <a:p>
            <a:pPr eaLnBrk="0" hangingPunct="0"/>
            <a:r>
              <a:rPr lang="en-US" sz="2400" b="1" dirty="0">
                <a:solidFill>
                  <a:schemeClr val="accent4">
                    <a:lumMod val="10000"/>
                  </a:schemeClr>
                </a:solidFill>
                <a:latin typeface="+mn-lt"/>
                <a:cs typeface="Times New Roman" pitchFamily="18" charset="0"/>
              </a:rPr>
              <a:t>S</a:t>
            </a:r>
            <a:r>
              <a:rPr lang="en-US" sz="2400" b="1" dirty="0" smtClean="0">
                <a:solidFill>
                  <a:schemeClr val="accent4">
                    <a:lumMod val="10000"/>
                  </a:schemeClr>
                </a:solidFill>
                <a:latin typeface="+mn-lt"/>
                <a:cs typeface="Times New Roman" pitchFamily="18" charset="0"/>
              </a:rPr>
              <a:t>tudymafia.org                                         Studymafia.org               </a:t>
            </a:r>
            <a:endParaRPr lang="en-US" sz="2400" b="1" dirty="0">
              <a:solidFill>
                <a:schemeClr val="accent4">
                  <a:lumMod val="10000"/>
                </a:schemeClr>
              </a:solidFill>
              <a:latin typeface="+mn-lt"/>
              <a:cs typeface="Times New Roman" pitchFamily="18" charset="0"/>
            </a:endParaRPr>
          </a:p>
        </p:txBody>
      </p:sp>
      <p:sp>
        <p:nvSpPr>
          <p:cNvPr id="8" name="Rectangle 7"/>
          <p:cNvSpPr/>
          <p:nvPr/>
        </p:nvSpPr>
        <p:spPr>
          <a:xfrm>
            <a:off x="2425633" y="1828800"/>
            <a:ext cx="4281941" cy="923330"/>
          </a:xfrm>
          <a:prstGeom prst="rect">
            <a:avLst/>
          </a:prstGeom>
          <a:noFill/>
        </p:spPr>
        <p:txBody>
          <a:bodyPr wrap="none">
            <a:spAutoFit/>
          </a:bodyPr>
          <a:lstStyle/>
          <a:p>
            <a:pPr algn="ctr" fontAlgn="auto">
              <a:spcBef>
                <a:spcPts val="0"/>
              </a:spcBef>
              <a:spcAft>
                <a:spcPts val="0"/>
              </a:spcAft>
              <a:defRPr/>
            </a:pPr>
            <a:r>
              <a:rPr lang="en-US" altLang="en-US" sz="5400" b="1" dirty="0" err="1">
                <a:solidFill>
                  <a:srgbClr val="FFFF00"/>
                </a:solidFill>
                <a:latin typeface="Times New Roman" pitchFamily="18" charset="0"/>
                <a:cs typeface="Times New Roman" pitchFamily="18" charset="0"/>
              </a:rPr>
              <a:t>Cerbral</a:t>
            </a:r>
            <a:r>
              <a:rPr lang="en-US" altLang="en-US" sz="5400" b="1" dirty="0">
                <a:solidFill>
                  <a:srgbClr val="FFFF00"/>
                </a:solidFill>
                <a:latin typeface="Times New Roman" pitchFamily="18" charset="0"/>
                <a:cs typeface="Times New Roman" pitchFamily="18" charset="0"/>
              </a:rPr>
              <a:t> </a:t>
            </a:r>
            <a:r>
              <a:rPr lang="en-US" altLang="en-US" sz="5400" b="1" dirty="0">
                <a:solidFill>
                  <a:schemeClr val="bg1"/>
                </a:solidFill>
                <a:latin typeface="Times New Roman" pitchFamily="18" charset="0"/>
                <a:cs typeface="Times New Roman" pitchFamily="18" charset="0"/>
              </a:rPr>
              <a:t>Palsy</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6714447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Risk factors </a:t>
            </a:r>
            <a:r>
              <a:rPr lang="en-US" altLang="en-US" sz="3600" b="1" dirty="0" smtClean="0">
                <a:solidFill>
                  <a:srgbClr val="0070C0"/>
                </a:solidFill>
                <a:latin typeface="Times New Roman" pitchFamily="18" charset="0"/>
                <a:cs typeface="Times New Roman" pitchFamily="18" charset="0"/>
              </a:rPr>
              <a:t>of Cerebral palsy  </a:t>
            </a:r>
          </a:p>
        </p:txBody>
      </p:sp>
      <p:sp>
        <p:nvSpPr>
          <p:cNvPr id="2" name="TextBox 1"/>
          <p:cNvSpPr txBox="1"/>
          <p:nvPr/>
        </p:nvSpPr>
        <p:spPr>
          <a:xfrm>
            <a:off x="457200" y="1447800"/>
            <a:ext cx="8153400" cy="4462760"/>
          </a:xfrm>
          <a:prstGeom prst="rect">
            <a:avLst/>
          </a:prstGeom>
          <a:noFill/>
        </p:spPr>
        <p:txBody>
          <a:bodyPr wrap="square">
            <a:spAutoFit/>
          </a:bodyPr>
          <a:lstStyle/>
          <a:p>
            <a:r>
              <a:rPr lang="en-US" sz="2800" b="1" dirty="0" smtClean="0"/>
              <a:t>Maternal health</a:t>
            </a:r>
          </a:p>
          <a:p>
            <a:pPr marL="514350" indent="-514350">
              <a:buFont typeface="Arial" pitchFamily="34" charset="0"/>
              <a:buChar char="•"/>
            </a:pPr>
            <a:r>
              <a:rPr lang="en-US" sz="3200" dirty="0" smtClean="0"/>
              <a:t>Intrauterine infections. This includes infections of the placenta or fetal membranes.</a:t>
            </a:r>
          </a:p>
          <a:p>
            <a:pPr marL="514350" indent="-514350">
              <a:buFont typeface="Arial" pitchFamily="34" charset="0"/>
              <a:buChar char="•"/>
            </a:pPr>
            <a:r>
              <a:rPr lang="en-US" sz="3200" dirty="0" smtClean="0"/>
              <a:t>Exposure to toxins. One example is exposure to methyl mercury.</a:t>
            </a:r>
          </a:p>
          <a:p>
            <a:pPr marL="514350" indent="-514350">
              <a:buFont typeface="Arial" pitchFamily="34" charset="0"/>
              <a:buChar char="•"/>
            </a:pPr>
            <a:r>
              <a:rPr lang="en-US" sz="3200" dirty="0" smtClean="0"/>
              <a:t>Other conditions. Other conditions affecting the mother that can slightly increase the risk.</a:t>
            </a:r>
            <a:endParaRPr lang="en-US" sz="2800" b="1"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Risk factors </a:t>
            </a:r>
            <a:r>
              <a:rPr lang="en-US" altLang="en-US" sz="3600" b="1" dirty="0" smtClean="0">
                <a:solidFill>
                  <a:srgbClr val="0070C0"/>
                </a:solidFill>
                <a:latin typeface="Times New Roman" pitchFamily="18" charset="0"/>
                <a:cs typeface="Times New Roman" pitchFamily="18" charset="0"/>
              </a:rPr>
              <a:t>of Cerebral palsy  </a:t>
            </a:r>
          </a:p>
        </p:txBody>
      </p:sp>
      <p:sp>
        <p:nvSpPr>
          <p:cNvPr id="2" name="TextBox 1"/>
          <p:cNvSpPr txBox="1"/>
          <p:nvPr/>
        </p:nvSpPr>
        <p:spPr>
          <a:xfrm>
            <a:off x="381000" y="1600200"/>
            <a:ext cx="8153400" cy="5509200"/>
          </a:xfrm>
          <a:prstGeom prst="rect">
            <a:avLst/>
          </a:prstGeom>
          <a:noFill/>
        </p:spPr>
        <p:txBody>
          <a:bodyPr wrap="square">
            <a:spAutoFit/>
          </a:bodyPr>
          <a:lstStyle/>
          <a:p>
            <a:r>
              <a:rPr lang="en-US" sz="3200" b="1" dirty="0" smtClean="0"/>
              <a:t>Infant illness</a:t>
            </a:r>
          </a:p>
          <a:p>
            <a:endParaRPr lang="en-US" sz="3200" b="1" dirty="0" smtClean="0"/>
          </a:p>
          <a:p>
            <a:pPr marL="514350" indent="-514350">
              <a:buFont typeface="Arial" pitchFamily="34" charset="0"/>
              <a:buChar char="•"/>
            </a:pPr>
            <a:r>
              <a:rPr lang="en-US" sz="3200" b="1" dirty="0" smtClean="0"/>
              <a:t>Bacterial meningitis.</a:t>
            </a:r>
            <a:r>
              <a:rPr lang="en-US" sz="3200" dirty="0" smtClean="0"/>
              <a:t> This bacterial infection causes inflammation in the membranes surrounding the brain and spinal cord.</a:t>
            </a:r>
          </a:p>
          <a:p>
            <a:pPr marL="514350" indent="-514350">
              <a:buFont typeface="Arial" pitchFamily="34" charset="0"/>
              <a:buChar char="•"/>
            </a:pPr>
            <a:r>
              <a:rPr lang="en-US" sz="3200" b="1" dirty="0" smtClean="0"/>
              <a:t>Viral encephalitis.</a:t>
            </a:r>
            <a:r>
              <a:rPr lang="en-US" sz="3200" dirty="0" smtClean="0"/>
              <a:t> This viral infection similarly causes inflammation in the membranes surrounding the brain and spinal cord.</a:t>
            </a:r>
          </a:p>
          <a:p>
            <a:endParaRPr lang="en-US" sz="3200" b="1" dirty="0" smtClean="0"/>
          </a:p>
          <a:p>
            <a:endParaRPr lang="en-US" sz="3200" b="1"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Complications</a:t>
            </a:r>
            <a:r>
              <a:rPr lang="en-US" sz="3600" dirty="0" smtClean="0">
                <a:solidFill>
                  <a:srgbClr val="0070C0"/>
                </a:solidFill>
              </a:rPr>
              <a:t> </a:t>
            </a:r>
            <a:r>
              <a:rPr lang="en-US" altLang="en-US" sz="3600" b="1" dirty="0" smtClean="0">
                <a:solidFill>
                  <a:srgbClr val="0070C0"/>
                </a:solidFill>
                <a:latin typeface="Times New Roman" pitchFamily="18" charset="0"/>
                <a:cs typeface="Times New Roman" pitchFamily="18" charset="0"/>
              </a:rPr>
              <a:t>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457200" y="1828800"/>
            <a:ext cx="8153400" cy="3970318"/>
          </a:xfrm>
          <a:prstGeom prst="rect">
            <a:avLst/>
          </a:prstGeom>
          <a:noFill/>
        </p:spPr>
        <p:txBody>
          <a:bodyPr wrap="square">
            <a:spAutoFit/>
          </a:bodyPr>
          <a:lstStyle/>
          <a:p>
            <a:r>
              <a:rPr lang="en-US" sz="2800" b="1" dirty="0" smtClean="0"/>
              <a:t>Contracture:</a:t>
            </a:r>
          </a:p>
          <a:p>
            <a:endParaRPr lang="en-US" sz="2800" b="1" dirty="0" smtClean="0"/>
          </a:p>
          <a:p>
            <a:pPr marL="514350" indent="-514350">
              <a:buFont typeface="Arial" pitchFamily="34" charset="0"/>
              <a:buChar char="•"/>
            </a:pPr>
            <a:r>
              <a:rPr lang="en-US" sz="2800" dirty="0" smtClean="0"/>
              <a:t> Contracture is muscle tissue shortening due to severe muscle tightening that can be the result of spasticity. Contracture can inhibit bone growth, cause bones to bend, and result in joint deformities, dislocation or partial dislocation. </a:t>
            </a:r>
          </a:p>
          <a:p>
            <a:pPr marL="514350" indent="-514350">
              <a:buFont typeface="Arial" pitchFamily="34" charset="0"/>
              <a:buChar char="•"/>
            </a:pPr>
            <a:r>
              <a:rPr lang="en-US" sz="2800" dirty="0" smtClean="0"/>
              <a:t>These can include hip dislocation, curvature of the spine (scoliosis) and other orthopedic deformities.</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Complications</a:t>
            </a:r>
            <a:r>
              <a:rPr lang="en-US" sz="3600" dirty="0" smtClean="0">
                <a:solidFill>
                  <a:srgbClr val="0070C0"/>
                </a:solidFill>
              </a:rPr>
              <a:t> </a:t>
            </a:r>
            <a:r>
              <a:rPr lang="en-US" altLang="en-US" sz="3600" b="1" dirty="0" smtClean="0">
                <a:solidFill>
                  <a:srgbClr val="0070C0"/>
                </a:solidFill>
                <a:latin typeface="Times New Roman" pitchFamily="18" charset="0"/>
                <a:cs typeface="Times New Roman" pitchFamily="18" charset="0"/>
              </a:rPr>
              <a:t>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457200" y="1828800"/>
            <a:ext cx="8153400" cy="3970318"/>
          </a:xfrm>
          <a:prstGeom prst="rect">
            <a:avLst/>
          </a:prstGeom>
          <a:noFill/>
        </p:spPr>
        <p:txBody>
          <a:bodyPr wrap="square">
            <a:spAutoFit/>
          </a:bodyPr>
          <a:lstStyle/>
          <a:p>
            <a:pPr marL="514350" indent="-514350">
              <a:buFont typeface="Arial" pitchFamily="34" charset="0"/>
              <a:buChar char="•"/>
            </a:pPr>
            <a:r>
              <a:rPr lang="en-US" sz="2800" b="1" dirty="0" smtClean="0"/>
              <a:t>Malnutrition.</a:t>
            </a:r>
            <a:r>
              <a:rPr lang="en-US" sz="2800" dirty="0" smtClean="0"/>
              <a:t> Swallowing or feeding problems can make it difficult for someone who has cerebral palsy, particularly an infant, to get enough nutrition. </a:t>
            </a:r>
          </a:p>
          <a:p>
            <a:pPr marL="514350" indent="-514350">
              <a:buFont typeface="Arial" pitchFamily="34" charset="0"/>
              <a:buChar char="•"/>
            </a:pPr>
            <a:r>
              <a:rPr lang="en-US" sz="2800" b="1" dirty="0" smtClean="0"/>
              <a:t>Mental health conditions.</a:t>
            </a:r>
            <a:r>
              <a:rPr lang="en-US" sz="2800" dirty="0" smtClean="0"/>
              <a:t> People with cerebral palsy might have mental health conditions, such as depression. Social isolation and the challenges of coping with disabilities can contribute to depression. Behavioral problems can also occur.</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Complications</a:t>
            </a:r>
            <a:r>
              <a:rPr lang="en-US" sz="3600" dirty="0" smtClean="0">
                <a:solidFill>
                  <a:srgbClr val="0070C0"/>
                </a:solidFill>
              </a:rPr>
              <a:t> </a:t>
            </a:r>
            <a:r>
              <a:rPr lang="en-US" altLang="en-US" sz="3600" b="1" dirty="0" smtClean="0">
                <a:solidFill>
                  <a:srgbClr val="0070C0"/>
                </a:solidFill>
                <a:latin typeface="Times New Roman" pitchFamily="18" charset="0"/>
                <a:cs typeface="Times New Roman" pitchFamily="18" charset="0"/>
              </a:rPr>
              <a:t>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457200" y="1600200"/>
            <a:ext cx="8153400" cy="4247317"/>
          </a:xfrm>
          <a:prstGeom prst="rect">
            <a:avLst/>
          </a:prstGeom>
          <a:noFill/>
        </p:spPr>
        <p:txBody>
          <a:bodyPr wrap="square">
            <a:spAutoFit/>
          </a:bodyPr>
          <a:lstStyle/>
          <a:p>
            <a:pPr marL="514350" indent="-514350">
              <a:buFont typeface="Arial" pitchFamily="34" charset="0"/>
              <a:buChar char="•"/>
            </a:pPr>
            <a:r>
              <a:rPr lang="en-US" sz="3000" b="1" dirty="0" smtClean="0"/>
              <a:t>Heart and lung disease.</a:t>
            </a:r>
            <a:r>
              <a:rPr lang="en-US" sz="3000" dirty="0" smtClean="0"/>
              <a:t> People with cerebral palsy may develop heart disease, lung disease and breathing disorders. Problems with swallowing can result in respiratory problems, such as aspiration pneumonia.</a:t>
            </a:r>
          </a:p>
          <a:p>
            <a:pPr marL="514350" indent="-514350">
              <a:buFont typeface="Arial" pitchFamily="34" charset="0"/>
              <a:buChar char="•"/>
            </a:pPr>
            <a:r>
              <a:rPr lang="en-US" sz="3000" b="1" dirty="0" smtClean="0"/>
              <a:t>Osteoarthritis.</a:t>
            </a:r>
            <a:r>
              <a:rPr lang="en-US" sz="3000" dirty="0" smtClean="0"/>
              <a:t> Pressure on joints or abnormal alignment of joints from muscle spasticity may lead to the early onset of this painful degenerative bone disease.</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Complications</a:t>
            </a:r>
            <a:r>
              <a:rPr lang="en-US" sz="3600" dirty="0" smtClean="0">
                <a:solidFill>
                  <a:srgbClr val="0070C0"/>
                </a:solidFill>
              </a:rPr>
              <a:t> </a:t>
            </a:r>
            <a:r>
              <a:rPr lang="en-US" altLang="en-US" sz="3600" b="1" dirty="0" smtClean="0">
                <a:solidFill>
                  <a:srgbClr val="0070C0"/>
                </a:solidFill>
                <a:latin typeface="Times New Roman" pitchFamily="18" charset="0"/>
                <a:cs typeface="Times New Roman" pitchFamily="18" charset="0"/>
              </a:rPr>
              <a:t>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457200" y="1828800"/>
            <a:ext cx="8153400" cy="4031873"/>
          </a:xfrm>
          <a:prstGeom prst="rect">
            <a:avLst/>
          </a:prstGeom>
          <a:noFill/>
        </p:spPr>
        <p:txBody>
          <a:bodyPr wrap="square">
            <a:spAutoFit/>
          </a:bodyPr>
          <a:lstStyle/>
          <a:p>
            <a:pPr marL="514350" indent="-514350">
              <a:buFont typeface="Arial" pitchFamily="34" charset="0"/>
              <a:buChar char="•"/>
            </a:pPr>
            <a:r>
              <a:rPr lang="en-US" sz="3200" b="1" dirty="0" smtClean="0"/>
              <a:t>Osteoporosis.</a:t>
            </a:r>
            <a:r>
              <a:rPr lang="en-US" sz="3200" dirty="0" smtClean="0"/>
              <a:t> Fractures due to low bone density can result from several factors such as lack of mobility, inadequate nutrition and anti-epileptic drug use.</a:t>
            </a:r>
          </a:p>
          <a:p>
            <a:pPr marL="514350" indent="-514350">
              <a:buFont typeface="Arial" pitchFamily="34" charset="0"/>
              <a:buChar char="•"/>
            </a:pPr>
            <a:r>
              <a:rPr lang="en-US" sz="3200" b="1" dirty="0" smtClean="0"/>
              <a:t>Other complications.</a:t>
            </a:r>
            <a:r>
              <a:rPr lang="en-US" sz="3200" dirty="0" smtClean="0"/>
              <a:t> These can include sleep disorders, chronic pain, skin breakdown, intestinal problems and issues with oral health.</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Prevention 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304800" y="1524000"/>
            <a:ext cx="8229600" cy="4524315"/>
          </a:xfrm>
          <a:prstGeom prst="rect">
            <a:avLst/>
          </a:prstGeom>
          <a:noFill/>
        </p:spPr>
        <p:txBody>
          <a:bodyPr wrap="square">
            <a:spAutoFit/>
          </a:bodyPr>
          <a:lstStyle/>
          <a:p>
            <a:pPr marL="514350" indent="-514350">
              <a:buFont typeface="Arial" pitchFamily="34" charset="0"/>
              <a:buChar char="•"/>
            </a:pPr>
            <a:r>
              <a:rPr lang="en-US" sz="3200" b="1" dirty="0" smtClean="0"/>
              <a:t>Make sure you're vaccinated.</a:t>
            </a:r>
            <a:r>
              <a:rPr lang="en-US" sz="3200" dirty="0" smtClean="0"/>
              <a:t> Getting vaccinated against diseases such as rubella, preferably before getting pregnant, might prevent an infection that could cause fetal brain damage.</a:t>
            </a:r>
          </a:p>
          <a:p>
            <a:pPr marL="514350" indent="-514350">
              <a:buFont typeface="Arial" pitchFamily="34" charset="0"/>
              <a:buChar char="•"/>
            </a:pPr>
            <a:r>
              <a:rPr lang="en-US" sz="3200" b="1" dirty="0" smtClean="0"/>
              <a:t>Take care of yourself.</a:t>
            </a:r>
            <a:r>
              <a:rPr lang="en-US" sz="3200" dirty="0" smtClean="0"/>
              <a:t> The healthier you are heading into a pregnancy, the less likely you'll be to develop an infection that results in cerebral palsy.</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Prevention 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533400" y="1676400"/>
            <a:ext cx="8001000" cy="3539430"/>
          </a:xfrm>
          <a:prstGeom prst="rect">
            <a:avLst/>
          </a:prstGeom>
          <a:noFill/>
        </p:spPr>
        <p:txBody>
          <a:bodyPr wrap="square">
            <a:spAutoFit/>
          </a:bodyPr>
          <a:lstStyle/>
          <a:p>
            <a:pPr marL="514350" indent="-514350">
              <a:buFont typeface="Arial" pitchFamily="34" charset="0"/>
              <a:buChar char="•"/>
            </a:pPr>
            <a:r>
              <a:rPr lang="en-US" sz="3200" b="1" dirty="0" smtClean="0"/>
              <a:t>Seek early and continuous prenatal care.</a:t>
            </a:r>
            <a:r>
              <a:rPr lang="en-US" sz="3200" dirty="0" smtClean="0"/>
              <a:t> Regular visits to your doctor during your pregnancy are a good way to reduce health risks to you and your unborn baby. </a:t>
            </a:r>
          </a:p>
          <a:p>
            <a:pPr marL="514350" indent="-514350">
              <a:buFont typeface="Arial" pitchFamily="34" charset="0"/>
              <a:buChar char="•"/>
            </a:pPr>
            <a:r>
              <a:rPr lang="en-US" sz="3200" b="1" dirty="0" smtClean="0"/>
              <a:t>Avoid alcohol, tobacco and illegal drugs.</a:t>
            </a:r>
            <a:r>
              <a:rPr lang="en-US" sz="3200" dirty="0" smtClean="0"/>
              <a:t> These have been linked to cerebral palsy risk.</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Treatment 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533400" y="1595021"/>
            <a:ext cx="8229600" cy="3970318"/>
          </a:xfrm>
          <a:prstGeom prst="rect">
            <a:avLst/>
          </a:prstGeom>
          <a:noFill/>
        </p:spPr>
        <p:txBody>
          <a:bodyPr wrap="square">
            <a:spAutoFit/>
          </a:bodyPr>
          <a:lstStyle/>
          <a:p>
            <a:pPr marL="514350" indent="-514350">
              <a:buFont typeface="Arial" pitchFamily="34" charset="0"/>
              <a:buChar char="•"/>
            </a:pPr>
            <a:r>
              <a:rPr lang="en-US" sz="2800" b="1" dirty="0" smtClean="0"/>
              <a:t>Muscle or nerve injections.</a:t>
            </a:r>
            <a:r>
              <a:rPr lang="en-US" sz="2800" dirty="0" smtClean="0"/>
              <a:t> To treat tightening of a specific muscle, your doctor might recommend injections of onabotulinumtoxinA (Botox), or another agent. The injections will need to be repeated about every three months.</a:t>
            </a:r>
          </a:p>
          <a:p>
            <a:pPr marL="514350" indent="-514350">
              <a:buFont typeface="Arial" pitchFamily="34" charset="0"/>
              <a:buChar char="•"/>
            </a:pPr>
            <a:r>
              <a:rPr lang="en-US" sz="2800" b="1" dirty="0" smtClean="0"/>
              <a:t>Oral muscle relaxants.</a:t>
            </a:r>
            <a:r>
              <a:rPr lang="en-US" sz="2800" dirty="0" smtClean="0"/>
              <a:t> Drugs such as baclofen, tizanidine (Zanaflex), diazepam (Valium) or dantrolene (Dantrium) are often used to relax muscles.</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Treatment of Cerebral palsy  </a:t>
            </a: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0070C0"/>
              </a:solidFill>
              <a:latin typeface="Times New Roman" pitchFamily="18" charset="0"/>
              <a:cs typeface="Times New Roman" pitchFamily="18" charset="0"/>
            </a:endParaRPr>
          </a:p>
        </p:txBody>
      </p:sp>
      <p:sp>
        <p:nvSpPr>
          <p:cNvPr id="2" name="TextBox 1"/>
          <p:cNvSpPr txBox="1"/>
          <p:nvPr/>
        </p:nvSpPr>
        <p:spPr>
          <a:xfrm>
            <a:off x="304800" y="1595021"/>
            <a:ext cx="8229600" cy="4031873"/>
          </a:xfrm>
          <a:prstGeom prst="rect">
            <a:avLst/>
          </a:prstGeom>
          <a:noFill/>
        </p:spPr>
        <p:txBody>
          <a:bodyPr wrap="square">
            <a:spAutoFit/>
          </a:bodyPr>
          <a:lstStyle/>
          <a:p>
            <a:pPr marL="514350" indent="-514350">
              <a:buFont typeface="Arial" pitchFamily="34" charset="0"/>
              <a:buChar char="•"/>
            </a:pPr>
            <a:r>
              <a:rPr lang="en-US" sz="3200" b="1" dirty="0" smtClean="0"/>
              <a:t>Physical therapy.</a:t>
            </a:r>
            <a:r>
              <a:rPr lang="en-US" sz="3200" dirty="0" smtClean="0"/>
              <a:t> Muscle training and exercises can help your child's strength, flexibility, balance, motor development and mobility.</a:t>
            </a:r>
          </a:p>
          <a:p>
            <a:pPr marL="514350" indent="-514350">
              <a:buFont typeface="Arial" pitchFamily="34" charset="0"/>
              <a:buChar char="•"/>
            </a:pPr>
            <a:r>
              <a:rPr lang="en-US" sz="3200" b="1" dirty="0" smtClean="0"/>
              <a:t>Occupational therapy.</a:t>
            </a:r>
            <a:r>
              <a:rPr lang="en-US" sz="3200" dirty="0" smtClean="0"/>
              <a:t> Occupational therapists work to help your child gain independence in daily activities and routines at home and school and in the community.</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070C0"/>
                </a:solidFill>
                <a:latin typeface="Times New Roman" pitchFamily="18" charset="0"/>
                <a:cs typeface="Times New Roman" pitchFamily="18" charset="0"/>
              </a:rPr>
              <a:t>Table Contents</a:t>
            </a:r>
            <a:endParaRPr lang="en-US" altLang="en-US" sz="3600" b="1" dirty="0">
              <a:solidFill>
                <a:srgbClr val="0070C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Cerebral palsy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Cerebral palsy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Cerebral palsy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Cerebral palsy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Cerebral palsy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Cerebral palsy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20</a:t>
            </a:fld>
            <a:endParaRPr lang="en-US" altLang="en-US" dirty="0"/>
          </a:p>
        </p:txBody>
      </p:sp>
      <p:pic>
        <p:nvPicPr>
          <p:cNvPr id="4" name="Picture 3" descr="Spastic-Cerebral-Palsy.jpeg"/>
          <p:cNvPicPr>
            <a:picLocks noChangeAspect="1"/>
          </p:cNvPicPr>
          <p:nvPr/>
        </p:nvPicPr>
        <p:blipFill>
          <a:blip r:embed="rId2"/>
          <a:stretch>
            <a:fillRect/>
          </a:stretch>
        </p:blipFill>
        <p:spPr>
          <a:xfrm>
            <a:off x="266700" y="685800"/>
            <a:ext cx="8572500" cy="5715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070C0"/>
                </a:solidFill>
                <a:latin typeface="Times New Roman" pitchFamily="18" charset="0"/>
                <a:cs typeface="Times New Roman" pitchFamily="18" charset="0"/>
              </a:rPr>
              <a:t>Conclusion</a:t>
            </a:r>
          </a:p>
        </p:txBody>
      </p:sp>
      <p:sp>
        <p:nvSpPr>
          <p:cNvPr id="2" name="TextBox 1"/>
          <p:cNvSpPr txBox="1"/>
          <p:nvPr/>
        </p:nvSpPr>
        <p:spPr>
          <a:xfrm>
            <a:off x="457200" y="1676400"/>
            <a:ext cx="8153400" cy="4031873"/>
          </a:xfrm>
          <a:prstGeom prst="rect">
            <a:avLst/>
          </a:prstGeom>
          <a:noFill/>
        </p:spPr>
        <p:txBody>
          <a:bodyPr wrap="square">
            <a:spAutoFit/>
          </a:bodyPr>
          <a:lstStyle/>
          <a:p>
            <a:r>
              <a:rPr lang="en-US" sz="3200" b="1" dirty="0" smtClean="0"/>
              <a:t>Most children with cerebral palsy are healthy, and can expect a normal life span</a:t>
            </a:r>
            <a:r>
              <a:rPr lang="en-US" sz="3200" dirty="0" smtClean="0"/>
              <a:t>. A small group of children with extremely severe cerebral palsy and associated conditions such as epilepsy may be at risk of reduced life expectancy (for example, they may develop recurrent chest infections or have prolonged seizures).</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133600"/>
            <a:ext cx="8183880" cy="4187952"/>
          </a:xfrm>
        </p:spPr>
        <p:txBody>
          <a:bodyPr>
            <a:normAutofit/>
          </a:bodyPr>
          <a:lstStyle/>
          <a:p>
            <a:pPr lvl="1"/>
            <a:r>
              <a:rPr lang="en-US" sz="2800" dirty="0" smtClean="0">
                <a:solidFill>
                  <a:schemeClr val="accent1">
                    <a:lumMod val="10000"/>
                  </a:schemeClr>
                </a:solidFill>
              </a:rPr>
              <a:t>Google.com</a:t>
            </a:r>
          </a:p>
          <a:p>
            <a:pPr lvl="1"/>
            <a:r>
              <a:rPr lang="en-US" sz="2800" dirty="0" smtClean="0">
                <a:solidFill>
                  <a:schemeClr val="accent1">
                    <a:lumMod val="10000"/>
                  </a:schemeClr>
                </a:solidFill>
              </a:rPr>
              <a:t>Wikipedia.org</a:t>
            </a:r>
          </a:p>
          <a:p>
            <a:pPr lvl="1"/>
            <a:r>
              <a:rPr lang="en-US" sz="2800" dirty="0" smtClean="0">
                <a:solidFill>
                  <a:schemeClr val="accent1">
                    <a:lumMod val="10000"/>
                  </a:schemeClr>
                </a:solidFill>
              </a:rPr>
              <a:t>Studymafia.org</a:t>
            </a:r>
          </a:p>
          <a:p>
            <a:pPr lvl="1"/>
            <a:r>
              <a:rPr lang="en-US" sz="2800" dirty="0" smtClean="0">
                <a:solidFill>
                  <a:schemeClr val="accent1">
                    <a:lumMod val="10000"/>
                  </a:schemeClr>
                </a:solidFill>
              </a:rPr>
              <a:t>Slidespanda.com</a:t>
            </a:r>
          </a:p>
        </p:txBody>
      </p:sp>
    </p:spTree>
    <p:extLst>
      <p:ext uri="{BB962C8B-B14F-4D97-AF65-F5344CB8AC3E}">
        <p14:creationId xmlns:p14="http://schemas.microsoft.com/office/powerpoint/2010/main" val="231934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171913821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9800" y="3810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070C0"/>
                </a:solidFill>
                <a:latin typeface="Times New Roman" pitchFamily="18" charset="0"/>
                <a:cs typeface="Times New Roman" pitchFamily="18" charset="0"/>
              </a:rPr>
              <a:t>Definition</a:t>
            </a:r>
            <a:endParaRPr lang="en-US" altLang="en-US" sz="3600" b="1" dirty="0">
              <a:solidFill>
                <a:srgbClr val="0070C0"/>
              </a:solidFill>
              <a:latin typeface="Times New Roman" pitchFamily="18" charset="0"/>
              <a:cs typeface="Times New Roman" pitchFamily="18" charset="0"/>
            </a:endParaRPr>
          </a:p>
        </p:txBody>
      </p:sp>
      <p:sp>
        <p:nvSpPr>
          <p:cNvPr id="71685" name="Content Placeholder 2"/>
          <p:cNvSpPr txBox="1">
            <a:spLocks/>
          </p:cNvSpPr>
          <p:nvPr/>
        </p:nvSpPr>
        <p:spPr bwMode="auto">
          <a:xfrm>
            <a:off x="609600" y="13716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Cerebral palsy is a group of disorders that affect movement and muscle tone or posture. It's caused by damage that occurs to the immature, developing brain, most often before birth.</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6" name="Picture 5" descr="cerebral-palsy-11-things_456px.jpg"/>
          <p:cNvPicPr>
            <a:picLocks noChangeAspect="1"/>
          </p:cNvPicPr>
          <p:nvPr/>
        </p:nvPicPr>
        <p:blipFill>
          <a:blip r:embed="rId3"/>
          <a:stretch>
            <a:fillRect/>
          </a:stretch>
        </p:blipFill>
        <p:spPr>
          <a:xfrm>
            <a:off x="2590800" y="4343400"/>
            <a:ext cx="4343400" cy="22098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0070C0"/>
                </a:solidFill>
                <a:latin typeface="Times New Roman" pitchFamily="18" charset="0"/>
                <a:cs typeface="Times New Roman" pitchFamily="18" charset="0"/>
              </a:rPr>
              <a:t>Introduction</a:t>
            </a:r>
            <a:endParaRPr lang="en-US" altLang="en-US" sz="3600" b="1" dirty="0">
              <a:solidFill>
                <a:srgbClr val="0070C0"/>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People with cerebral palsy can have problems swallowing and commonly have eye muscle imbalance, in which the eyes don't focus on the same object. They also might have reduced range of motion at various joints of their bodies due to muscle stiffness.</a:t>
            </a:r>
          </a:p>
          <a:p>
            <a:r>
              <a:rPr lang="en-US" sz="2800" dirty="0" smtClean="0"/>
              <a:t>The cause of cerebral palsy and its effect on function vary greatly. Some people with cerebral palsy can walk; others need assistance. Some people have intellectual disabilities, but others do not.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Symptoms of Cerebral palsy  </a:t>
            </a:r>
          </a:p>
        </p:txBody>
      </p:sp>
      <p:pic>
        <p:nvPicPr>
          <p:cNvPr id="5" name="Picture 4" descr="cerebral-palsy-symptoms1-5adf7175119fa800374ccd63.png"/>
          <p:cNvPicPr>
            <a:picLocks noChangeAspect="1"/>
          </p:cNvPicPr>
          <p:nvPr/>
        </p:nvPicPr>
        <p:blipFill>
          <a:blip r:embed="rId3"/>
          <a:srcRect t="6667" b="13333"/>
          <a:stretch>
            <a:fillRect/>
          </a:stretch>
        </p:blipFill>
        <p:spPr>
          <a:xfrm>
            <a:off x="1524000" y="1295400"/>
            <a:ext cx="6629400" cy="530352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Causes of Cerebral palsy  </a:t>
            </a:r>
          </a:p>
        </p:txBody>
      </p:sp>
      <p:sp>
        <p:nvSpPr>
          <p:cNvPr id="2" name="TextBox 1"/>
          <p:cNvSpPr txBox="1"/>
          <p:nvPr/>
        </p:nvSpPr>
        <p:spPr>
          <a:xfrm>
            <a:off x="304800" y="1676400"/>
            <a:ext cx="8423275" cy="4031873"/>
          </a:xfrm>
          <a:prstGeom prst="rect">
            <a:avLst/>
          </a:prstGeom>
          <a:noFill/>
        </p:spPr>
        <p:txBody>
          <a:bodyPr wrap="square">
            <a:spAutoFit/>
          </a:bodyPr>
          <a:lstStyle/>
          <a:p>
            <a:pPr marL="514350" indent="-514350">
              <a:buFont typeface="Arial" pitchFamily="34" charset="0"/>
              <a:buChar char="•"/>
            </a:pPr>
            <a:r>
              <a:rPr lang="en-US" sz="3200" b="1" dirty="0" smtClean="0"/>
              <a:t>Gene mutations</a:t>
            </a:r>
            <a:r>
              <a:rPr lang="en-US" sz="3200" dirty="0" smtClean="0"/>
              <a:t> that result in genetic disorders or differences in brain development</a:t>
            </a:r>
          </a:p>
          <a:p>
            <a:pPr marL="514350" indent="-514350">
              <a:buFont typeface="Arial" pitchFamily="34" charset="0"/>
              <a:buChar char="•"/>
            </a:pPr>
            <a:r>
              <a:rPr lang="en-US" sz="3200" b="1" dirty="0" smtClean="0"/>
              <a:t>Maternal infections</a:t>
            </a:r>
            <a:r>
              <a:rPr lang="en-US" sz="3200" dirty="0" smtClean="0"/>
              <a:t> that affect the developing fetus</a:t>
            </a:r>
          </a:p>
          <a:p>
            <a:pPr marL="514350" indent="-514350">
              <a:buFont typeface="Arial" pitchFamily="34" charset="0"/>
              <a:buChar char="•"/>
            </a:pPr>
            <a:r>
              <a:rPr lang="en-US" sz="3200" b="1" dirty="0" smtClean="0"/>
              <a:t>Fetal stroke,</a:t>
            </a:r>
            <a:r>
              <a:rPr lang="en-US" sz="3200" dirty="0" smtClean="0"/>
              <a:t> a disruption of blood supply to the developing brain</a:t>
            </a:r>
          </a:p>
          <a:p>
            <a:pPr marL="514350" indent="-514350">
              <a:buFont typeface="Arial" pitchFamily="34" charset="0"/>
              <a:buChar char="•"/>
            </a:pPr>
            <a:r>
              <a:rPr lang="en-US" sz="3200" b="1" dirty="0" smtClean="0"/>
              <a:t>Bleeding into the brain</a:t>
            </a:r>
            <a:r>
              <a:rPr lang="en-US" sz="3200" dirty="0" smtClean="0"/>
              <a:t> in the womb or as a newborn</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0070C0"/>
                </a:solidFill>
                <a:latin typeface="Times New Roman" pitchFamily="18" charset="0"/>
                <a:cs typeface="Times New Roman" pitchFamily="18" charset="0"/>
              </a:rPr>
              <a:t>Causes of Cerebral palsy  </a:t>
            </a:r>
          </a:p>
        </p:txBody>
      </p:sp>
      <p:sp>
        <p:nvSpPr>
          <p:cNvPr id="2" name="TextBox 1"/>
          <p:cNvSpPr txBox="1"/>
          <p:nvPr/>
        </p:nvSpPr>
        <p:spPr>
          <a:xfrm>
            <a:off x="533400" y="1676400"/>
            <a:ext cx="8153400" cy="4524315"/>
          </a:xfrm>
          <a:prstGeom prst="rect">
            <a:avLst/>
          </a:prstGeom>
          <a:noFill/>
        </p:spPr>
        <p:txBody>
          <a:bodyPr wrap="square">
            <a:spAutoFit/>
          </a:bodyPr>
          <a:lstStyle/>
          <a:p>
            <a:pPr marL="514350" indent="-514350">
              <a:buFont typeface="Arial" pitchFamily="34" charset="0"/>
              <a:buChar char="•"/>
            </a:pPr>
            <a:r>
              <a:rPr lang="en-US" sz="3200" b="1" dirty="0" smtClean="0"/>
              <a:t>Infant infections</a:t>
            </a:r>
            <a:r>
              <a:rPr lang="en-US" sz="3200" dirty="0" smtClean="0"/>
              <a:t> that cause inflammation in or around the brain</a:t>
            </a:r>
          </a:p>
          <a:p>
            <a:pPr marL="514350" indent="-514350">
              <a:buFont typeface="Arial" pitchFamily="34" charset="0"/>
              <a:buChar char="•"/>
            </a:pPr>
            <a:r>
              <a:rPr lang="en-US" sz="3200" b="1" dirty="0" smtClean="0"/>
              <a:t>Traumatic head injury</a:t>
            </a:r>
            <a:r>
              <a:rPr lang="en-US" sz="3200" dirty="0" smtClean="0"/>
              <a:t> to an infant, such as from a motor vehicle accident, fall or physical abuse</a:t>
            </a:r>
          </a:p>
          <a:p>
            <a:pPr marL="514350" indent="-514350">
              <a:buFont typeface="Arial" pitchFamily="34" charset="0"/>
              <a:buChar char="•"/>
            </a:pPr>
            <a:r>
              <a:rPr lang="en-US" sz="3200" b="1" dirty="0" smtClean="0"/>
              <a:t>Lack of oxygen</a:t>
            </a:r>
            <a:r>
              <a:rPr lang="en-US" sz="3200" dirty="0" smtClean="0"/>
              <a:t> to the brain related to difficult labor or delivery, although birth-related asphyxia is much less commonly a cause than historically thought</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Risk factors </a:t>
            </a:r>
            <a:r>
              <a:rPr lang="en-US" altLang="en-US" sz="3600" b="1" dirty="0" smtClean="0">
                <a:solidFill>
                  <a:srgbClr val="0070C0"/>
                </a:solidFill>
                <a:latin typeface="Times New Roman" pitchFamily="18" charset="0"/>
                <a:cs typeface="Times New Roman" pitchFamily="18" charset="0"/>
              </a:rPr>
              <a:t>of Cerebral palsy  </a:t>
            </a:r>
          </a:p>
        </p:txBody>
      </p:sp>
      <p:sp>
        <p:nvSpPr>
          <p:cNvPr id="2" name="TextBox 1"/>
          <p:cNvSpPr txBox="1"/>
          <p:nvPr/>
        </p:nvSpPr>
        <p:spPr>
          <a:xfrm>
            <a:off x="457200" y="1447800"/>
            <a:ext cx="8153400" cy="5109091"/>
          </a:xfrm>
          <a:prstGeom prst="rect">
            <a:avLst/>
          </a:prstGeom>
          <a:noFill/>
        </p:spPr>
        <p:txBody>
          <a:bodyPr wrap="square">
            <a:spAutoFit/>
          </a:bodyPr>
          <a:lstStyle/>
          <a:p>
            <a:r>
              <a:rPr lang="en-US" sz="2800" b="1" dirty="0" smtClean="0"/>
              <a:t>Maternal health</a:t>
            </a:r>
          </a:p>
          <a:p>
            <a:pPr marL="514350" indent="-514350">
              <a:buFont typeface="Arial" pitchFamily="34" charset="0"/>
              <a:buChar char="•"/>
            </a:pPr>
            <a:r>
              <a:rPr lang="en-US" sz="3000" b="1" dirty="0" smtClean="0"/>
              <a:t>Cytomegalovirus.</a:t>
            </a:r>
            <a:r>
              <a:rPr lang="en-US" sz="3000" dirty="0" smtClean="0"/>
              <a:t> This common virus causes flu-like symptoms and can lead to birth defects if a mother has her first active infection during pregnancy.</a:t>
            </a:r>
          </a:p>
          <a:p>
            <a:pPr marL="514350" indent="-514350">
              <a:buFont typeface="Arial" pitchFamily="34" charset="0"/>
              <a:buChar char="•"/>
            </a:pPr>
            <a:r>
              <a:rPr lang="en-US" sz="3000" b="1" dirty="0" smtClean="0"/>
              <a:t>German measles (rubella).</a:t>
            </a:r>
            <a:r>
              <a:rPr lang="en-US" sz="3000" dirty="0" smtClean="0"/>
              <a:t> This viral infection can be prevented with a vaccine.</a:t>
            </a:r>
          </a:p>
          <a:p>
            <a:pPr marL="514350" indent="-514350">
              <a:buFont typeface="Arial" pitchFamily="34" charset="0"/>
              <a:buChar char="•"/>
            </a:pPr>
            <a:r>
              <a:rPr lang="en-US" sz="3000" b="1" dirty="0" smtClean="0"/>
              <a:t>Herpes.</a:t>
            </a:r>
            <a:r>
              <a:rPr lang="en-US" sz="3000" dirty="0" smtClean="0"/>
              <a:t> This infection can be passed from mother to child during pregnancy, affecting the womb and placenta.</a:t>
            </a:r>
          </a:p>
          <a:p>
            <a:endParaRPr lang="en-US" sz="2800" b="1"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0070C0"/>
                </a:solidFill>
              </a:rPr>
              <a:t>Risk factors </a:t>
            </a:r>
            <a:r>
              <a:rPr lang="en-US" altLang="en-US" sz="3600" b="1" dirty="0" smtClean="0">
                <a:solidFill>
                  <a:srgbClr val="0070C0"/>
                </a:solidFill>
                <a:latin typeface="Times New Roman" pitchFamily="18" charset="0"/>
                <a:cs typeface="Times New Roman" pitchFamily="18" charset="0"/>
              </a:rPr>
              <a:t>of Cerebral palsy  </a:t>
            </a:r>
          </a:p>
        </p:txBody>
      </p:sp>
      <p:sp>
        <p:nvSpPr>
          <p:cNvPr id="2" name="TextBox 1"/>
          <p:cNvSpPr txBox="1"/>
          <p:nvPr/>
        </p:nvSpPr>
        <p:spPr>
          <a:xfrm>
            <a:off x="457200" y="1447800"/>
            <a:ext cx="8153400" cy="4893647"/>
          </a:xfrm>
          <a:prstGeom prst="rect">
            <a:avLst/>
          </a:prstGeom>
          <a:noFill/>
        </p:spPr>
        <p:txBody>
          <a:bodyPr wrap="square">
            <a:spAutoFit/>
          </a:bodyPr>
          <a:lstStyle/>
          <a:p>
            <a:r>
              <a:rPr lang="en-US" sz="2800" b="1" dirty="0" smtClean="0"/>
              <a:t>Maternal health</a:t>
            </a:r>
          </a:p>
          <a:p>
            <a:pPr marL="514350" indent="-514350">
              <a:buFont typeface="Arial" pitchFamily="34" charset="0"/>
              <a:buChar char="•"/>
            </a:pPr>
            <a:r>
              <a:rPr lang="en-US" sz="3200" b="1" dirty="0" smtClean="0"/>
              <a:t>Syphilis.</a:t>
            </a:r>
            <a:r>
              <a:rPr lang="en-US" sz="3200" dirty="0" smtClean="0"/>
              <a:t> This is a sexually transmitted bacterial infection.</a:t>
            </a:r>
          </a:p>
          <a:p>
            <a:pPr marL="514350" indent="-514350">
              <a:buFont typeface="Arial" pitchFamily="34" charset="0"/>
              <a:buChar char="•"/>
            </a:pPr>
            <a:r>
              <a:rPr lang="en-US" sz="3200" b="1" dirty="0" smtClean="0"/>
              <a:t>Toxoplasmosis.</a:t>
            </a:r>
            <a:r>
              <a:rPr lang="en-US" sz="3200" dirty="0" smtClean="0"/>
              <a:t> This infection is caused by a parasite found in contaminated food, soil and the feces of infected cats.</a:t>
            </a:r>
          </a:p>
          <a:p>
            <a:pPr marL="514350" indent="-514350">
              <a:buFont typeface="Arial" pitchFamily="34" charset="0"/>
              <a:buChar char="•"/>
            </a:pPr>
            <a:r>
              <a:rPr lang="en-US" sz="3200" b="1" dirty="0" smtClean="0"/>
              <a:t>Zika virus infection.</a:t>
            </a:r>
            <a:r>
              <a:rPr lang="en-US" sz="3200" dirty="0" smtClean="0"/>
              <a:t> This infection is spread through mosquito bites and can affect fetal brain development.</a:t>
            </a:r>
          </a:p>
          <a:p>
            <a:endParaRPr lang="en-US" sz="2800" b="1"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Equity">
  <a:themeElements>
    <a:clrScheme name="Custom 2">
      <a:dk1>
        <a:srgbClr val="93A299"/>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17940</TotalTime>
  <Words>438</Words>
  <Application>Microsoft Office PowerPoint</Application>
  <PresentationFormat>On-screen Show (4:3)</PresentationFormat>
  <Paragraphs>301</Paragraphs>
  <Slides>23</Slides>
  <Notes>20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881</cp:revision>
  <cp:lastPrinted>2014-09-05T11:57:32Z</cp:lastPrinted>
  <dcterms:created xsi:type="dcterms:W3CDTF">2014-04-08T13:15:54Z</dcterms:created>
  <dcterms:modified xsi:type="dcterms:W3CDTF">2022-10-28T04:00:40Z</dcterms:modified>
</cp:coreProperties>
</file>