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3"/>
  </p:notesMasterIdLst>
  <p:handoutMasterIdLst>
    <p:handoutMasterId r:id="rId24"/>
  </p:handoutMasterIdLst>
  <p:sldIdLst>
    <p:sldId id="390" r:id="rId3"/>
    <p:sldId id="322" r:id="rId4"/>
    <p:sldId id="324" r:id="rId5"/>
    <p:sldId id="362" r:id="rId6"/>
    <p:sldId id="361" r:id="rId7"/>
    <p:sldId id="325" r:id="rId8"/>
    <p:sldId id="372" r:id="rId9"/>
    <p:sldId id="373" r:id="rId10"/>
    <p:sldId id="376" r:id="rId11"/>
    <p:sldId id="381" r:id="rId12"/>
    <p:sldId id="377" r:id="rId13"/>
    <p:sldId id="383" r:id="rId14"/>
    <p:sldId id="384" r:id="rId15"/>
    <p:sldId id="385" r:id="rId16"/>
    <p:sldId id="378" r:id="rId17"/>
    <p:sldId id="386" r:id="rId18"/>
    <p:sldId id="382" r:id="rId19"/>
    <p:sldId id="351" r:id="rId20"/>
    <p:sldId id="387" r:id="rId21"/>
    <p:sldId id="391"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10/27/2022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10/27/2022</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pPr>
              <a:defRPr/>
            </a:pPr>
            <a:fld id="{9EDE2762-D309-4A1B-90D4-EE2DB97D9608}" type="slidenum">
              <a:rPr lang="en-US" altLang="en-US" smtClean="0"/>
              <a:pPr>
                <a:defRPr/>
              </a:pPr>
              <a:t>‹#›</a:t>
            </a:fld>
            <a:endParaRPr lang="en-US" alt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fld id="{9D21D778-B565-4D7E-94D7-64010A445B68}" type="datetimeFigureOut">
              <a:rPr lang="en-US" smtClean="0"/>
              <a:pPr/>
              <a:t>10/27/2022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C346C8A6-4EAA-425C-AD65-FB7185D13849}" type="slidenum">
              <a:rPr lang="en-US" altLang="en-US" smtClean="0"/>
              <a:pPr>
                <a:defRPr/>
              </a:pPr>
              <a:t>‹#›</a:t>
            </a:fld>
            <a:endParaRPr lang="en-US" alt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9D21D778-B565-4D7E-94D7-64010A445B68}" type="datetimeFigureOut">
              <a:rPr lang="en-US" smtClean="0"/>
              <a:pPr/>
              <a:t>10/27/2022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10/27/2022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5991" r:id="rId36"/>
    <p:sldLayoutId id="2147485992" r:id="rId37"/>
    <p:sldLayoutId id="2147485993" r:id="rId38"/>
    <p:sldLayoutId id="2147485994" r:id="rId39"/>
    <p:sldLayoutId id="2147485995" r:id="rId40"/>
    <p:sldLayoutId id="2147485996" r:id="rId41"/>
    <p:sldLayoutId id="2147485997"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10/27/2022</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3" r:id="rId17"/>
    <p:sldLayoutId id="2147486054" r:id="rId18"/>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2">
                    <a:lumMod val="10000"/>
                  </a:schemeClr>
                </a:solidFill>
                <a:latin typeface="Verdana" pitchFamily="34" charset="0"/>
                <a:cs typeface="+mn-cs"/>
              </a:rPr>
              <a:t>.Org</a:t>
            </a:r>
            <a:endParaRPr lang="en-US" sz="2800" b="1" dirty="0">
              <a:solidFill>
                <a:schemeClr val="bg2">
                  <a:lumMod val="10000"/>
                </a:schemeClr>
              </a:solidFill>
              <a:latin typeface="Tahoma" pitchFamily="34" charset="0"/>
              <a:cs typeface="+mn-cs"/>
            </a:endParaRPr>
          </a:p>
        </p:txBody>
      </p:sp>
      <p:sp>
        <p:nvSpPr>
          <p:cNvPr id="16389" name="Text Box 9"/>
          <p:cNvSpPr txBox="1">
            <a:spLocks noChangeArrowheads="1"/>
          </p:cNvSpPr>
          <p:nvPr/>
        </p:nvSpPr>
        <p:spPr bwMode="auto">
          <a:xfrm>
            <a:off x="1066800" y="5221069"/>
            <a:ext cx="7538086"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2">
                    <a:lumMod val="10000"/>
                  </a:schemeClr>
                </a:solidFill>
                <a:latin typeface="+mn-lt"/>
                <a:cs typeface="Times New Roman" pitchFamily="18" charset="0"/>
              </a:rPr>
              <a:t>Submitted </a:t>
            </a:r>
            <a:r>
              <a:rPr lang="en-US" sz="2000" b="1" dirty="0">
                <a:solidFill>
                  <a:schemeClr val="bg2">
                    <a:lumMod val="10000"/>
                  </a:schemeClr>
                </a:solidFill>
                <a:latin typeface="+mn-lt"/>
                <a:cs typeface="Times New Roman" pitchFamily="18" charset="0"/>
              </a:rPr>
              <a:t>To:	 </a:t>
            </a:r>
            <a:r>
              <a:rPr lang="en-US" sz="2000" b="1" dirty="0" smtClean="0">
                <a:solidFill>
                  <a:schemeClr val="bg2">
                    <a:lumMod val="10000"/>
                  </a:schemeClr>
                </a:solidFill>
                <a:latin typeface="+mn-lt"/>
                <a:cs typeface="Times New Roman" pitchFamily="18" charset="0"/>
              </a:rPr>
              <a:t>             		  </a:t>
            </a:r>
            <a:r>
              <a:rPr lang="en-US" sz="2000" b="1" dirty="0" smtClean="0">
                <a:solidFill>
                  <a:schemeClr val="bg2">
                    <a:lumMod val="10000"/>
                  </a:schemeClr>
                </a:solidFill>
                <a:latin typeface="+mn-lt"/>
                <a:cs typeface="Times New Roman" pitchFamily="18" charset="0"/>
              </a:rPr>
              <a:t>Submitted </a:t>
            </a:r>
            <a:r>
              <a:rPr lang="en-US" sz="2000" b="1" dirty="0">
                <a:solidFill>
                  <a:schemeClr val="bg2">
                    <a:lumMod val="10000"/>
                  </a:schemeClr>
                </a:solidFill>
                <a:latin typeface="+mn-lt"/>
                <a:cs typeface="Times New Roman" pitchFamily="18" charset="0"/>
              </a:rPr>
              <a:t>By:</a:t>
            </a:r>
          </a:p>
          <a:p>
            <a:pPr eaLnBrk="0" hangingPunct="0"/>
            <a:r>
              <a:rPr lang="en-US" sz="2000" b="1" dirty="0">
                <a:solidFill>
                  <a:schemeClr val="bg2">
                    <a:lumMod val="10000"/>
                  </a:schemeClr>
                </a:solidFill>
                <a:latin typeface="+mn-lt"/>
                <a:cs typeface="Times New Roman" pitchFamily="18" charset="0"/>
              </a:rPr>
              <a:t>S</a:t>
            </a:r>
            <a:r>
              <a:rPr lang="en-US" sz="2000" b="1" dirty="0" smtClean="0">
                <a:solidFill>
                  <a:schemeClr val="bg2">
                    <a:lumMod val="10000"/>
                  </a:schemeClr>
                </a:solidFill>
                <a:latin typeface="+mn-lt"/>
                <a:cs typeface="Times New Roman" pitchFamily="18" charset="0"/>
              </a:rPr>
              <a:t>tudymafia.org                                         Studymafia.org               </a:t>
            </a:r>
            <a:endParaRPr lang="en-US" sz="2000" b="1" dirty="0">
              <a:solidFill>
                <a:schemeClr val="bg2">
                  <a:lumMod val="10000"/>
                </a:schemeClr>
              </a:solidFill>
              <a:latin typeface="+mn-lt"/>
              <a:cs typeface="Times New Roman" pitchFamily="18" charset="0"/>
            </a:endParaRPr>
          </a:p>
        </p:txBody>
      </p:sp>
      <p:sp>
        <p:nvSpPr>
          <p:cNvPr id="8" name="Rectangle 7"/>
          <p:cNvSpPr/>
          <p:nvPr/>
        </p:nvSpPr>
        <p:spPr>
          <a:xfrm>
            <a:off x="3018584" y="2514600"/>
            <a:ext cx="3096040" cy="1754326"/>
          </a:xfrm>
          <a:prstGeom prst="rect">
            <a:avLst/>
          </a:prstGeom>
          <a:noFill/>
        </p:spPr>
        <p:txBody>
          <a:bodyPr wrap="none">
            <a:spAutoFit/>
          </a:bodyPr>
          <a:lstStyle/>
          <a:p>
            <a:pPr algn="ctr" fontAlgn="auto">
              <a:spcBef>
                <a:spcPts val="0"/>
              </a:spcBef>
              <a:spcAft>
                <a:spcPts val="0"/>
              </a:spcAft>
              <a:defRPr/>
            </a:pPr>
            <a:r>
              <a:rPr lang="en-US" altLang="en-US" sz="5400" b="1" dirty="0">
                <a:solidFill>
                  <a:schemeClr val="tx2">
                    <a:lumMod val="75000"/>
                  </a:schemeClr>
                </a:solidFill>
                <a:latin typeface="Times New Roman" pitchFamily="18" charset="0"/>
                <a:cs typeface="Times New Roman" pitchFamily="18" charset="0"/>
              </a:rPr>
              <a:t>Bronchial</a:t>
            </a:r>
            <a:r>
              <a:rPr lang="en-US" altLang="en-US" sz="5400" b="1" dirty="0">
                <a:latin typeface="Times New Roman" pitchFamily="18" charset="0"/>
                <a:cs typeface="Times New Roman" pitchFamily="18" charset="0"/>
              </a:rPr>
              <a:t/>
            </a:r>
            <a:br>
              <a:rPr lang="en-US" altLang="en-US" sz="5400" b="1" dirty="0">
                <a:latin typeface="Times New Roman" pitchFamily="18" charset="0"/>
                <a:cs typeface="Times New Roman" pitchFamily="18" charset="0"/>
              </a:rPr>
            </a:br>
            <a:r>
              <a:rPr lang="en-US" altLang="en-US" sz="5400" b="1" dirty="0">
                <a:solidFill>
                  <a:schemeClr val="bg2">
                    <a:lumMod val="50000"/>
                  </a:schemeClr>
                </a:solidFill>
                <a:latin typeface="Times New Roman" pitchFamily="18" charset="0"/>
                <a:cs typeface="Times New Roman" pitchFamily="18" charset="0"/>
              </a:rPr>
              <a:t>Asthma</a:t>
            </a:r>
            <a:endParaRPr lang="en-US" sz="5400" b="1" spc="300" dirty="0">
              <a:ln w="11430" cmpd="sng">
                <a:solidFill>
                  <a:schemeClr val="accent1">
                    <a:tint val="10000"/>
                  </a:schemeClr>
                </a:solidFill>
                <a:prstDash val="solid"/>
                <a:miter lim="800000"/>
              </a:ln>
              <a:solidFill>
                <a:schemeClr val="bg2">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865508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048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3"/>
                </a:solidFill>
              </a:rPr>
              <a:t>Complications</a:t>
            </a:r>
            <a:r>
              <a:rPr lang="en-US" sz="3600" dirty="0" smtClean="0">
                <a:solidFill>
                  <a:schemeClr val="accent3"/>
                </a:solidFill>
              </a:rPr>
              <a:t> </a:t>
            </a:r>
            <a:r>
              <a:rPr lang="en-US" altLang="en-US" sz="3600" b="1" dirty="0" smtClean="0">
                <a:solidFill>
                  <a:schemeClr val="accent3"/>
                </a:solidFill>
                <a:latin typeface="Times New Roman" pitchFamily="18" charset="0"/>
                <a:cs typeface="Times New Roman" pitchFamily="18" charset="0"/>
              </a:rPr>
              <a:t>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542395"/>
            <a:ext cx="8153400" cy="4401205"/>
          </a:xfrm>
          <a:prstGeom prst="rect">
            <a:avLst/>
          </a:prstGeom>
          <a:noFill/>
        </p:spPr>
        <p:txBody>
          <a:bodyPr wrap="square">
            <a:spAutoFit/>
          </a:bodyPr>
          <a:lstStyle/>
          <a:p>
            <a:pPr>
              <a:buFont typeface="Arial" pitchFamily="34" charset="0"/>
              <a:buChar char="•"/>
            </a:pPr>
            <a:r>
              <a:rPr lang="en-US" sz="2800" dirty="0" smtClean="0"/>
              <a:t>Signs and symptoms that interfere with sleep, work and other activities</a:t>
            </a:r>
          </a:p>
          <a:p>
            <a:pPr>
              <a:buFont typeface="Arial" pitchFamily="34" charset="0"/>
              <a:buChar char="•"/>
            </a:pPr>
            <a:r>
              <a:rPr lang="en-US" sz="2800" dirty="0" smtClean="0"/>
              <a:t>Sick days from work or school during asthma flare-ups</a:t>
            </a:r>
          </a:p>
          <a:p>
            <a:pPr>
              <a:buFont typeface="Arial" pitchFamily="34" charset="0"/>
              <a:buChar char="•"/>
            </a:pPr>
            <a:r>
              <a:rPr lang="en-US" sz="2800" dirty="0" smtClean="0"/>
              <a:t>A permanent narrowing of the tubes that carry air to and from your lungs (bronchial tubes), which affects how well you can breathe</a:t>
            </a:r>
          </a:p>
          <a:p>
            <a:pPr>
              <a:buFont typeface="Arial" pitchFamily="34" charset="0"/>
              <a:buChar char="•"/>
            </a:pPr>
            <a:r>
              <a:rPr lang="en-US" sz="2800" dirty="0" smtClean="0"/>
              <a:t>Emergency room visits and hospitalizations for severe asthma attacks</a:t>
            </a:r>
          </a:p>
          <a:p>
            <a:pPr>
              <a:buFont typeface="Arial" pitchFamily="34" charset="0"/>
              <a:buChar char="•"/>
            </a:pPr>
            <a:r>
              <a:rPr lang="en-US" sz="2800" dirty="0" smtClean="0"/>
              <a:t>Side effects from long-term use of some medications used to stabilize severe asthma</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048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Prevention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4524315"/>
          </a:xfrm>
          <a:prstGeom prst="rect">
            <a:avLst/>
          </a:prstGeom>
          <a:noFill/>
        </p:spPr>
        <p:txBody>
          <a:bodyPr wrap="square">
            <a:spAutoFit/>
          </a:bodyPr>
          <a:lstStyle/>
          <a:p>
            <a:pPr>
              <a:buFont typeface="Arial" pitchFamily="34" charset="0"/>
              <a:buChar char="•"/>
            </a:pPr>
            <a:r>
              <a:rPr lang="en-US" sz="3200" b="1" dirty="0" smtClean="0"/>
              <a:t>Follow your asthma action plan.</a:t>
            </a:r>
            <a:r>
              <a:rPr lang="en-US" sz="3200" dirty="0" smtClean="0"/>
              <a:t> With your doctor and health care team, write a detailed plan for taking medications and managing an asthma attack. Then be sure to follow your plan.</a:t>
            </a:r>
          </a:p>
          <a:p>
            <a:pPr>
              <a:buFont typeface="Arial" pitchFamily="34" charset="0"/>
              <a:buChar char="•"/>
            </a:pPr>
            <a:r>
              <a:rPr lang="en-US" sz="3200" b="1" dirty="0" smtClean="0"/>
              <a:t>Get vaccinated for influenza and pneumonia.</a:t>
            </a:r>
            <a:r>
              <a:rPr lang="en-US" sz="3200" dirty="0" smtClean="0"/>
              <a:t> Staying current with vaccinations can prevent flu and pneumonia from triggering asthma flare-ups.</a:t>
            </a:r>
          </a:p>
          <a:p>
            <a:pPr>
              <a:buFont typeface="Arial" pitchFamily="34" charset="0"/>
              <a:buChar char="•"/>
            </a:pP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228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Prevention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4031873"/>
          </a:xfrm>
          <a:prstGeom prst="rect">
            <a:avLst/>
          </a:prstGeom>
          <a:noFill/>
        </p:spPr>
        <p:txBody>
          <a:bodyPr wrap="square">
            <a:spAutoFit/>
          </a:bodyPr>
          <a:lstStyle/>
          <a:p>
            <a:pPr>
              <a:buFont typeface="Arial" pitchFamily="34" charset="0"/>
              <a:buChar char="•"/>
            </a:pPr>
            <a:r>
              <a:rPr lang="en-US" sz="3200" b="1" dirty="0" smtClean="0"/>
              <a:t>Identify and avoid asthma triggers.</a:t>
            </a:r>
            <a:r>
              <a:rPr lang="en-US" sz="3200" dirty="0" smtClean="0"/>
              <a:t> A number of outdoor allergens and irritants — ranging from pollen and mold to cold air and air pollution — can trigger asthma attacks. </a:t>
            </a:r>
          </a:p>
          <a:p>
            <a:pPr>
              <a:buFont typeface="Arial" pitchFamily="34" charset="0"/>
              <a:buChar char="•"/>
            </a:pPr>
            <a:r>
              <a:rPr lang="en-US" sz="3200" b="1" dirty="0" smtClean="0"/>
              <a:t>Monitor your breathing.</a:t>
            </a:r>
            <a:r>
              <a:rPr lang="en-US" sz="3200" dirty="0" smtClean="0"/>
              <a:t> You may learn to recognize warning signs of an impending attack, such as slight coughing, wheezing or shortness of breath.</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228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Prevention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24000"/>
            <a:ext cx="8534400" cy="5016758"/>
          </a:xfrm>
          <a:prstGeom prst="rect">
            <a:avLst/>
          </a:prstGeom>
          <a:noFill/>
        </p:spPr>
        <p:txBody>
          <a:bodyPr wrap="square">
            <a:spAutoFit/>
          </a:bodyPr>
          <a:lstStyle/>
          <a:p>
            <a:pPr>
              <a:buFont typeface="Arial" pitchFamily="34" charset="0"/>
              <a:buChar char="•"/>
            </a:pPr>
            <a:r>
              <a:rPr lang="en-US" sz="3200" b="1" dirty="0" smtClean="0"/>
              <a:t>Identify and treat attacks early.</a:t>
            </a:r>
            <a:r>
              <a:rPr lang="en-US" sz="3200" dirty="0" smtClean="0"/>
              <a:t> If you act quickly, you're less likely to have a severe attack. You also won't need as much medication to control your symptoms.</a:t>
            </a:r>
          </a:p>
          <a:p>
            <a:pPr>
              <a:buFont typeface="Arial" pitchFamily="34" charset="0"/>
              <a:buChar char="•"/>
            </a:pPr>
            <a:r>
              <a:rPr lang="en-US" sz="3200" b="1" dirty="0" smtClean="0"/>
              <a:t>Pay attention to increasing quick-relief inhaler use.</a:t>
            </a:r>
            <a:r>
              <a:rPr lang="en-US" sz="3200" dirty="0" smtClean="0"/>
              <a:t> If you find yourself relying on your quick-relief inhaler, such as albuterol, your asthma isn't under control. See your doctor about adjusting your treatment.</a:t>
            </a:r>
          </a:p>
          <a:p>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048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Prevention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3539430"/>
          </a:xfrm>
          <a:prstGeom prst="rect">
            <a:avLst/>
          </a:prstGeom>
          <a:noFill/>
        </p:spPr>
        <p:txBody>
          <a:bodyPr wrap="square">
            <a:spAutoFit/>
          </a:bodyPr>
          <a:lstStyle/>
          <a:p>
            <a:pPr>
              <a:buFont typeface="Arial" pitchFamily="34" charset="0"/>
              <a:buChar char="•"/>
            </a:pPr>
            <a:r>
              <a:rPr lang="en-US" sz="3200" b="1" dirty="0" smtClean="0"/>
              <a:t>Take your medication as prescribed.</a:t>
            </a:r>
            <a:r>
              <a:rPr lang="en-US" sz="3200" dirty="0" smtClean="0"/>
              <a:t> Don't change your medications without first talking to your doctor, even if your asthma seems to be improving. It's a good idea to bring your medications with you to each doctor visit. Your doctor can make sure you're using your medications correctly and taking the right dose.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Diagnosis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447800"/>
            <a:ext cx="8839200" cy="5016758"/>
          </a:xfrm>
          <a:prstGeom prst="rect">
            <a:avLst/>
          </a:prstGeom>
          <a:noFill/>
        </p:spPr>
        <p:txBody>
          <a:bodyPr wrap="square">
            <a:spAutoFit/>
          </a:bodyPr>
          <a:lstStyle/>
          <a:p>
            <a:r>
              <a:rPr lang="en-US" sz="3200" dirty="0" smtClean="0"/>
              <a:t>You may be given lung function tests to determine how much air moves in and out as you breathe. These tests may include:</a:t>
            </a:r>
          </a:p>
          <a:p>
            <a:pPr>
              <a:buFont typeface="Arial" pitchFamily="34" charset="0"/>
              <a:buChar char="•"/>
            </a:pPr>
            <a:r>
              <a:rPr lang="en-US" sz="3200" b="1" dirty="0" smtClean="0"/>
              <a:t>Spirometry.</a:t>
            </a:r>
            <a:r>
              <a:rPr lang="en-US" sz="3200" dirty="0" smtClean="0"/>
              <a:t> This test estimates the narrowing of your bronchial tubes by checking how much air you can exhale after a deep breath and how fast you can breathe out.</a:t>
            </a:r>
          </a:p>
          <a:p>
            <a:pPr>
              <a:buFont typeface="Arial" pitchFamily="34" charset="0"/>
              <a:buChar char="•"/>
            </a:pPr>
            <a:r>
              <a:rPr lang="en-US" sz="3200" b="1" dirty="0" smtClean="0"/>
              <a:t>Peak flow.</a:t>
            </a:r>
            <a:r>
              <a:rPr lang="en-US" sz="3200" dirty="0" smtClean="0"/>
              <a:t> A peak flow meter is a simple device that measures how hard you can breathe out.</a:t>
            </a:r>
          </a:p>
          <a:p>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048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Diagnosis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24000"/>
            <a:ext cx="8534400" cy="4708981"/>
          </a:xfrm>
          <a:prstGeom prst="rect">
            <a:avLst/>
          </a:prstGeom>
          <a:noFill/>
        </p:spPr>
        <p:txBody>
          <a:bodyPr wrap="square">
            <a:spAutoFit/>
          </a:bodyPr>
          <a:lstStyle/>
          <a:p>
            <a:pPr>
              <a:buFont typeface="Arial" pitchFamily="34" charset="0"/>
              <a:buChar char="•"/>
            </a:pPr>
            <a:r>
              <a:rPr lang="en-US" sz="3000" b="1" dirty="0" smtClean="0"/>
              <a:t>Methacholine challenge.</a:t>
            </a:r>
            <a:r>
              <a:rPr lang="en-US" sz="3000" dirty="0" smtClean="0"/>
              <a:t> Methacholine is a known asthma trigger. When inhaled, it will cause your airways to narrow slightly. If you react to the methacholine, you likely have asthma. This test may be used even if your initial lung function test is normal.</a:t>
            </a:r>
          </a:p>
          <a:p>
            <a:pPr>
              <a:buFont typeface="Arial" pitchFamily="34" charset="0"/>
              <a:buChar char="•"/>
            </a:pPr>
            <a:r>
              <a:rPr lang="en-US" sz="3000" b="1" dirty="0" smtClean="0"/>
              <a:t>Imaging tests.</a:t>
            </a:r>
            <a:r>
              <a:rPr lang="en-US" sz="3000" dirty="0" smtClean="0"/>
              <a:t> A chest X-ray can help identify any structural abnormalities or diseases (such as infection) that can cause or aggravate breathing problems.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810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Classification of Bronchial Asthma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pic>
        <p:nvPicPr>
          <p:cNvPr id="5" name="Picture 4" descr="4.png"/>
          <p:cNvPicPr>
            <a:picLocks noChangeAspect="1"/>
          </p:cNvPicPr>
          <p:nvPr/>
        </p:nvPicPr>
        <p:blipFill>
          <a:blip r:embed="rId3"/>
          <a:stretch>
            <a:fillRect/>
          </a:stretch>
        </p:blipFill>
        <p:spPr>
          <a:xfrm>
            <a:off x="762000" y="1541584"/>
            <a:ext cx="7696200" cy="4325815"/>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04800" y="3048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tx1">
                    <a:lumMod val="50000"/>
                  </a:schemeClr>
                </a:solidFill>
                <a:latin typeface="Times New Roman" pitchFamily="18" charset="0"/>
                <a:cs typeface="Times New Roman" pitchFamily="18" charset="0"/>
              </a:rPr>
              <a:t>Conclusion</a:t>
            </a:r>
          </a:p>
        </p:txBody>
      </p:sp>
      <p:sp>
        <p:nvSpPr>
          <p:cNvPr id="2" name="TextBox 1"/>
          <p:cNvSpPr txBox="1"/>
          <p:nvPr/>
        </p:nvSpPr>
        <p:spPr>
          <a:xfrm>
            <a:off x="457200" y="1676400"/>
            <a:ext cx="8153400" cy="3539430"/>
          </a:xfrm>
          <a:prstGeom prst="rect">
            <a:avLst/>
          </a:prstGeom>
          <a:noFill/>
        </p:spPr>
        <p:txBody>
          <a:bodyPr wrap="square">
            <a:spAutoFit/>
          </a:bodyPr>
          <a:lstStyle/>
          <a:p>
            <a:pPr>
              <a:buFont typeface="Arial" pitchFamily="34" charset="0"/>
              <a:buChar char="•"/>
            </a:pPr>
            <a:r>
              <a:rPr lang="en-US" sz="3200" dirty="0" smtClean="0"/>
              <a:t>Asthma is </a:t>
            </a:r>
            <a:r>
              <a:rPr lang="en-US" sz="3200" b="1" dirty="0" smtClean="0"/>
              <a:t>a chronic (long-term) condition that affects the airways in the lungs</a:t>
            </a:r>
            <a:r>
              <a:rPr lang="en-US" sz="3200" dirty="0" smtClean="0"/>
              <a:t>. The airways are tubes that carry air in and out of your lungs. If you have asthma, the airways can become inflamed and narrowed at times. </a:t>
            </a:r>
          </a:p>
          <a:p>
            <a:pPr>
              <a:buFont typeface="Arial" pitchFamily="34" charset="0"/>
              <a:buChar char="•"/>
            </a:pPr>
            <a:r>
              <a:rPr lang="en-US" sz="3200" dirty="0" smtClean="0"/>
              <a:t>This makes it harder for air to flow out of your airways when you breathe out.</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822448"/>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557748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9800" y="3810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5240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Bronchial Asthma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Bronchial Asthma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Bronchial Asthma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Bronchial Asthma</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Bronchial Asthma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Bronchial Asthma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Classification of Bronchial Asthma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50000"/>
                  </a:schemeClr>
                </a:solidFill>
              </a:rPr>
              <a:t>.org</a:t>
            </a:r>
            <a:endParaRPr lang="en-US" sz="5400" b="1" dirty="0">
              <a:solidFill>
                <a:schemeClr val="tx1">
                  <a:lumMod val="50000"/>
                </a:schemeClr>
              </a:solidFill>
            </a:endParaRPr>
          </a:p>
        </p:txBody>
      </p:sp>
    </p:spTree>
    <p:extLst>
      <p:ext uri="{BB962C8B-B14F-4D97-AF65-F5344CB8AC3E}">
        <p14:creationId xmlns:p14="http://schemas.microsoft.com/office/powerpoint/2010/main" val="34614258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3810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381000" y="1752600"/>
            <a:ext cx="411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Bronchial asthma     (or asthma) is a lung disease. Your airways get narrow and swollen and are blocked by excess mucus. </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6" name="Picture 5" descr="3.png"/>
          <p:cNvPicPr>
            <a:picLocks noChangeAspect="1"/>
          </p:cNvPicPr>
          <p:nvPr/>
        </p:nvPicPr>
        <p:blipFill>
          <a:blip r:embed="rId3"/>
          <a:stretch>
            <a:fillRect/>
          </a:stretch>
        </p:blipFill>
        <p:spPr>
          <a:xfrm>
            <a:off x="4495800" y="2133600"/>
            <a:ext cx="4257206" cy="318620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86000" y="381000"/>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Asthma is a condition in which your airways narrow and swell and may produce extra mucus. This can make breathing difficult and trigger coughing, a whistling sound (wheezing) when you breathe out and shortness of breath.</a:t>
            </a:r>
          </a:p>
          <a:p>
            <a:r>
              <a:rPr lang="en-US" sz="2800" dirty="0" smtClean="0"/>
              <a:t>For some people, asthma is a minor nuisance. For others, it can be a major problem that interferes with daily activities and may lead to a life-threatening asthma attack.</a:t>
            </a:r>
          </a:p>
          <a:p>
            <a:pPr>
              <a:buNone/>
            </a:pP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Symptoms of Bronchial Asthma  </a:t>
            </a:r>
          </a:p>
        </p:txBody>
      </p:sp>
      <p:pic>
        <p:nvPicPr>
          <p:cNvPr id="5" name="Picture 4" descr="5.png"/>
          <p:cNvPicPr>
            <a:picLocks noChangeAspect="1"/>
          </p:cNvPicPr>
          <p:nvPr/>
        </p:nvPicPr>
        <p:blipFill>
          <a:blip r:embed="rId3"/>
          <a:stretch>
            <a:fillRect/>
          </a:stretch>
        </p:blipFill>
        <p:spPr>
          <a:xfrm>
            <a:off x="1600200" y="1957182"/>
            <a:ext cx="5943599" cy="4138818"/>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Causes of Bronchial Asthma  </a:t>
            </a:r>
          </a:p>
        </p:txBody>
      </p:sp>
      <p:sp>
        <p:nvSpPr>
          <p:cNvPr id="2" name="TextBox 1"/>
          <p:cNvSpPr txBox="1"/>
          <p:nvPr/>
        </p:nvSpPr>
        <p:spPr>
          <a:xfrm>
            <a:off x="304800" y="1676400"/>
            <a:ext cx="8423275" cy="3785652"/>
          </a:xfrm>
          <a:prstGeom prst="rect">
            <a:avLst/>
          </a:prstGeom>
          <a:noFill/>
        </p:spPr>
        <p:txBody>
          <a:bodyPr wrap="square">
            <a:spAutoFit/>
          </a:bodyPr>
          <a:lstStyle/>
          <a:p>
            <a:r>
              <a:rPr lang="en-US" sz="3000" dirty="0" smtClean="0"/>
              <a:t>Asthma triggers are different from person to person and can include:</a:t>
            </a:r>
          </a:p>
          <a:p>
            <a:pPr>
              <a:buFont typeface="Arial" pitchFamily="34" charset="0"/>
              <a:buChar char="•"/>
            </a:pPr>
            <a:r>
              <a:rPr lang="en-US" sz="3000" dirty="0" smtClean="0"/>
              <a:t>Airborne allergens, such as pollen, dust mites, mold spores, pet dander or particles of cockroach waste</a:t>
            </a:r>
          </a:p>
          <a:p>
            <a:pPr>
              <a:buFont typeface="Arial" pitchFamily="34" charset="0"/>
              <a:buChar char="•"/>
            </a:pPr>
            <a:r>
              <a:rPr lang="en-US" sz="3000" dirty="0" smtClean="0"/>
              <a:t>Respiratory infections, such as the common cold</a:t>
            </a:r>
          </a:p>
          <a:p>
            <a:pPr>
              <a:buFont typeface="Arial" pitchFamily="34" charset="0"/>
              <a:buChar char="•"/>
            </a:pPr>
            <a:r>
              <a:rPr lang="en-US" sz="3000" dirty="0" smtClean="0"/>
              <a:t>Physical activity</a:t>
            </a:r>
          </a:p>
          <a:p>
            <a:pPr>
              <a:buFont typeface="Arial" pitchFamily="34" charset="0"/>
              <a:buChar char="•"/>
            </a:pPr>
            <a:r>
              <a:rPr lang="en-US" sz="3000" dirty="0" smtClean="0"/>
              <a:t>Cold air</a:t>
            </a:r>
          </a:p>
          <a:p>
            <a:pPr>
              <a:buFont typeface="Arial" pitchFamily="34" charset="0"/>
              <a:buChar char="•"/>
            </a:pPr>
            <a:r>
              <a:rPr lang="en-US" sz="3000" dirty="0" smtClean="0"/>
              <a:t>Air pollutants and irritants, such as smoke</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3"/>
                </a:solidFill>
                <a:latin typeface="Times New Roman" pitchFamily="18" charset="0"/>
                <a:cs typeface="Times New Roman" pitchFamily="18" charset="0"/>
              </a:rPr>
              <a:t>Causes of Bronchial Asthma  </a:t>
            </a:r>
          </a:p>
        </p:txBody>
      </p:sp>
      <p:sp>
        <p:nvSpPr>
          <p:cNvPr id="2" name="TextBox 1"/>
          <p:cNvSpPr txBox="1"/>
          <p:nvPr/>
        </p:nvSpPr>
        <p:spPr>
          <a:xfrm>
            <a:off x="533400" y="1676400"/>
            <a:ext cx="8153400" cy="4401205"/>
          </a:xfrm>
          <a:prstGeom prst="rect">
            <a:avLst/>
          </a:prstGeom>
          <a:noFill/>
        </p:spPr>
        <p:txBody>
          <a:bodyPr wrap="square">
            <a:spAutoFit/>
          </a:bodyPr>
          <a:lstStyle/>
          <a:p>
            <a:pPr>
              <a:buFont typeface="Arial" pitchFamily="34" charset="0"/>
              <a:buChar char="•"/>
            </a:pPr>
            <a:r>
              <a:rPr lang="en-US" sz="2800" dirty="0" smtClean="0"/>
              <a:t>Certain medications, including beta blockers, aspirin, and nonsteroidal anti-inflammatory drugs, such as ibuprofen (Advil, Motrin IB, others) and naproxen sodium (Aleve)</a:t>
            </a:r>
          </a:p>
          <a:p>
            <a:pPr>
              <a:buFont typeface="Arial" pitchFamily="34" charset="0"/>
              <a:buChar char="•"/>
            </a:pPr>
            <a:r>
              <a:rPr lang="en-US" sz="2800" dirty="0" smtClean="0"/>
              <a:t>Strong emotions and stress</a:t>
            </a:r>
          </a:p>
          <a:p>
            <a:pPr>
              <a:buFont typeface="Arial" pitchFamily="34" charset="0"/>
              <a:buChar char="•"/>
            </a:pPr>
            <a:r>
              <a:rPr lang="en-US" sz="2800" dirty="0" smtClean="0"/>
              <a:t>Sulfites and preservatives added to some types of foods and beverages, including shrimp, dried fruit, processed potatoes, beer and wine</a:t>
            </a:r>
          </a:p>
          <a:p>
            <a:pPr>
              <a:buFont typeface="Arial" pitchFamily="34" charset="0"/>
              <a:buChar char="•"/>
            </a:pPr>
            <a:r>
              <a:rPr lang="en-US" sz="2800" dirty="0" smtClean="0"/>
              <a:t>Gastroesophageal reflux disease (GERD), a condition in which stomach acids back up into your throat</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3"/>
                </a:solidFill>
              </a:rPr>
              <a:t>Risk factors </a:t>
            </a:r>
            <a:r>
              <a:rPr lang="en-US" altLang="en-US" sz="3600" b="1" dirty="0" smtClean="0">
                <a:solidFill>
                  <a:schemeClr val="accent3"/>
                </a:solidFill>
                <a:latin typeface="Times New Roman" pitchFamily="18" charset="0"/>
                <a:cs typeface="Times New Roman" pitchFamily="18" charset="0"/>
              </a:rPr>
              <a:t>of Bronchial Asthma  </a:t>
            </a:r>
          </a:p>
        </p:txBody>
      </p:sp>
      <p:sp>
        <p:nvSpPr>
          <p:cNvPr id="2" name="TextBox 1"/>
          <p:cNvSpPr txBox="1"/>
          <p:nvPr/>
        </p:nvSpPr>
        <p:spPr>
          <a:xfrm>
            <a:off x="533400" y="1524000"/>
            <a:ext cx="8153400" cy="4524315"/>
          </a:xfrm>
          <a:prstGeom prst="rect">
            <a:avLst/>
          </a:prstGeom>
          <a:noFill/>
        </p:spPr>
        <p:txBody>
          <a:bodyPr wrap="square">
            <a:spAutoFit/>
          </a:bodyPr>
          <a:lstStyle/>
          <a:p>
            <a:r>
              <a:rPr lang="en-US" sz="3200" dirty="0" smtClean="0"/>
              <a:t>A number of factors are thought to increase your chances of developing asthma. They include:</a:t>
            </a:r>
          </a:p>
          <a:p>
            <a:pPr>
              <a:buFont typeface="Arial" pitchFamily="34" charset="0"/>
              <a:buChar char="•"/>
            </a:pPr>
            <a:r>
              <a:rPr lang="en-US" sz="3200" dirty="0" smtClean="0"/>
              <a:t>Having a blood relative with asthma, such as a parent or sibling</a:t>
            </a:r>
          </a:p>
          <a:p>
            <a:pPr>
              <a:buFont typeface="Arial" pitchFamily="34" charset="0"/>
              <a:buChar char="•"/>
            </a:pPr>
            <a:r>
              <a:rPr lang="en-US" sz="3200" dirty="0" smtClean="0"/>
              <a:t>Having another allergic condition, such as atopic dermatitis — which causes red, itchy skin — or hay fever — which causes a runny nose, congestion and itchy eyes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28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3"/>
                </a:solidFill>
              </a:rPr>
              <a:t>Risk factors </a:t>
            </a:r>
            <a:r>
              <a:rPr lang="en-US" altLang="en-US" sz="3600" b="1" dirty="0" smtClean="0">
                <a:solidFill>
                  <a:schemeClr val="accent3"/>
                </a:solidFill>
                <a:latin typeface="Times New Roman" pitchFamily="18" charset="0"/>
                <a:cs typeface="Times New Roman" pitchFamily="18" charset="0"/>
              </a:rPr>
              <a:t>of Bronchial Asthma  </a:t>
            </a:r>
          </a:p>
        </p:txBody>
      </p:sp>
      <p:sp>
        <p:nvSpPr>
          <p:cNvPr id="2" name="TextBox 1"/>
          <p:cNvSpPr txBox="1"/>
          <p:nvPr/>
        </p:nvSpPr>
        <p:spPr>
          <a:xfrm>
            <a:off x="381000" y="1600200"/>
            <a:ext cx="8153400" cy="4031873"/>
          </a:xfrm>
          <a:prstGeom prst="rect">
            <a:avLst/>
          </a:prstGeom>
          <a:noFill/>
        </p:spPr>
        <p:txBody>
          <a:bodyPr wrap="square">
            <a:spAutoFit/>
          </a:bodyPr>
          <a:lstStyle/>
          <a:p>
            <a:pPr>
              <a:buFont typeface="Arial" pitchFamily="34" charset="0"/>
              <a:buChar char="•"/>
            </a:pPr>
            <a:r>
              <a:rPr lang="en-US" sz="3200" dirty="0" smtClean="0"/>
              <a:t>Being overweight</a:t>
            </a:r>
          </a:p>
          <a:p>
            <a:pPr>
              <a:buFont typeface="Arial" pitchFamily="34" charset="0"/>
              <a:buChar char="•"/>
            </a:pPr>
            <a:r>
              <a:rPr lang="en-US" sz="3200" dirty="0" smtClean="0"/>
              <a:t>Being a smoker</a:t>
            </a:r>
          </a:p>
          <a:p>
            <a:pPr>
              <a:buFont typeface="Arial" pitchFamily="34" charset="0"/>
              <a:buChar char="•"/>
            </a:pPr>
            <a:r>
              <a:rPr lang="en-US" sz="3200" dirty="0" smtClean="0"/>
              <a:t>Exposure to secondhand smoke</a:t>
            </a:r>
          </a:p>
          <a:p>
            <a:pPr>
              <a:buFont typeface="Arial" pitchFamily="34" charset="0"/>
              <a:buChar char="•"/>
            </a:pPr>
            <a:r>
              <a:rPr lang="en-US" sz="3200" dirty="0" smtClean="0"/>
              <a:t>Exposure to exhaust fumes or other types of pollution</a:t>
            </a:r>
          </a:p>
          <a:p>
            <a:pPr>
              <a:buFont typeface="Arial" pitchFamily="34" charset="0"/>
              <a:buChar char="•"/>
            </a:pPr>
            <a:r>
              <a:rPr lang="en-US" sz="3200" dirty="0" smtClean="0"/>
              <a:t>Exposure to occupational triggers, such as chemicals used in farming, hairdressing and manufacturing</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ivic">
  <a:themeElements>
    <a:clrScheme name="Custom 2">
      <a:dk1>
        <a:srgbClr val="93A299"/>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18511</TotalTime>
  <Words>639</Words>
  <Application>Microsoft Office PowerPoint</Application>
  <PresentationFormat>On-screen Show (4:3)</PresentationFormat>
  <Paragraphs>270</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880</cp:revision>
  <cp:lastPrinted>2014-09-05T11:57:32Z</cp:lastPrinted>
  <dcterms:created xsi:type="dcterms:W3CDTF">2014-04-08T13:15:54Z</dcterms:created>
  <dcterms:modified xsi:type="dcterms:W3CDTF">2022-10-28T02:34:01Z</dcterms:modified>
</cp:coreProperties>
</file>