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979" r:id="rId2"/>
  </p:sldMasterIdLst>
  <p:notesMasterIdLst>
    <p:notesMasterId r:id="rId19"/>
  </p:notesMasterIdLst>
  <p:handoutMasterIdLst>
    <p:handoutMasterId r:id="rId20"/>
  </p:handoutMasterIdLst>
  <p:sldIdLst>
    <p:sldId id="381" r:id="rId3"/>
    <p:sldId id="322" r:id="rId4"/>
    <p:sldId id="324" r:id="rId5"/>
    <p:sldId id="362" r:id="rId6"/>
    <p:sldId id="346" r:id="rId7"/>
    <p:sldId id="372" r:id="rId8"/>
    <p:sldId id="374" r:id="rId9"/>
    <p:sldId id="375" r:id="rId10"/>
    <p:sldId id="376" r:id="rId11"/>
    <p:sldId id="348" r:id="rId12"/>
    <p:sldId id="373" r:id="rId13"/>
    <p:sldId id="370" r:id="rId14"/>
    <p:sldId id="351" r:id="rId15"/>
    <p:sldId id="377" r:id="rId16"/>
    <p:sldId id="379" r:id="rId17"/>
    <p:sldId id="382"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2" autoAdjust="0"/>
    <p:restoredTop sz="77728" autoAdjust="0"/>
  </p:normalViewPr>
  <p:slideViewPr>
    <p:cSldViewPr>
      <p:cViewPr>
        <p:scale>
          <a:sx n="46" d="100"/>
          <a:sy n="46" d="100"/>
        </p:scale>
        <p:origin x="-1752" y="-5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1.xml"/><Relationship Id="rId1" Type="http://schemas.openxmlformats.org/officeDocument/2006/relationships/slide" Target="slides/slide10.xml"/><Relationship Id="rId5" Type="http://schemas.openxmlformats.org/officeDocument/2006/relationships/slide" Target="slides/slide14.xml"/><Relationship Id="rId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10/21/2022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7</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8</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9</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2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2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B97365-EBCA-4027-87D5-99FC1D4DF0BB}" type="datetimeFigureOut">
              <a:rPr lang="en-US" smtClean="0"/>
              <a:pPr/>
              <a:t>10/21/2022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9E29E33-B620-47F9-BB04-8846C2A5AFCC}" type="slidenum">
              <a:rPr kumimoji="0" lang="en-US" smtClean="0"/>
              <a:pPr/>
              <a:t>‹#›</a:t>
            </a:fld>
            <a:endParaRPr kumimoji="0"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B97365-EBCA-4027-87D5-99FC1D4DF0BB}" type="datetimeFigureOut">
              <a:rPr lang="en-US" smtClean="0"/>
              <a:pPr/>
              <a:t>10/21/2022</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B97365-EBCA-4027-87D5-99FC1D4DF0BB}" type="datetimeFigureOut">
              <a:rPr lang="en-US" smtClean="0"/>
              <a:pPr/>
              <a:t>10/21/2022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pPr>
                <a:defRPr/>
              </a:pPr>
              <a:t>‹#›</a:t>
            </a:fld>
            <a:endParaRPr lang="en-US" alt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B97365-EBCA-4027-87D5-99FC1D4DF0BB}" type="datetimeFigureOut">
              <a:rPr lang="en-US" smtClean="0"/>
              <a:pPr/>
              <a:t>10/21/2022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CB97365-EBCA-4027-87D5-99FC1D4DF0BB}" type="datetimeFigureOut">
              <a:rPr lang="en-US" smtClean="0"/>
              <a:pPr/>
              <a:t>10/21/2022</a:t>
            </a:fld>
            <a:endParaRPr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kumimoji="0"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97365-EBCA-4027-87D5-99FC1D4DF0BB}" type="datetimeFigureOut">
              <a:rPr lang="en-US" smtClean="0"/>
              <a:pPr/>
              <a:t>10/21/2022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B97365-EBCA-4027-87D5-99FC1D4DF0BB}" type="datetimeFigureOut">
              <a:rPr lang="en-US" smtClean="0"/>
              <a:pPr/>
              <a:t>10/21/2022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theme" Target="../theme/theme2.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9"/>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5916" r:id="rId36"/>
    <p:sldLayoutId id="2147485917" r:id="rId37"/>
    <p:sldLayoutId id="2147485918" r:id="rId38"/>
    <p:sldLayoutId id="2147485920" r:id="rId39"/>
    <p:sldLayoutId id="2147485921" r:id="rId40"/>
    <p:sldLayoutId id="2147485922" r:id="rId41"/>
    <p:sldLayoutId id="2147485925" r:id="rId42"/>
    <p:sldLayoutId id="2147485926" r:id="rId43"/>
    <p:sldLayoutId id="2147485928" r:id="rId44"/>
    <p:sldLayoutId id="2147485930" r:id="rId45"/>
    <p:sldLayoutId id="2147485931" r:id="rId46"/>
    <p:sldLayoutId id="2147485932" r:id="rId47"/>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10/22/2022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5980" r:id="rId1"/>
    <p:sldLayoutId id="2147485981" r:id="rId2"/>
    <p:sldLayoutId id="2147485982" r:id="rId3"/>
    <p:sldLayoutId id="2147485983" r:id="rId4"/>
    <p:sldLayoutId id="2147485984" r:id="rId5"/>
    <p:sldLayoutId id="2147485985" r:id="rId6"/>
    <p:sldLayoutId id="2147485986" r:id="rId7"/>
    <p:sldLayoutId id="2147485987" r:id="rId8"/>
    <p:sldLayoutId id="2147485988" r:id="rId9"/>
    <p:sldLayoutId id="2147485989" r:id="rId10"/>
    <p:sldLayoutId id="2147485990" r:id="rId11"/>
    <p:sldLayoutId id="2147485991" r:id="rId12"/>
    <p:sldLayoutId id="2147485992" r:id="rId13"/>
    <p:sldLayoutId id="2147485993" r:id="rId14"/>
    <p:sldLayoutId id="2147485994" r:id="rId15"/>
    <p:sldLayoutId id="2147485995" r:id="rId16"/>
    <p:sldLayoutId id="2147485996" r:id="rId17"/>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8.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6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9.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75000"/>
                    <a:lumOff val="25000"/>
                  </a:schemeClr>
                </a:solidFill>
                <a:latin typeface="Verdana" pitchFamily="34" charset="0"/>
                <a:cs typeface="+mn-cs"/>
              </a:rPr>
              <a:t>.Org</a:t>
            </a:r>
            <a:endParaRPr lang="en-US" sz="2800" b="1" dirty="0">
              <a:solidFill>
                <a:schemeClr val="tx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990600" y="5525869"/>
            <a:ext cx="746760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latin typeface="Times New Roman" pitchFamily="18" charset="0"/>
                <a:cs typeface="Times New Roman" pitchFamily="18" charset="0"/>
              </a:rPr>
              <a:t>Submitted </a:t>
            </a:r>
            <a:r>
              <a:rPr lang="en-US" sz="2000" b="1" dirty="0">
                <a:latin typeface="Times New Roman" pitchFamily="18" charset="0"/>
                <a:cs typeface="Times New Roman" pitchFamily="18" charset="0"/>
              </a:rPr>
              <a:t>To:	 </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Submitted </a:t>
            </a:r>
            <a:r>
              <a:rPr lang="en-US" sz="2000" b="1" dirty="0">
                <a:latin typeface="Times New Roman" pitchFamily="18" charset="0"/>
                <a:cs typeface="Times New Roman" pitchFamily="18" charset="0"/>
              </a:rPr>
              <a:t>By:</a:t>
            </a:r>
          </a:p>
          <a:p>
            <a:pPr eaLnBrk="0" hangingPunct="0"/>
            <a:r>
              <a:rPr lang="en-US" sz="2000" b="1" dirty="0">
                <a:latin typeface="Times New Roman" pitchFamily="18" charset="0"/>
                <a:cs typeface="Times New Roman" pitchFamily="18" charset="0"/>
              </a:rPr>
              <a:t>S</a:t>
            </a:r>
            <a:r>
              <a:rPr lang="en-US" sz="2000" b="1" dirty="0" smtClean="0">
                <a:latin typeface="Times New Roman" pitchFamily="18" charset="0"/>
                <a:cs typeface="Times New Roman" pitchFamily="18" charset="0"/>
              </a:rPr>
              <a:t>tudymafia.org                                               </a:t>
            </a:r>
            <a:r>
              <a:rPr lang="en-US" sz="2000" b="1" dirty="0" smtClean="0">
                <a:latin typeface="Times New Roman" pitchFamily="18" charset="0"/>
                <a:cs typeface="Times New Roman" pitchFamily="18" charset="0"/>
              </a:rPr>
              <a:t>   Studymafia.org               </a:t>
            </a:r>
            <a:endParaRPr lang="en-US" sz="2000" b="1" dirty="0">
              <a:latin typeface="Times New Roman" pitchFamily="18" charset="0"/>
              <a:cs typeface="Times New Roman" pitchFamily="18" charset="0"/>
            </a:endParaRPr>
          </a:p>
        </p:txBody>
      </p:sp>
      <p:sp>
        <p:nvSpPr>
          <p:cNvPr id="8" name="Rectangle 7"/>
          <p:cNvSpPr/>
          <p:nvPr/>
        </p:nvSpPr>
        <p:spPr>
          <a:xfrm>
            <a:off x="2416040" y="2439650"/>
            <a:ext cx="4396333" cy="1569660"/>
          </a:xfrm>
          <a:prstGeom prst="rect">
            <a:avLst/>
          </a:prstGeom>
          <a:noFill/>
        </p:spPr>
        <p:txBody>
          <a:bodyPr wrap="none">
            <a:spAutoFit/>
          </a:bodyPr>
          <a:lstStyle/>
          <a:p>
            <a:pPr algn="ctr" fontAlgn="auto">
              <a:spcBef>
                <a:spcPts val="0"/>
              </a:spcBef>
              <a:spcAft>
                <a:spcPts val="0"/>
              </a:spcAft>
              <a:defRPr/>
            </a:pPr>
            <a:r>
              <a:rPr lang="en-US" sz="4800" dirty="0" err="1">
                <a:solidFill>
                  <a:srgbClr val="002060"/>
                </a:solidFill>
              </a:rPr>
              <a:t>Bacille</a:t>
            </a:r>
            <a:r>
              <a:rPr lang="en-US" sz="4800" dirty="0">
                <a:solidFill>
                  <a:srgbClr val="002060"/>
                </a:solidFill>
              </a:rPr>
              <a:t> </a:t>
            </a:r>
            <a:r>
              <a:rPr lang="en-US" sz="4800" dirty="0" err="1">
                <a:solidFill>
                  <a:srgbClr val="002060"/>
                </a:solidFill>
              </a:rPr>
              <a:t>Calmette</a:t>
            </a:r>
            <a:r>
              <a:rPr lang="en-US" sz="4800" dirty="0">
                <a:solidFill>
                  <a:srgbClr val="002060"/>
                </a:solidFill>
              </a:rPr>
              <a:t>-</a:t>
            </a:r>
            <a:r>
              <a:rPr lang="en-US" sz="4800" dirty="0">
                <a:solidFill>
                  <a:schemeClr val="accent4"/>
                </a:solidFill>
              </a:rPr>
              <a:t/>
            </a:r>
            <a:br>
              <a:rPr lang="en-US" sz="4800" dirty="0">
                <a:solidFill>
                  <a:schemeClr val="accent4"/>
                </a:solidFill>
              </a:rPr>
            </a:br>
            <a:r>
              <a:rPr lang="en-US" sz="4800" dirty="0">
                <a:solidFill>
                  <a:srgbClr val="C00000"/>
                </a:solidFill>
              </a:rPr>
              <a:t>Guerin Vaccine</a:t>
            </a:r>
            <a:endParaRPr lang="en-US" sz="4800" b="1" spc="300" dirty="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062169953"/>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Precautions while BCG</a:t>
            </a:r>
          </a:p>
        </p:txBody>
      </p:sp>
      <p:sp>
        <p:nvSpPr>
          <p:cNvPr id="2" name="TextBox 1"/>
          <p:cNvSpPr txBox="1"/>
          <p:nvPr/>
        </p:nvSpPr>
        <p:spPr>
          <a:xfrm>
            <a:off x="381000" y="1524000"/>
            <a:ext cx="8347075" cy="3539430"/>
          </a:xfrm>
          <a:prstGeom prst="rect">
            <a:avLst/>
          </a:prstGeom>
          <a:noFill/>
        </p:spPr>
        <p:txBody>
          <a:bodyPr wrap="square">
            <a:spAutoFit/>
          </a:bodyPr>
          <a:lstStyle/>
          <a:p>
            <a:pPr>
              <a:buFont typeface="Arial" pitchFamily="34" charset="0"/>
              <a:buChar char="•"/>
            </a:pPr>
            <a:r>
              <a:rPr lang="en-US" sz="2800" dirty="0" smtClean="0"/>
              <a:t>Tell your doctor and pharmacist if you are allergic to BCG vaccine or any other drugs.</a:t>
            </a:r>
          </a:p>
          <a:p>
            <a:pPr>
              <a:buFont typeface="Arial" pitchFamily="34" charset="0"/>
              <a:buChar char="•"/>
            </a:pPr>
            <a:r>
              <a:rPr lang="en-US" sz="2800" dirty="0" smtClean="0"/>
              <a:t>Tell your doctor and pharmacist what prescription and nonprescription medications you are taking, especially antibiotics, cancer chemotherapy agents, steroids, tuberculosis medications, and vitamins.</a:t>
            </a:r>
          </a:p>
          <a:p>
            <a:pPr>
              <a:buFont typeface="Arial" pitchFamily="34" charset="0"/>
              <a:buChar char="•"/>
            </a:pPr>
            <a:r>
              <a:rPr lang="en-US" sz="2800" dirty="0" smtClean="0"/>
              <a:t>Tell your doctor if you have had a recent smallpox vaccination or if you have had a positive tb test.</a:t>
            </a:r>
            <a:endParaRPr lang="en-US" sz="28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Precautions while BCG</a:t>
            </a:r>
          </a:p>
        </p:txBody>
      </p:sp>
      <p:sp>
        <p:nvSpPr>
          <p:cNvPr id="2" name="TextBox 1"/>
          <p:cNvSpPr txBox="1"/>
          <p:nvPr/>
        </p:nvSpPr>
        <p:spPr>
          <a:xfrm>
            <a:off x="381000" y="1524000"/>
            <a:ext cx="8347075" cy="3539430"/>
          </a:xfrm>
          <a:prstGeom prst="rect">
            <a:avLst/>
          </a:prstGeom>
          <a:noFill/>
        </p:spPr>
        <p:txBody>
          <a:bodyPr wrap="square">
            <a:spAutoFit/>
          </a:bodyPr>
          <a:lstStyle/>
          <a:p>
            <a:pPr>
              <a:buFont typeface="Arial" pitchFamily="34" charset="0"/>
              <a:buChar char="•"/>
            </a:pPr>
            <a:r>
              <a:rPr lang="en-US" sz="3200" dirty="0" smtClean="0"/>
              <a:t>Tell your doctor if you have an immune disorder, cancer, fever, an infection, or an area of severe burns on your body.</a:t>
            </a:r>
          </a:p>
          <a:p>
            <a:pPr>
              <a:buFont typeface="Arial" pitchFamily="34" charset="0"/>
              <a:buChar char="•"/>
            </a:pPr>
            <a:r>
              <a:rPr lang="en-US" sz="3200" dirty="0" smtClean="0"/>
              <a:t>Tell your doctor if you are pregnant, plan to become pregnant, or are breast-feeding. If you become pregnant while taking BCG vaccine, call your doctor immediately.</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Side effects of the BCG</a:t>
            </a:r>
          </a:p>
        </p:txBody>
      </p:sp>
      <p:sp>
        <p:nvSpPr>
          <p:cNvPr id="2" name="TextBox 1"/>
          <p:cNvSpPr txBox="1"/>
          <p:nvPr/>
        </p:nvSpPr>
        <p:spPr>
          <a:xfrm>
            <a:off x="381000" y="1524000"/>
            <a:ext cx="8347075" cy="3970318"/>
          </a:xfrm>
          <a:prstGeom prst="rect">
            <a:avLst/>
          </a:prstGeom>
          <a:noFill/>
        </p:spPr>
        <p:txBody>
          <a:bodyPr wrap="square">
            <a:spAutoFit/>
          </a:bodyPr>
          <a:lstStyle/>
          <a:p>
            <a:r>
              <a:rPr lang="en-US" sz="3600" dirty="0" smtClean="0"/>
              <a:t>Some common side effects may include:</a:t>
            </a:r>
          </a:p>
          <a:p>
            <a:pPr>
              <a:buFont typeface="Arial" pitchFamily="34" charset="0"/>
              <a:buChar char="•"/>
            </a:pPr>
            <a:r>
              <a:rPr lang="en-US" sz="3600" dirty="0" smtClean="0"/>
              <a:t>Soreness or discharge from where the injection was given</a:t>
            </a:r>
          </a:p>
          <a:p>
            <a:pPr>
              <a:buFont typeface="Arial" pitchFamily="34" charset="0"/>
              <a:buChar char="•"/>
            </a:pPr>
            <a:r>
              <a:rPr lang="en-US" sz="3600" dirty="0" smtClean="0"/>
              <a:t>A high temperature (fever)</a:t>
            </a:r>
          </a:p>
          <a:p>
            <a:pPr>
              <a:buFont typeface="Arial" pitchFamily="34" charset="0"/>
              <a:buChar char="•"/>
            </a:pPr>
            <a:r>
              <a:rPr lang="en-US" sz="3600" dirty="0" smtClean="0"/>
              <a:t>Headache</a:t>
            </a:r>
          </a:p>
          <a:p>
            <a:pPr>
              <a:buFont typeface="Arial" pitchFamily="34" charset="0"/>
              <a:buChar char="•"/>
            </a:pPr>
            <a:r>
              <a:rPr lang="en-US" sz="3600" dirty="0" smtClean="0"/>
              <a:t>Swollen glands under the armpit in the arm where the injection was given</a:t>
            </a:r>
            <a:endParaRPr lang="en-US" sz="36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pic>
        <p:nvPicPr>
          <p:cNvPr id="6" name="Picture 5" descr="1-s2.0-S0264410X19316147-ga1.jpg"/>
          <p:cNvPicPr>
            <a:picLocks noChangeAspect="1"/>
          </p:cNvPicPr>
          <p:nvPr/>
        </p:nvPicPr>
        <p:blipFill>
          <a:blip r:embed="rId3"/>
          <a:stretch>
            <a:fillRect/>
          </a:stretch>
        </p:blipFill>
        <p:spPr>
          <a:xfrm>
            <a:off x="1752600" y="381000"/>
            <a:ext cx="5638800" cy="5714999"/>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Conclusion</a:t>
            </a:r>
          </a:p>
        </p:txBody>
      </p:sp>
      <p:sp>
        <p:nvSpPr>
          <p:cNvPr id="2" name="TextBox 1"/>
          <p:cNvSpPr txBox="1"/>
          <p:nvPr/>
        </p:nvSpPr>
        <p:spPr>
          <a:xfrm>
            <a:off x="574675" y="1524000"/>
            <a:ext cx="8153400" cy="3046988"/>
          </a:xfrm>
          <a:prstGeom prst="rect">
            <a:avLst/>
          </a:prstGeom>
          <a:noFill/>
        </p:spPr>
        <p:txBody>
          <a:bodyPr wrap="square">
            <a:spAutoFit/>
          </a:bodyPr>
          <a:lstStyle/>
          <a:p>
            <a:pPr>
              <a:buFont typeface="Arial" pitchFamily="34" charset="0"/>
              <a:buChar char="•"/>
            </a:pPr>
            <a:r>
              <a:rPr lang="en-US" sz="3200" dirty="0" smtClean="0"/>
              <a:t>BCG, or bacille Calmette-Guerin, is </a:t>
            </a:r>
            <a:r>
              <a:rPr lang="en-US" sz="3200" b="1" dirty="0" smtClean="0"/>
              <a:t>a vaccine for tuberculosis (TB) disease</a:t>
            </a:r>
            <a:r>
              <a:rPr lang="en-US" sz="3200" dirty="0" smtClean="0"/>
              <a:t>. Many foreign-born persons have been BCG-vaccinated. </a:t>
            </a:r>
          </a:p>
          <a:p>
            <a:pPr>
              <a:buFont typeface="Arial" pitchFamily="34" charset="0"/>
              <a:buChar char="•"/>
            </a:pPr>
            <a:r>
              <a:rPr lang="en-US" sz="3200" dirty="0" smtClean="0"/>
              <a:t>BCG is used in many countries with a high prevalence of TB to prevent childhood tuberculous meningitis and miliary disease.</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83880" cy="1051560"/>
          </a:xfrm>
        </p:spPr>
        <p:txBody>
          <a:bodyPr/>
          <a:lstStyle/>
          <a:p>
            <a:r>
              <a:rPr lang="en-US" dirty="0">
                <a:solidFill>
                  <a:srgbClr val="FF0000"/>
                </a:solidFill>
              </a:rPr>
              <a:t>References</a:t>
            </a:r>
          </a:p>
        </p:txBody>
      </p:sp>
      <p:sp>
        <p:nvSpPr>
          <p:cNvPr id="3" name="Content Placeholder 2"/>
          <p:cNvSpPr>
            <a:spLocks noGrp="1"/>
          </p:cNvSpPr>
          <p:nvPr>
            <p:ph idx="1"/>
          </p:nvPr>
        </p:nvSpPr>
        <p:spPr>
          <a:xfrm>
            <a:off x="152400" y="2822448"/>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315107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09800"/>
            <a:ext cx="6303818" cy="2667000"/>
          </a:xfrm>
          <a:solidFill>
            <a:schemeClr val="bg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574459789"/>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99"/>
                </a:solidFill>
                <a:latin typeface="Times New Roman" pitchFamily="18" charset="0"/>
                <a:cs typeface="Times New Roman" pitchFamily="18" charset="0"/>
              </a:rPr>
              <a:t>Table Contents</a:t>
            </a:r>
            <a:endParaRPr lang="en-US" altLang="en-US" sz="36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Definition</a:t>
            </a:r>
            <a:endParaRPr lang="en-US" altLang="en-US" sz="3200" dirty="0">
              <a:latin typeface="Times New Roman" pitchFamily="18" charset="0"/>
              <a:cs typeface="Times New Roman" pitchFamily="18" charset="0"/>
            </a:endParaRPr>
          </a:p>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Why BCG?</a:t>
            </a:r>
          </a:p>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How BCG is Used?</a:t>
            </a:r>
          </a:p>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Precautions while BCG</a:t>
            </a:r>
          </a:p>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Side-Effects of BCG</a:t>
            </a:r>
          </a:p>
          <a:p>
            <a:pPr lvl="1" eaLnBrk="1" hangingPunct="1">
              <a:buClr>
                <a:srgbClr val="0039A6"/>
              </a:buClr>
              <a:buFont typeface="Arial" charset="0"/>
              <a:buChar char="•"/>
            </a:pPr>
            <a:r>
              <a:rPr lang="en-US" altLang="en-US" sz="3200" dirty="0" smtClean="0">
                <a:latin typeface="Times New Roman" pitchFamily="18" charset="0"/>
                <a:cs typeface="Times New Roman" pitchFamily="18" charset="0"/>
              </a:rPr>
              <a:t>Conclusion </a:t>
            </a:r>
            <a:endParaRPr lang="en-US" altLang="en-US" sz="32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Definition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0" y="13716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None/>
            </a:pPr>
            <a:r>
              <a:rPr lang="en-US" dirty="0" smtClean="0"/>
              <a:t>   BCG, or bacille Calmette-Guerin, is a vaccine for tuberculosis (TB) disease. Many foreign-born persons have been BCG-vaccinated. BCG is used in many countries with a high prevalence of TB to prevent childhood tuberculous meningitis and miliary disease.</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6" name="Picture 5" descr="download (2).jfif"/>
          <p:cNvPicPr>
            <a:picLocks noChangeAspect="1"/>
          </p:cNvPicPr>
          <p:nvPr/>
        </p:nvPicPr>
        <p:blipFill>
          <a:blip r:embed="rId3"/>
          <a:stretch>
            <a:fillRect/>
          </a:stretch>
        </p:blipFill>
        <p:spPr>
          <a:xfrm>
            <a:off x="2971800" y="4191000"/>
            <a:ext cx="5334000" cy="22860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Why BCG?</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457200" y="15240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dirty="0" smtClean="0"/>
              <a:t>BCG vaccine provides immunity or protection against tuberculosis (TB). The vaccine may be given to persons at high risk of developing TB. It is also used to treat bladder tumors or bladder cancer.</a:t>
            </a:r>
          </a:p>
          <a:p>
            <a:r>
              <a:rPr lang="en-US" dirty="0" smtClean="0"/>
              <a:t>This medication is sometimes prescribed for other uses; ask your doctor or pharmacist for more information.</a:t>
            </a:r>
            <a:endParaRPr lang="en-US"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dirty="0" smtClean="0"/>
              <a:t>Your doctor or a health care provider will administer this medicine. When used to protect against TB, it is injected into the skin. </a:t>
            </a:r>
          </a:p>
          <a:p>
            <a:r>
              <a:rPr lang="en-US" dirty="0" smtClean="0"/>
              <a:t>Keep the vaccination area dry for 24 hours after receiving the vaccine, and keep the area clean until you cannot tell the vaccination area from the skin around it.</a:t>
            </a:r>
            <a:endParaRPr lang="en-US"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How BCG is Used?</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dirty="0" smtClean="0"/>
              <a:t>Various dosing schedules may be used. Your doctor will schedule your treatment. Ask your doctor to explain any directions you do not understand.</a:t>
            </a:r>
          </a:p>
          <a:p>
            <a:r>
              <a:rPr lang="en-US" dirty="0" smtClean="0"/>
              <a:t>When the vaccine is given to protect against TB, it usually is given only one time but may be repeated if there is not a good response in 2-3 months. Response is measured by a TB skin test.</a:t>
            </a:r>
            <a:endParaRPr lang="en-US"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How BCG is Used?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t>BCG for babies</a:t>
            </a:r>
          </a:p>
          <a:p>
            <a:r>
              <a:rPr lang="en-US" sz="2800" dirty="0" smtClean="0"/>
              <a:t>BCG vaccination is recommended for babies up to 1 year old who:</a:t>
            </a:r>
          </a:p>
          <a:p>
            <a:r>
              <a:rPr lang="en-US" sz="2800" dirty="0" smtClean="0"/>
              <a:t>Are born in areas of the UK where TB rates are high</a:t>
            </a:r>
          </a:p>
          <a:p>
            <a:r>
              <a:rPr lang="en-US" sz="2800" dirty="0" smtClean="0"/>
              <a:t>Have a parent or grandparent who was born in a country where there's a high rate of TB</a:t>
            </a:r>
          </a:p>
          <a:p>
            <a:r>
              <a:rPr lang="en-US" sz="2800" dirty="0" smtClean="0"/>
              <a:t>Live with, or are close contacts of, someone with infectious TB</a:t>
            </a:r>
            <a:endParaRPr lang="en-US" sz="2800"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How BCG is Used?</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t>BCG for children aged 16 and under</a:t>
            </a:r>
          </a:p>
          <a:p>
            <a:r>
              <a:rPr lang="en-US" sz="2800" dirty="0" smtClean="0"/>
              <a:t>Children who have a parent or grandparent who was born in a country where there's a high rate of TB</a:t>
            </a:r>
          </a:p>
          <a:p>
            <a:r>
              <a:rPr lang="en-US" sz="2800" dirty="0" smtClean="0"/>
              <a:t>Children who have recently arrived from countries with high levels of TB, including those in africa, the indian subcontinent, parts of southeast asia, parts of south and central america, and parts of the middle east.</a:t>
            </a:r>
          </a:p>
          <a:p>
            <a:r>
              <a:rPr lang="en-US" sz="2800" dirty="0" smtClean="0"/>
              <a:t>Children who live with, or are close contacts of, someone with infectious TB</a:t>
            </a:r>
          </a:p>
          <a:p>
            <a:endParaRPr lang="en-US" sz="2800"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How BCG is Used?</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t>BCG for adults</a:t>
            </a:r>
          </a:p>
          <a:p>
            <a:r>
              <a:rPr lang="en-US" dirty="0" smtClean="0"/>
              <a:t>BCG vaccination is rarely given to anyone over the age of 16 because there is little evidence it works very well in adults.</a:t>
            </a:r>
          </a:p>
          <a:p>
            <a:r>
              <a:rPr lang="en-US" dirty="0" smtClean="0"/>
              <a:t>But it's given to adults aged 16 to 35 who are at risk of TB through their work, such as some healthcare workers, veterinary staff and abattoir workers.</a:t>
            </a:r>
            <a:endParaRPr lang="en-US"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How BCG is Used?</a:t>
            </a: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19388</TotalTime>
  <Words>697</Words>
  <Application>Microsoft Office PowerPoint</Application>
  <PresentationFormat>On-screen Show (4:3)</PresentationFormat>
  <Paragraphs>195</Paragraphs>
  <Slides>16</Slides>
  <Notes>14</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7_SEPDPO</vt:lpstr>
      <vt:lpstr>Apothecary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878</cp:revision>
  <cp:lastPrinted>2014-09-05T11:57:32Z</cp:lastPrinted>
  <dcterms:created xsi:type="dcterms:W3CDTF">2014-04-08T13:15:54Z</dcterms:created>
  <dcterms:modified xsi:type="dcterms:W3CDTF">2022-10-22T09:12:21Z</dcterms:modified>
</cp:coreProperties>
</file>