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889" r:id="rId2"/>
  </p:sldMasterIdLst>
  <p:notesMasterIdLst>
    <p:notesMasterId r:id="rId29"/>
  </p:notesMasterIdLst>
  <p:handoutMasterIdLst>
    <p:handoutMasterId r:id="rId30"/>
  </p:handoutMasterIdLst>
  <p:sldIdLst>
    <p:sldId id="362" r:id="rId3"/>
    <p:sldId id="322" r:id="rId4"/>
    <p:sldId id="324" r:id="rId5"/>
    <p:sldId id="344" r:id="rId6"/>
    <p:sldId id="266" r:id="rId7"/>
    <p:sldId id="325" r:id="rId8"/>
    <p:sldId id="345" r:id="rId9"/>
    <p:sldId id="346" r:id="rId10"/>
    <p:sldId id="347" r:id="rId11"/>
    <p:sldId id="348" r:id="rId12"/>
    <p:sldId id="349" r:id="rId13"/>
    <p:sldId id="350" r:id="rId14"/>
    <p:sldId id="351" r:id="rId15"/>
    <p:sldId id="352" r:id="rId16"/>
    <p:sldId id="353" r:id="rId17"/>
    <p:sldId id="354" r:id="rId18"/>
    <p:sldId id="355" r:id="rId19"/>
    <p:sldId id="341" r:id="rId20"/>
    <p:sldId id="356" r:id="rId21"/>
    <p:sldId id="357" r:id="rId22"/>
    <p:sldId id="342" r:id="rId23"/>
    <p:sldId id="358" r:id="rId24"/>
    <p:sldId id="326" r:id="rId25"/>
    <p:sldId id="334" r:id="rId26"/>
    <p:sldId id="360" r:id="rId27"/>
    <p:sldId id="363" r:id="rId2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4" autoAdjust="0"/>
    <p:restoredTop sz="77728" autoAdjust="0"/>
  </p:normalViewPr>
  <p:slideViewPr>
    <p:cSldViewPr>
      <p:cViewPr>
        <p:scale>
          <a:sx n="60" d="100"/>
          <a:sy n="60" d="100"/>
        </p:scale>
        <p:origin x="-1432"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7.xml"/><Relationship Id="rId18" Type="http://schemas.openxmlformats.org/officeDocument/2006/relationships/slide" Target="slides/slide22.xml"/><Relationship Id="rId3" Type="http://schemas.openxmlformats.org/officeDocument/2006/relationships/slide" Target="slides/slide7.xml"/><Relationship Id="rId7" Type="http://schemas.openxmlformats.org/officeDocument/2006/relationships/slide" Target="slides/slide11.xml"/><Relationship Id="rId12" Type="http://schemas.openxmlformats.org/officeDocument/2006/relationships/slide" Target="slides/slide16.xml"/><Relationship Id="rId17" Type="http://schemas.openxmlformats.org/officeDocument/2006/relationships/slide" Target="slides/slide21.xml"/><Relationship Id="rId2" Type="http://schemas.openxmlformats.org/officeDocument/2006/relationships/slide" Target="slides/slide6.xml"/><Relationship Id="rId16" Type="http://schemas.openxmlformats.org/officeDocument/2006/relationships/slide" Target="slides/slide20.xml"/><Relationship Id="rId20" Type="http://schemas.openxmlformats.org/officeDocument/2006/relationships/slide" Target="slides/slide24.xml"/><Relationship Id="rId1" Type="http://schemas.openxmlformats.org/officeDocument/2006/relationships/slide" Target="slides/slide5.xml"/><Relationship Id="rId6" Type="http://schemas.openxmlformats.org/officeDocument/2006/relationships/slide" Target="slides/slide10.xml"/><Relationship Id="rId11" Type="http://schemas.openxmlformats.org/officeDocument/2006/relationships/slide" Target="slides/slide15.xml"/><Relationship Id="rId5" Type="http://schemas.openxmlformats.org/officeDocument/2006/relationships/slide" Target="slides/slide9.xml"/><Relationship Id="rId15" Type="http://schemas.openxmlformats.org/officeDocument/2006/relationships/slide" Target="slides/slide19.xml"/><Relationship Id="rId10" Type="http://schemas.openxmlformats.org/officeDocument/2006/relationships/slide" Target="slides/slide14.xml"/><Relationship Id="rId19" Type="http://schemas.openxmlformats.org/officeDocument/2006/relationships/slide" Target="slides/slide23.xml"/><Relationship Id="rId4" Type="http://schemas.openxmlformats.org/officeDocument/2006/relationships/slide" Target="slides/slide8.xml"/><Relationship Id="rId9" Type="http://schemas.openxmlformats.org/officeDocument/2006/relationships/slide" Target="slides/slide13.xml"/><Relationship Id="rId14"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10/15/2022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23</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24</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10/15/2022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64CF2E0-CCC4-4E1E-9902-C3C36AB3FDA4}" type="datetimeFigureOut">
              <a:rPr lang="en-US" smtClean="0"/>
              <a:pPr/>
              <a:t>10/15/2022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F42FDE4-A7DD-41A7-A0A6-9B649FB43336}" type="slidenum">
              <a:rPr kumimoji="0" lang="en-US" smtClean="0"/>
              <a:pPr/>
              <a:t>‹#›</a:t>
            </a:fld>
            <a:endParaRPr kumimoji="0" lang="en-US" sz="1400" dirty="0">
              <a:solidFill>
                <a:srgbClr val="FFFFFF"/>
              </a:solidFill>
            </a:endParaRPr>
          </a:p>
        </p:txBody>
      </p:sp>
    </p:spTree>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64CF2E0-CCC4-4E1E-9902-C3C36AB3FDA4}" type="datetimeFigureOut">
              <a:rPr lang="en-US" smtClean="0"/>
              <a:pPr/>
              <a:t>10/15/2022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10/15/2022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C346C8A6-4EAA-425C-AD65-FB7185D13849}" type="slidenum">
              <a:rPr lang="en-US" altLang="en-US" smtClean="0"/>
              <a:pPr>
                <a:defRPr/>
              </a:pPr>
              <a:t>‹#›</a:t>
            </a:fld>
            <a:endParaRPr lang="en-US"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10/15/2022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10/15/2022</a:t>
            </a:fld>
            <a:endParaRPr lang="en-US"/>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10/15/2022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64CF2E0-CCC4-4E1E-9902-C3C36AB3FDA4}" type="datetimeFigureOut">
              <a:rPr lang="en-US" smtClean="0"/>
              <a:pPr/>
              <a:t>10/15/2022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21" Type="http://schemas.openxmlformats.org/officeDocument/2006/relationships/theme" Target="../theme/theme2.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2"/>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2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10/15/2022</a:t>
            </a:fld>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5890" r:id="rId1"/>
    <p:sldLayoutId id="2147485891" r:id="rId2"/>
    <p:sldLayoutId id="2147485892" r:id="rId3"/>
    <p:sldLayoutId id="2147485893" r:id="rId4"/>
    <p:sldLayoutId id="2147485894" r:id="rId5"/>
    <p:sldLayoutId id="2147485895" r:id="rId6"/>
    <p:sldLayoutId id="2147485896" r:id="rId7"/>
    <p:sldLayoutId id="2147485897" r:id="rId8"/>
    <p:sldLayoutId id="2147485898" r:id="rId9"/>
    <p:sldLayoutId id="2147485899" r:id="rId10"/>
    <p:sldLayoutId id="2147485900" r:id="rId11"/>
    <p:sldLayoutId id="2147485901" r:id="rId12"/>
    <p:sldLayoutId id="2147485902" r:id="rId13"/>
    <p:sldLayoutId id="2147485903" r:id="rId14"/>
    <p:sldLayoutId id="2147485905" r:id="rId15"/>
    <p:sldLayoutId id="2147485906" r:id="rId16"/>
    <p:sldLayoutId id="2147485907" r:id="rId17"/>
    <p:sldLayoutId id="2147485908" r:id="rId18"/>
    <p:sldLayoutId id="2147485909" r:id="rId19"/>
    <p:sldLayoutId id="2147485912" r:id="rId20"/>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80964" y="76200"/>
            <a:ext cx="7024836" cy="792088"/>
          </a:xfrm>
          <a:prstGeom prst="rect">
            <a:avLst/>
          </a:prstGeom>
          <a:solidFill>
            <a:schemeClr val="tx1"/>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0" y="5449669"/>
            <a:ext cx="9144000" cy="707886"/>
          </a:xfrm>
          <a:prstGeom prst="rect">
            <a:avLst/>
          </a:prstGeom>
          <a:solidFill>
            <a:schemeClr val="tx1"/>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Times New Roman" pitchFamily="18" charset="0"/>
                <a:cs typeface="Times New Roman" pitchFamily="18" charset="0"/>
              </a:rPr>
              <a:t>                     Submitted </a:t>
            </a:r>
            <a:r>
              <a:rPr lang="en-US" sz="2000" b="1" dirty="0">
                <a:solidFill>
                  <a:schemeClr val="bg1"/>
                </a:solidFill>
                <a:latin typeface="Times New Roman" pitchFamily="18" charset="0"/>
                <a:cs typeface="Times New Roman" pitchFamily="18" charset="0"/>
              </a:rPr>
              <a:t>To:	 </a:t>
            </a:r>
            <a:r>
              <a:rPr lang="en-US" sz="2000" b="1" dirty="0" smtClean="0">
                <a:solidFill>
                  <a:schemeClr val="bg1"/>
                </a:solidFill>
                <a:latin typeface="Times New Roman" pitchFamily="18" charset="0"/>
                <a:cs typeface="Times New Roman" pitchFamily="18" charset="0"/>
              </a:rPr>
              <a:t>             		    </a:t>
            </a:r>
            <a:r>
              <a:rPr lang="en-US" sz="2000" b="1" dirty="0" smtClean="0">
                <a:solidFill>
                  <a:schemeClr val="bg1"/>
                </a:solidFill>
                <a:latin typeface="Times New Roman" pitchFamily="18" charset="0"/>
                <a:cs typeface="Times New Roman" pitchFamily="18" charset="0"/>
              </a:rPr>
              <a:t>Submitted </a:t>
            </a:r>
            <a:r>
              <a:rPr lang="en-US" sz="2000" b="1" dirty="0">
                <a:solidFill>
                  <a:schemeClr val="bg1"/>
                </a:solidFill>
                <a:latin typeface="Times New Roman" pitchFamily="18" charset="0"/>
                <a:cs typeface="Times New Roman" pitchFamily="18" charset="0"/>
              </a:rPr>
              <a:t>By:</a:t>
            </a:r>
          </a:p>
          <a:p>
            <a:pPr eaLnBrk="0" hangingPunct="0"/>
            <a:r>
              <a:rPr lang="en-US" sz="2000" b="1" dirty="0" smtClean="0">
                <a:solidFill>
                  <a:schemeClr val="bg1"/>
                </a:solidFill>
                <a:latin typeface="Times New Roman" pitchFamily="18" charset="0"/>
                <a:cs typeface="Times New Roman" pitchFamily="18" charset="0"/>
              </a:rPr>
              <a:t>                     Studymafia.org                                           Studymafia.org               </a:t>
            </a:r>
            <a:endParaRPr lang="en-US" sz="2000" b="1" dirty="0">
              <a:solidFill>
                <a:schemeClr val="bg1"/>
              </a:solidFill>
              <a:latin typeface="Times New Roman" pitchFamily="18" charset="0"/>
              <a:cs typeface="Times New Roman" pitchFamily="18" charset="0"/>
            </a:endParaRPr>
          </a:p>
        </p:txBody>
      </p:sp>
      <p:sp>
        <p:nvSpPr>
          <p:cNvPr id="8" name="Rectangle 7"/>
          <p:cNvSpPr/>
          <p:nvPr/>
        </p:nvSpPr>
        <p:spPr>
          <a:xfrm>
            <a:off x="3144979" y="2087940"/>
            <a:ext cx="3096810" cy="1938992"/>
          </a:xfrm>
          <a:prstGeom prst="rect">
            <a:avLst/>
          </a:prstGeom>
          <a:noFill/>
        </p:spPr>
        <p:txBody>
          <a:bodyPr wrap="none">
            <a:spAutoFit/>
          </a:bodyPr>
          <a:lstStyle/>
          <a:p>
            <a:pPr algn="ctr" fontAlgn="auto">
              <a:spcBef>
                <a:spcPts val="0"/>
              </a:spcBef>
              <a:spcAft>
                <a:spcPts val="0"/>
              </a:spcAft>
              <a:defRPr/>
            </a:pPr>
            <a:r>
              <a:rPr lang="en-US" altLang="ar-IQ" sz="6000" dirty="0">
                <a:solidFill>
                  <a:srgbClr val="FFC000"/>
                </a:solidFill>
              </a:rPr>
              <a:t>Atomic</a:t>
            </a:r>
            <a:r>
              <a:rPr lang="en-US" altLang="ar-IQ" sz="6000" dirty="0">
                <a:solidFill>
                  <a:srgbClr val="FFFF00"/>
                </a:solidFill>
              </a:rPr>
              <a:t> </a:t>
            </a:r>
            <a:endParaRPr lang="en-US" altLang="ar-IQ" sz="6000" dirty="0" smtClean="0">
              <a:solidFill>
                <a:srgbClr val="FFFF00"/>
              </a:solidFill>
            </a:endParaRPr>
          </a:p>
          <a:p>
            <a:pPr algn="ctr" fontAlgn="auto">
              <a:spcBef>
                <a:spcPts val="0"/>
              </a:spcBef>
              <a:spcAft>
                <a:spcPts val="0"/>
              </a:spcAft>
              <a:defRPr/>
            </a:pPr>
            <a:r>
              <a:rPr lang="en-US" altLang="ar-IQ" sz="6000" dirty="0" smtClean="0"/>
              <a:t>Structure</a:t>
            </a:r>
            <a:endParaRPr lang="en-US" sz="6000" b="1" spc="300" dirty="0">
              <a:ln w="11430" cmpd="sng">
                <a:solidFill>
                  <a:schemeClr val="accent1">
                    <a:tint val="10000"/>
                  </a:schemeClr>
                </a:solidFill>
                <a:prstDash val="solid"/>
                <a:miter lim="800000"/>
              </a:ln>
              <a:effectLst>
                <a:glow rad="45500">
                  <a:schemeClr val="accent1">
                    <a:satMod val="220000"/>
                    <a:alpha val="35000"/>
                  </a:schemeClr>
                </a:glow>
              </a:effectLst>
            </a:endParaRPr>
          </a:p>
        </p:txBody>
      </p:sp>
    </p:spTree>
    <p:extLst>
      <p:ext uri="{BB962C8B-B14F-4D97-AF65-F5344CB8AC3E}">
        <p14:creationId xmlns:p14="http://schemas.microsoft.com/office/powerpoint/2010/main" val="3894133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273925" cy="4739759"/>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Observations:</a:t>
            </a:r>
          </a:p>
          <a:p>
            <a:pPr marL="342900" indent="-342900" algn="just" eaLnBrk="1" fontAlgn="auto" hangingPunct="1">
              <a:spcBef>
                <a:spcPts val="0"/>
              </a:spcBef>
              <a:spcAft>
                <a:spcPts val="0"/>
              </a:spcAft>
              <a:buFont typeface="Arial" pitchFamily="34" charset="0"/>
              <a:buChar char="•"/>
              <a:defRPr/>
            </a:pPr>
            <a:r>
              <a:rPr lang="en-US" sz="2300" dirty="0" smtClean="0">
                <a:latin typeface="Times New Roman" pitchFamily="18" charset="0"/>
                <a:cs typeface="Times New Roman" pitchFamily="18" charset="0"/>
              </a:rPr>
              <a:t>When a high voltage power supply is switched on, there were rays emerging from the cathode towards the anode. This was confirmed by the ‘Fluorescent spots’ on the </a:t>
            </a:r>
            <a:r>
              <a:rPr lang="en-US" sz="2300" dirty="0" err="1" smtClean="0">
                <a:latin typeface="Times New Roman" pitchFamily="18" charset="0"/>
                <a:cs typeface="Times New Roman" pitchFamily="18" charset="0"/>
              </a:rPr>
              <a:t>ZnS</a:t>
            </a:r>
            <a:r>
              <a:rPr lang="en-US" sz="2300" dirty="0" smtClean="0">
                <a:latin typeface="Times New Roman" pitchFamily="18" charset="0"/>
                <a:cs typeface="Times New Roman" pitchFamily="18" charset="0"/>
              </a:rPr>
              <a:t> screen used. These rays were called “Cathode Rays”.</a:t>
            </a:r>
          </a:p>
          <a:p>
            <a:pPr marL="342900" indent="-342900" algn="just" eaLnBrk="1" fontAlgn="auto" hangingPunct="1">
              <a:spcBef>
                <a:spcPts val="0"/>
              </a:spcBef>
              <a:spcAft>
                <a:spcPts val="0"/>
              </a:spcAft>
              <a:buFont typeface="Arial" pitchFamily="34" charset="0"/>
              <a:buChar char="•"/>
              <a:defRPr/>
            </a:pPr>
            <a:r>
              <a:rPr lang="en-US" sz="2300" dirty="0" smtClean="0">
                <a:latin typeface="Times New Roman" pitchFamily="18" charset="0"/>
                <a:cs typeface="Times New Roman" pitchFamily="18" charset="0"/>
              </a:rPr>
              <a:t>When an external electric field is applied, the cathode rays get deflected towards the positive electrode, but in the absence of electric field, they travel in a straight line.</a:t>
            </a:r>
          </a:p>
          <a:p>
            <a:pPr marL="342900" indent="-342900" algn="just" eaLnBrk="1" fontAlgn="auto" hangingPunct="1">
              <a:spcBef>
                <a:spcPts val="0"/>
              </a:spcBef>
              <a:spcAft>
                <a:spcPts val="0"/>
              </a:spcAft>
              <a:buFont typeface="Arial" pitchFamily="34" charset="0"/>
              <a:buChar char="•"/>
              <a:defRPr/>
            </a:pPr>
            <a:r>
              <a:rPr lang="en-US" sz="2300" dirty="0" smtClean="0">
                <a:latin typeface="Times New Roman" pitchFamily="18" charset="0"/>
                <a:cs typeface="Times New Roman" pitchFamily="18" charset="0"/>
              </a:rPr>
              <a:t>When rotor Blades are placed in the path of the cathode rays, they seem to rotate. This proves that the cathode rays are made up of particles of a certain mass, so that they have some energy.</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019800" y="64928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350125" cy="3893374"/>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Limitations of Thomson’s Atomic Structure: </a:t>
            </a:r>
          </a:p>
          <a:p>
            <a:pPr marL="342900" indent="-342900" algn="just" eaLnBrk="1" fontAlgn="auto" hangingPunct="1">
              <a:spcBef>
                <a:spcPts val="0"/>
              </a:spcBef>
              <a:spcAft>
                <a:spcPts val="0"/>
              </a:spcAft>
              <a:defRPr/>
            </a:pPr>
            <a:endParaRPr lang="en-US" sz="2600" b="1" dirty="0" smtClean="0">
              <a:latin typeface="Times New Roman" pitchFamily="18" charset="0"/>
              <a:cs typeface="Times New Roman" pitchFamily="18" charset="0"/>
            </a:endParaRPr>
          </a:p>
          <a:p>
            <a:pPr marL="342900" indent="-342900" algn="just" eaLnBrk="1" fontAlgn="auto" hangingPunct="1">
              <a:lnSpc>
                <a:spcPct val="150000"/>
              </a:lnSpc>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Thomson’s atomic model does not clearly explain the stability of an atom. </a:t>
            </a:r>
          </a:p>
          <a:p>
            <a:pPr marL="342900" indent="-342900" algn="just" eaLnBrk="1" fontAlgn="auto" hangingPunct="1">
              <a:lnSpc>
                <a:spcPct val="150000"/>
              </a:lnSpc>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Also, further discoveries of other subatomic particles, couldn’t be placed inside his atomic model.</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350125" cy="4893647"/>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Rutherford Atomic Theory</a:t>
            </a:r>
          </a:p>
          <a:p>
            <a:pPr marL="342900" indent="-342900" algn="just" eaLnBrk="1" fontAlgn="auto" hangingPunct="1">
              <a:spcBef>
                <a:spcPts val="0"/>
              </a:spcBef>
              <a:spcAft>
                <a:spcPts val="0"/>
              </a:spcAft>
              <a:defRPr/>
            </a:pPr>
            <a:r>
              <a:rPr lang="en-US" sz="2600" dirty="0" smtClean="0">
                <a:latin typeface="Times New Roman" pitchFamily="18" charset="0"/>
                <a:cs typeface="Times New Roman" pitchFamily="18" charset="0"/>
              </a:rPr>
              <a:t>    Rutherford, a student of J. J. Thomson modified the atomic structure with the discovery of another subatomic particle called “Nucleus”. His atomic model is based on the Alpha ray scattering experiment.</a:t>
            </a:r>
          </a:p>
          <a:p>
            <a:pPr marL="342900" indent="-342900" algn="just" eaLnBrk="1" fontAlgn="auto" hangingPunct="1">
              <a:spcBef>
                <a:spcPts val="0"/>
              </a:spcBef>
              <a:spcAft>
                <a:spcPts val="0"/>
              </a:spcAft>
              <a:defRPr/>
            </a:pPr>
            <a:endParaRPr lang="en-US" sz="2600" dirty="0" smtClean="0">
              <a:latin typeface="Times New Roman" pitchFamily="18" charset="0"/>
              <a:cs typeface="Times New Roman" pitchFamily="18" charset="0"/>
            </a:endParaRPr>
          </a:p>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Alpha Ray Scattering Experiment:</a:t>
            </a:r>
          </a:p>
          <a:p>
            <a:pPr marL="342900" indent="-342900" algn="just" eaLnBrk="1" fontAlgn="auto" hangingPunct="1">
              <a:spcBef>
                <a:spcPts val="0"/>
              </a:spcBef>
              <a:spcAft>
                <a:spcPts val="0"/>
              </a:spcAft>
              <a:defRPr/>
            </a:pPr>
            <a:r>
              <a:rPr lang="en-US" sz="2600" dirty="0" smtClean="0">
                <a:latin typeface="Times New Roman" pitchFamily="18" charset="0"/>
                <a:cs typeface="Times New Roman" pitchFamily="18" charset="0"/>
              </a:rPr>
              <a:t>A very thin gold foil of 1000 atoms thick is taken.</a:t>
            </a:r>
          </a:p>
          <a:p>
            <a:pPr marL="342900" indent="-342900" algn="just" eaLnBrk="1" fontAlgn="auto" hangingPunct="1">
              <a:spcBef>
                <a:spcPts val="0"/>
              </a:spcBef>
              <a:spcAft>
                <a:spcPts val="0"/>
              </a:spcAft>
              <a:defRPr/>
            </a:pPr>
            <a:r>
              <a:rPr lang="en-US" sz="2600" dirty="0" smtClean="0">
                <a:latin typeface="Times New Roman" pitchFamily="18" charset="0"/>
                <a:cs typeface="Times New Roman" pitchFamily="18" charset="0"/>
              </a:rPr>
              <a:t>Alpha rays (doubly charged Helium He2+) were made to bombard the gold foil.</a:t>
            </a:r>
          </a:p>
          <a:p>
            <a:pPr marL="342900" indent="-342900" algn="just" eaLnBrk="1" fontAlgn="auto" hangingPunct="1">
              <a:spcBef>
                <a:spcPts val="0"/>
              </a:spcBef>
              <a:spcAft>
                <a:spcPts val="0"/>
              </a:spcAft>
              <a:defRPr/>
            </a:pPr>
            <a:r>
              <a:rPr lang="en-US" sz="2600" dirty="0" smtClean="0">
                <a:latin typeface="Times New Roman" pitchFamily="18" charset="0"/>
                <a:cs typeface="Times New Roman" pitchFamily="18" charset="0"/>
              </a:rPr>
              <a:t>Zn S screen is placed behind the gold foil.</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943600" y="64928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350125" cy="4724370"/>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Observations:</a:t>
            </a:r>
          </a:p>
          <a:p>
            <a:pPr marL="342900" indent="-342900" algn="just" eaLnBrk="1" fontAlgn="auto" hangingPunct="1">
              <a:spcBef>
                <a:spcPts val="0"/>
              </a:spcBef>
              <a:spcAft>
                <a:spcPts val="0"/>
              </a:spcAft>
              <a:buFont typeface="Arial" pitchFamily="34" charset="0"/>
              <a:buChar char="•"/>
              <a:defRPr/>
            </a:pPr>
            <a:r>
              <a:rPr lang="en-US" sz="2500" dirty="0" smtClean="0">
                <a:latin typeface="Times New Roman" pitchFamily="18" charset="0"/>
                <a:cs typeface="Times New Roman" pitchFamily="18" charset="0"/>
              </a:rPr>
              <a:t>Since most rays passed through, Rutherford concluded that most of the space inside the atom is empty.</a:t>
            </a:r>
          </a:p>
          <a:p>
            <a:pPr marL="342900" indent="-342900" algn="just" eaLnBrk="1" fontAlgn="auto" hangingPunct="1">
              <a:spcBef>
                <a:spcPts val="0"/>
              </a:spcBef>
              <a:spcAft>
                <a:spcPts val="0"/>
              </a:spcAft>
              <a:buFont typeface="Arial" pitchFamily="34" charset="0"/>
              <a:buChar char="•"/>
              <a:defRPr/>
            </a:pPr>
            <a:r>
              <a:rPr lang="en-US" sz="2500" dirty="0" smtClean="0">
                <a:latin typeface="Times New Roman" pitchFamily="18" charset="0"/>
                <a:cs typeface="Times New Roman" pitchFamily="18" charset="0"/>
              </a:rPr>
              <a:t>Few rays got reflected because of the repulsion of its positive with some other positive charge inside the atom.</a:t>
            </a:r>
          </a:p>
          <a:p>
            <a:pPr marL="342900" indent="-342900" algn="just" eaLnBrk="1" fontAlgn="auto" hangingPunct="1">
              <a:spcBef>
                <a:spcPts val="0"/>
              </a:spcBef>
              <a:spcAft>
                <a:spcPts val="0"/>
              </a:spcAft>
              <a:buFont typeface="Arial" pitchFamily="34" charset="0"/>
              <a:buChar char="•"/>
              <a:defRPr/>
            </a:pPr>
            <a:r>
              <a:rPr lang="en-US" sz="2500" dirty="0" smtClean="0">
                <a:latin typeface="Times New Roman" pitchFamily="18" charset="0"/>
                <a:cs typeface="Times New Roman" pitchFamily="18" charset="0"/>
              </a:rPr>
              <a:t>1/1000th of rays got strongly deflected because of a very strong positive charge in the center of the atom. He called this strong positive charge as “nucleus”.</a:t>
            </a:r>
          </a:p>
          <a:p>
            <a:pPr marL="342900" indent="-342900" algn="just" eaLnBrk="1" fontAlgn="auto" hangingPunct="1">
              <a:spcBef>
                <a:spcPts val="0"/>
              </a:spcBef>
              <a:spcAft>
                <a:spcPts val="0"/>
              </a:spcAft>
              <a:buFont typeface="Arial" pitchFamily="34" charset="0"/>
              <a:buChar char="•"/>
              <a:defRPr/>
            </a:pPr>
            <a:r>
              <a:rPr lang="en-US" sz="2500" dirty="0" smtClean="0">
                <a:latin typeface="Times New Roman" pitchFamily="18" charset="0"/>
                <a:cs typeface="Times New Roman" pitchFamily="18" charset="0"/>
              </a:rPr>
              <a:t>He said most of the charge and mass of the atom resides in the Nucleus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0198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457201" y="1524000"/>
            <a:ext cx="7467600" cy="4893647"/>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Limitations of Rutherford Atomic Model</a:t>
            </a:r>
          </a:p>
          <a:p>
            <a:pPr marL="342900" indent="-342900" algn="just" eaLnBrk="1" fontAlgn="auto" hangingPunct="1">
              <a:spcBef>
                <a:spcPts val="0"/>
              </a:spcBef>
              <a:spcAft>
                <a:spcPts val="0"/>
              </a:spcAft>
              <a:defRPr/>
            </a:pPr>
            <a:endParaRPr lang="en-US" sz="2600" b="1" dirty="0" smtClean="0">
              <a:latin typeface="Times New Roman" pitchFamily="18" charset="0"/>
              <a:cs typeface="Times New Roman" pitchFamily="18" charset="0"/>
            </a:endParaRP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If electrons have to revolve around the nucleus, they will spend energy and that too against the strong force of attraction from the nucleus, a lot of energy will be spent by the electrons and eventually, they will lose all their energy and will fall into the nucleus so the stability of atom is not explained.</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If electrons continuously revolve around the ‘nucleus, the type of spectrum expected is a continuous spectrum. But in reality, what we see is a line spectrum.</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9436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426325" cy="2492990"/>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Bohr’s Atomic Theory</a:t>
            </a:r>
          </a:p>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Neils</a:t>
            </a:r>
            <a:r>
              <a:rPr lang="en-US" sz="2600" dirty="0" smtClean="0">
                <a:latin typeface="Times New Roman" pitchFamily="18" charset="0"/>
                <a:cs typeface="Times New Roman" pitchFamily="18" charset="0"/>
              </a:rPr>
              <a:t> Bohr put forth his model of the atom in the year 1915. This is the most widely used atomic model to describe the atomic structure of an element which is based on Planck’s theory of quantization.</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9436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pic>
        <p:nvPicPr>
          <p:cNvPr id="6" name="Picture 5" descr="Atomic-Structure-Discovery-of-Subatomic-Particles-4.png"/>
          <p:cNvPicPr>
            <a:picLocks noChangeAspect="1"/>
          </p:cNvPicPr>
          <p:nvPr/>
        </p:nvPicPr>
        <p:blipFill>
          <a:blip r:embed="rId3"/>
          <a:srcRect t="12426" b="9467"/>
          <a:stretch>
            <a:fillRect/>
          </a:stretch>
        </p:blipFill>
        <p:spPr>
          <a:xfrm>
            <a:off x="1752600" y="4495800"/>
            <a:ext cx="5105400" cy="1977874"/>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197725" cy="4693593"/>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300" b="1" dirty="0" smtClean="0">
                <a:latin typeface="Times New Roman" pitchFamily="18" charset="0"/>
                <a:cs typeface="Times New Roman" pitchFamily="18" charset="0"/>
              </a:rPr>
              <a:t>Postulates:</a:t>
            </a:r>
          </a:p>
          <a:p>
            <a:pPr marL="342900" indent="-342900" algn="just" eaLnBrk="1" fontAlgn="auto" hangingPunct="1">
              <a:spcBef>
                <a:spcPts val="0"/>
              </a:spcBef>
              <a:spcAft>
                <a:spcPts val="0"/>
              </a:spcAft>
              <a:buFont typeface="Arial" pitchFamily="34" charset="0"/>
              <a:buChar char="•"/>
              <a:defRPr/>
            </a:pPr>
            <a:r>
              <a:rPr lang="en-US" sz="2300" dirty="0" smtClean="0">
                <a:latin typeface="Times New Roman" pitchFamily="18" charset="0"/>
                <a:cs typeface="Times New Roman" pitchFamily="18" charset="0"/>
              </a:rPr>
              <a:t>The electrons inside atoms are placed in discrete orbits called “stationery orbits”.</a:t>
            </a:r>
          </a:p>
          <a:p>
            <a:pPr marL="342900" indent="-342900" algn="just" eaLnBrk="1" fontAlgn="auto" hangingPunct="1">
              <a:spcBef>
                <a:spcPts val="0"/>
              </a:spcBef>
              <a:spcAft>
                <a:spcPts val="0"/>
              </a:spcAft>
              <a:buFont typeface="Arial" pitchFamily="34" charset="0"/>
              <a:buChar char="•"/>
              <a:defRPr/>
            </a:pPr>
            <a:r>
              <a:rPr lang="en-US" sz="2300" dirty="0" smtClean="0">
                <a:latin typeface="Times New Roman" pitchFamily="18" charset="0"/>
                <a:cs typeface="Times New Roman" pitchFamily="18" charset="0"/>
              </a:rPr>
              <a:t>The energy levels of these shells can be represented via quantum numbers.</a:t>
            </a:r>
          </a:p>
          <a:p>
            <a:pPr marL="342900" indent="-342900" algn="just" eaLnBrk="1" fontAlgn="auto" hangingPunct="1">
              <a:spcBef>
                <a:spcPts val="0"/>
              </a:spcBef>
              <a:spcAft>
                <a:spcPts val="0"/>
              </a:spcAft>
              <a:buFont typeface="Arial" pitchFamily="34" charset="0"/>
              <a:buChar char="•"/>
              <a:defRPr/>
            </a:pPr>
            <a:r>
              <a:rPr lang="en-US" sz="2300" dirty="0" smtClean="0">
                <a:latin typeface="Times New Roman" pitchFamily="18" charset="0"/>
                <a:cs typeface="Times New Roman" pitchFamily="18" charset="0"/>
              </a:rPr>
              <a:t>Electrons can jump to higher levels by absorbing energy and move to lower energy levels by losing or emitting its energy.</a:t>
            </a:r>
          </a:p>
          <a:p>
            <a:pPr marL="342900" indent="-342900" algn="just" eaLnBrk="1" fontAlgn="auto" hangingPunct="1">
              <a:spcBef>
                <a:spcPts val="0"/>
              </a:spcBef>
              <a:spcAft>
                <a:spcPts val="0"/>
              </a:spcAft>
              <a:buFont typeface="Arial" pitchFamily="34" charset="0"/>
              <a:buChar char="•"/>
              <a:defRPr/>
            </a:pPr>
            <a:r>
              <a:rPr lang="en-US" sz="2300" dirty="0" smtClean="0">
                <a:latin typeface="Times New Roman" pitchFamily="18" charset="0"/>
                <a:cs typeface="Times New Roman" pitchFamily="18" charset="0"/>
              </a:rPr>
              <a:t>As longs as, an electron stays in its own stationery, there will be no absorption or emission of energy.</a:t>
            </a:r>
          </a:p>
          <a:p>
            <a:pPr marL="342900" indent="-342900" algn="just" eaLnBrk="1" fontAlgn="auto" hangingPunct="1">
              <a:spcBef>
                <a:spcPts val="0"/>
              </a:spcBef>
              <a:spcAft>
                <a:spcPts val="0"/>
              </a:spcAft>
              <a:buFont typeface="Arial" pitchFamily="34" charset="0"/>
              <a:buChar char="•"/>
              <a:defRPr/>
            </a:pPr>
            <a:r>
              <a:rPr lang="en-US" sz="2300" dirty="0" smtClean="0">
                <a:latin typeface="Times New Roman" pitchFamily="18" charset="0"/>
                <a:cs typeface="Times New Roman" pitchFamily="18" charset="0"/>
              </a:rPr>
              <a:t>Electrons revolve around the nucleus in these stationery orbits only.</a:t>
            </a:r>
          </a:p>
          <a:p>
            <a:pPr marL="342900" indent="-342900" algn="just" eaLnBrk="1" fontAlgn="auto" hangingPunct="1">
              <a:spcBef>
                <a:spcPts val="0"/>
              </a:spcBef>
              <a:spcAft>
                <a:spcPts val="0"/>
              </a:spcAft>
              <a:buFont typeface="Arial" pitchFamily="34" charset="0"/>
              <a:buChar char="•"/>
              <a:defRPr/>
            </a:pPr>
            <a:r>
              <a:rPr lang="en-US" sz="2300" dirty="0" smtClean="0">
                <a:latin typeface="Times New Roman" pitchFamily="18" charset="0"/>
                <a:cs typeface="Times New Roman" pitchFamily="18" charset="0"/>
              </a:rPr>
              <a:t>The energy of the stationary orbits is quantized.</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8674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273925" cy="4093428"/>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Limitations of Bohr’s Atomic Theory:</a:t>
            </a:r>
          </a:p>
          <a:p>
            <a:pPr marL="342900" indent="-342900" algn="just" eaLnBrk="1" fontAlgn="auto" hangingPunct="1">
              <a:spcBef>
                <a:spcPts val="0"/>
              </a:spcBef>
              <a:spcAft>
                <a:spcPts val="0"/>
              </a:spcAft>
              <a:defRPr/>
            </a:pPr>
            <a:endParaRPr lang="en-US" sz="2600" b="1" dirty="0" smtClean="0">
              <a:latin typeface="Times New Roman" pitchFamily="18" charset="0"/>
              <a:cs typeface="Times New Roman" pitchFamily="18" charset="0"/>
            </a:endParaRP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Bohr’s atomic structure works only for single electron species such as H, He+, Li2+, Be3+, ….</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When the emission spectrum of hydrogen was observed under a more accurate spectrometer, each line spectrum was seen to be a combination of no of smaller discrete lines.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Both Stark and Zeeman effects couldn’t be explain using Bohr’s theory.</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8674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Subatomic Particles</a:t>
            </a:r>
          </a:p>
        </p:txBody>
      </p:sp>
      <p:sp>
        <p:nvSpPr>
          <p:cNvPr id="2" name="TextBox 1"/>
          <p:cNvSpPr txBox="1"/>
          <p:nvPr/>
        </p:nvSpPr>
        <p:spPr>
          <a:xfrm>
            <a:off x="574675" y="1524000"/>
            <a:ext cx="7273925" cy="4832092"/>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800" b="1" dirty="0" smtClean="0">
                <a:latin typeface="Times New Roman" pitchFamily="18" charset="0"/>
                <a:cs typeface="Times New Roman" pitchFamily="18" charset="0"/>
              </a:rPr>
              <a:t>Protons</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Protons are positively charged subatomic particles. The charge of a proton is 1e, which corresponds to approximately 1.602 × 10-19</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The mass of a proton is approximately 1.672 × 10-24</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Protons are over 1800 times heavier than electrons.</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The total number of protons in the atoms of an element is always equal to the atomic number of the element.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9436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Subatomic Particles</a:t>
            </a:r>
          </a:p>
        </p:txBody>
      </p:sp>
      <p:sp>
        <p:nvSpPr>
          <p:cNvPr id="2" name="TextBox 1"/>
          <p:cNvSpPr txBox="1"/>
          <p:nvPr/>
        </p:nvSpPr>
        <p:spPr>
          <a:xfrm>
            <a:off x="574675" y="1524000"/>
            <a:ext cx="7273925" cy="3539430"/>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800" b="1" dirty="0" smtClean="0">
                <a:latin typeface="Times New Roman" pitchFamily="18" charset="0"/>
                <a:cs typeface="Times New Roman" pitchFamily="18" charset="0"/>
              </a:rPr>
              <a:t>Neutrons</a:t>
            </a:r>
          </a:p>
          <a:p>
            <a:pPr marL="342900" indent="-342900" algn="just" eaLnBrk="1" fontAlgn="auto" hangingPunct="1">
              <a:spcBef>
                <a:spcPts val="0"/>
              </a:spcBef>
              <a:spcAft>
                <a:spcPts val="0"/>
              </a:spcAft>
              <a:defRPr/>
            </a:pPr>
            <a:r>
              <a:rPr lang="en-US" sz="2800" dirty="0" smtClean="0">
                <a:latin typeface="Times New Roman" pitchFamily="18" charset="0"/>
                <a:cs typeface="Times New Roman" pitchFamily="18" charset="0"/>
              </a:rPr>
              <a:t>The mass of a neutron is almost the same as that of a proton i.e. 1.674×10-24</a:t>
            </a:r>
          </a:p>
          <a:p>
            <a:pPr marL="342900" indent="-342900" algn="just" eaLnBrk="1" fontAlgn="auto" hangingPunct="1">
              <a:spcBef>
                <a:spcPts val="0"/>
              </a:spcBef>
              <a:spcAft>
                <a:spcPts val="0"/>
              </a:spcAft>
              <a:defRPr/>
            </a:pPr>
            <a:r>
              <a:rPr lang="en-US" sz="2800" dirty="0" smtClean="0">
                <a:latin typeface="Times New Roman" pitchFamily="18" charset="0"/>
                <a:cs typeface="Times New Roman" pitchFamily="18" charset="0"/>
              </a:rPr>
              <a:t>Neutrons are electrically neutral particles and carry no charge.</a:t>
            </a:r>
          </a:p>
          <a:p>
            <a:pPr marL="342900" indent="-342900" algn="just" eaLnBrk="1" fontAlgn="auto" hangingPunct="1">
              <a:spcBef>
                <a:spcPts val="0"/>
              </a:spcBef>
              <a:spcAft>
                <a:spcPts val="0"/>
              </a:spcAft>
              <a:defRPr/>
            </a:pPr>
            <a:r>
              <a:rPr lang="en-US" sz="2800" dirty="0" smtClean="0">
                <a:latin typeface="Times New Roman" pitchFamily="18" charset="0"/>
                <a:cs typeface="Times New Roman" pitchFamily="18" charset="0"/>
              </a:rPr>
              <a:t>Different isotopes of an element have the same number of protons but vary in the number of neutrons present in their respective nuclei.</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791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457200" y="17526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dirty="0" smtClean="0">
                <a:latin typeface="Times New Roman" pitchFamily="18" charset="0"/>
                <a:cs typeface="Times New Roman" pitchFamily="18" charset="0"/>
              </a:rPr>
              <a:t>Definition</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Introduction</a:t>
            </a:r>
            <a:endParaRPr lang="en-US" altLang="en-US" dirty="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Atomic Models</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Subatomic Particles</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Electronic Configuration of an Atom</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Quantum Numbers</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Conclusion </a:t>
            </a:r>
            <a:endParaRPr lang="en-US" altLang="en-US"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Subatomic Particles</a:t>
            </a:r>
          </a:p>
        </p:txBody>
      </p:sp>
      <p:sp>
        <p:nvSpPr>
          <p:cNvPr id="2" name="TextBox 1"/>
          <p:cNvSpPr txBox="1"/>
          <p:nvPr/>
        </p:nvSpPr>
        <p:spPr>
          <a:xfrm>
            <a:off x="574675" y="1524000"/>
            <a:ext cx="7350125" cy="3539430"/>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800" b="1" dirty="0" smtClean="0">
                <a:latin typeface="Times New Roman" pitchFamily="18" charset="0"/>
                <a:cs typeface="Times New Roman" pitchFamily="18" charset="0"/>
              </a:rPr>
              <a:t>Electrons</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The charge of an electron is -1e, which approximates to -1.602 × 10-19</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The mass of an electron is approximately 9.1 × 10-31.</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Due to the relatively negligible mass of electrons, they are ignored when calculating the mass of an atom.</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9436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20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Electronic Configuration of an Atom</a:t>
            </a:r>
          </a:p>
        </p:txBody>
      </p:sp>
      <p:sp>
        <p:nvSpPr>
          <p:cNvPr id="2" name="TextBox 1"/>
          <p:cNvSpPr txBox="1"/>
          <p:nvPr/>
        </p:nvSpPr>
        <p:spPr>
          <a:xfrm>
            <a:off x="574675" y="1524000"/>
            <a:ext cx="7350125" cy="4893647"/>
          </a:xfrm>
          <a:prstGeom prst="rect">
            <a:avLst/>
          </a:prstGeom>
          <a:noFill/>
        </p:spPr>
        <p:txBody>
          <a:bodyPr wrap="square">
            <a:spAutoFit/>
          </a:bodyPr>
          <a:lstStyle/>
          <a:p>
            <a:r>
              <a:rPr lang="en-US" sz="2600" b="1" dirty="0" smtClean="0">
                <a:latin typeface="Times New Roman" pitchFamily="18" charset="0"/>
                <a:cs typeface="Times New Roman" pitchFamily="18" charset="0"/>
              </a:rPr>
              <a:t>The electrons have to be filled in the s, p, d, f in accordance with the following rule.</a:t>
            </a:r>
          </a:p>
          <a:p>
            <a:endParaRPr lang="en-US" sz="2600" b="1"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1. </a:t>
            </a:r>
            <a:r>
              <a:rPr lang="en-US" sz="2600" dirty="0" err="1" smtClean="0">
                <a:latin typeface="Times New Roman" pitchFamily="18" charset="0"/>
                <a:cs typeface="Times New Roman" pitchFamily="18" charset="0"/>
              </a:rPr>
              <a:t>Aufbau’s</a:t>
            </a:r>
            <a:r>
              <a:rPr lang="en-US" sz="2600" dirty="0" smtClean="0">
                <a:latin typeface="Times New Roman" pitchFamily="18" charset="0"/>
                <a:cs typeface="Times New Roman" pitchFamily="18" charset="0"/>
              </a:rPr>
              <a:t> principle: The filling of electrons should take place in accordance with the ascending order of energy of </a:t>
            </a:r>
            <a:r>
              <a:rPr lang="en-US" sz="2600" dirty="0" err="1" smtClean="0">
                <a:latin typeface="Times New Roman" pitchFamily="18" charset="0"/>
                <a:cs typeface="Times New Roman" pitchFamily="18" charset="0"/>
              </a:rPr>
              <a:t>orbitals</a:t>
            </a:r>
            <a:r>
              <a:rPr lang="en-US" sz="2600" dirty="0" smtClean="0">
                <a:latin typeface="Times New Roman" pitchFamily="18" charset="0"/>
                <a:cs typeface="Times New Roman" pitchFamily="18" charset="0"/>
              </a:rPr>
              <a:t>:</a:t>
            </a:r>
          </a:p>
          <a:p>
            <a:r>
              <a:rPr lang="en-US" sz="2600" dirty="0" smtClean="0">
                <a:latin typeface="Times New Roman" pitchFamily="18" charset="0"/>
                <a:cs typeface="Times New Roman" pitchFamily="18" charset="0"/>
              </a:rPr>
              <a:t>Lower energy orbital should be filled first and higher energy levels.</a:t>
            </a:r>
          </a:p>
          <a:p>
            <a:r>
              <a:rPr lang="en-US" sz="2600" dirty="0" smtClean="0">
                <a:latin typeface="Times New Roman" pitchFamily="18" charset="0"/>
                <a:cs typeface="Times New Roman" pitchFamily="18" charset="0"/>
              </a:rPr>
              <a:t>The energy of orbital α(p + l) value it two </a:t>
            </a:r>
            <a:r>
              <a:rPr lang="en-US" sz="2600" dirty="0" err="1" smtClean="0">
                <a:latin typeface="Times New Roman" pitchFamily="18" charset="0"/>
                <a:cs typeface="Times New Roman" pitchFamily="18" charset="0"/>
              </a:rPr>
              <a:t>orbitals</a:t>
            </a:r>
            <a:r>
              <a:rPr lang="en-US" sz="2600" dirty="0" smtClean="0">
                <a:latin typeface="Times New Roman" pitchFamily="18" charset="0"/>
                <a:cs typeface="Times New Roman" pitchFamily="18" charset="0"/>
              </a:rPr>
              <a:t> have same (n + l) value, E α n</a:t>
            </a:r>
          </a:p>
          <a:p>
            <a:r>
              <a:rPr lang="en-US" sz="2600" dirty="0" smtClean="0">
                <a:latin typeface="Times New Roman" pitchFamily="18" charset="0"/>
                <a:cs typeface="Times New Roman" pitchFamily="18" charset="0"/>
              </a:rPr>
              <a:t>Ascending order of energy 1s, 2s, 2p, 3s, 3p, 4s, 3d, . . .</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0198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21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Electronic Configuration of an Atom</a:t>
            </a:r>
          </a:p>
        </p:txBody>
      </p:sp>
      <p:sp>
        <p:nvSpPr>
          <p:cNvPr id="2" name="TextBox 1"/>
          <p:cNvSpPr txBox="1"/>
          <p:nvPr/>
        </p:nvSpPr>
        <p:spPr>
          <a:xfrm>
            <a:off x="574675" y="1524000"/>
            <a:ext cx="7426325" cy="3693319"/>
          </a:xfrm>
          <a:prstGeom prst="rect">
            <a:avLst/>
          </a:prstGeom>
          <a:noFill/>
        </p:spPr>
        <p:txBody>
          <a:bodyPr wrap="square">
            <a:spAutoFit/>
          </a:bodyPr>
          <a:lstStyle/>
          <a:p>
            <a:r>
              <a:rPr lang="en-US" sz="2600" dirty="0" smtClean="0">
                <a:latin typeface="Times New Roman" pitchFamily="18" charset="0"/>
                <a:cs typeface="Times New Roman" pitchFamily="18" charset="0"/>
              </a:rPr>
              <a:t>2. Pauli’s exclusion principle: No two electrons can have all the four quantum numbers to be the same or if two electrons have to be placed in an energy state they should be placed with opposite spies.</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3. </a:t>
            </a:r>
            <a:r>
              <a:rPr lang="en-US" sz="2600" dirty="0" err="1" smtClean="0">
                <a:latin typeface="Times New Roman" pitchFamily="18" charset="0"/>
                <a:cs typeface="Times New Roman" pitchFamily="18" charset="0"/>
              </a:rPr>
              <a:t>Hund’s</a:t>
            </a:r>
            <a:r>
              <a:rPr lang="en-US" sz="2600" dirty="0" smtClean="0">
                <a:latin typeface="Times New Roman" pitchFamily="18" charset="0"/>
                <a:cs typeface="Times New Roman" pitchFamily="18" charset="0"/>
              </a:rPr>
              <a:t> rule of maximum multiplicity: In the case of filling degenerate (same energy) </a:t>
            </a:r>
            <a:r>
              <a:rPr lang="en-US" sz="2600" dirty="0" err="1" smtClean="0">
                <a:latin typeface="Times New Roman" pitchFamily="18" charset="0"/>
                <a:cs typeface="Times New Roman" pitchFamily="18" charset="0"/>
              </a:rPr>
              <a:t>orbitals</a:t>
            </a:r>
            <a:r>
              <a:rPr lang="en-US" sz="2600" dirty="0" smtClean="0">
                <a:latin typeface="Times New Roman" pitchFamily="18" charset="0"/>
                <a:cs typeface="Times New Roman" pitchFamily="18" charset="0"/>
              </a:rPr>
              <a:t>, all the degenerate </a:t>
            </a:r>
            <a:r>
              <a:rPr lang="en-US" sz="2600" dirty="0" err="1" smtClean="0">
                <a:latin typeface="Times New Roman" pitchFamily="18" charset="0"/>
                <a:cs typeface="Times New Roman" pitchFamily="18" charset="0"/>
              </a:rPr>
              <a:t>orbitals</a:t>
            </a:r>
            <a:r>
              <a:rPr lang="en-US" sz="2600" dirty="0" smtClean="0">
                <a:latin typeface="Times New Roman" pitchFamily="18" charset="0"/>
                <a:cs typeface="Times New Roman" pitchFamily="18" charset="0"/>
              </a:rPr>
              <a:t> have to be singly filled first and then only pairing has to happen.</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22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676400"/>
            <a:ext cx="7467600" cy="3970318"/>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Principal Quantum number (n): It denotes the orbital number or shell number of electron.</a:t>
            </a:r>
          </a:p>
          <a:p>
            <a:pPr marL="342900" indent="-342900" algn="just" eaLnBrk="1" fontAlgn="auto" hangingPunct="1">
              <a:spcBef>
                <a:spcPts val="0"/>
              </a:spcBef>
              <a:spcAft>
                <a:spcPts val="0"/>
              </a:spcAft>
              <a:buFont typeface="Arial" pitchFamily="34" charset="0"/>
              <a:buChar char="•"/>
              <a:defRPr/>
            </a:pPr>
            <a:r>
              <a:rPr lang="en-US" sz="2800" dirty="0" err="1" smtClean="0">
                <a:latin typeface="Times New Roman" pitchFamily="18" charset="0"/>
                <a:cs typeface="Times New Roman" pitchFamily="18" charset="0"/>
              </a:rPr>
              <a:t>Azimuthal</a:t>
            </a:r>
            <a:r>
              <a:rPr lang="en-US" sz="2800" dirty="0" smtClean="0">
                <a:latin typeface="Times New Roman" pitchFamily="18" charset="0"/>
                <a:cs typeface="Times New Roman" pitchFamily="18" charset="0"/>
              </a:rPr>
              <a:t> Quantum numbers (l): It denotes the orbital (sub-orbit) of the electron.</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Magnetic Quantum number: It denotes the number of energy states in each orbit.</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Spin Quantum number(s): It denotes the direction of spin, S = -½ = Anticlockwise and ½ = Clockwise.</a:t>
            </a: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8674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23</a:t>
            </a:fld>
            <a:endParaRPr lang="en-US" altLang="en-US" sz="1400" dirty="0">
              <a:solidFill>
                <a:srgbClr val="0039A6"/>
              </a:solidFill>
              <a:latin typeface="Myriad Web Pro" charset="0"/>
            </a:endParaRPr>
          </a:p>
        </p:txBody>
      </p:sp>
      <p:sp>
        <p:nvSpPr>
          <p:cNvPr id="6"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Quantum Numbers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81000" y="6858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533400" y="1676400"/>
            <a:ext cx="7391400" cy="4524315"/>
          </a:xfrm>
          <a:prstGeom prst="rect">
            <a:avLst/>
          </a:prstGeom>
          <a:noFill/>
        </p:spPr>
        <p:txBody>
          <a:bodyPr wrap="square">
            <a:spAutoFit/>
          </a:bodyPr>
          <a:lstStyle/>
          <a:p>
            <a:pPr marL="514350" indent="-51435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The protons and neutrons make up the nucleus of the atom, which is surrounded by the electrons belonging to the atom. The atomic number of an element describes the total number of protons in its nucleus.</a:t>
            </a:r>
          </a:p>
          <a:p>
            <a:pPr marL="514350" indent="-51435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Neutral atoms have equal numbers of protons and electrons. However, atoms may gain or lose electrons in order to increase their stability and the resulting charged entity is called an ion.</a:t>
            </a:r>
          </a:p>
          <a:p>
            <a:pPr marL="514350" indent="-514350" algn="just" eaLnBrk="1" fontAlgn="auto" hangingPunct="1">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Atoms of different elements have different atomic structures because they contain different numbers of protons and electrons. This is the reason for the unique characteristics of different elements.</a:t>
            </a:r>
          </a:p>
        </p:txBody>
      </p:sp>
      <p:cxnSp>
        <p:nvCxnSpPr>
          <p:cNvPr id="5" name="Straight Connector 4"/>
          <p:cNvCxnSpPr/>
          <p:nvPr/>
        </p:nvCxnSpPr>
        <p:spPr>
          <a:xfrm>
            <a:off x="6858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24</a:t>
            </a:fld>
            <a:endParaRPr lang="en-US" altLang="en-US" sz="140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20574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470891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chemeClr val="accent2">
                    <a:lumMod val="60000"/>
                    <a:lumOff val="40000"/>
                  </a:schemeClr>
                </a:solidFill>
              </a:rPr>
              <a:t>StudyMafia</a:t>
            </a:r>
            <a:r>
              <a:rPr lang="en-US" sz="5400" b="1" dirty="0" smtClean="0">
                <a:solidFill>
                  <a:schemeClr val="bg1"/>
                </a:solidFill>
              </a:rPr>
              <a:t>.org</a:t>
            </a:r>
            <a:endParaRPr lang="en-US" sz="5400" b="1" dirty="0">
              <a:solidFill>
                <a:schemeClr val="bg1"/>
              </a:solidFill>
            </a:endParaRPr>
          </a:p>
        </p:txBody>
      </p:sp>
    </p:spTree>
    <p:extLst>
      <p:ext uri="{BB962C8B-B14F-4D97-AF65-F5344CB8AC3E}">
        <p14:creationId xmlns:p14="http://schemas.microsoft.com/office/powerpoint/2010/main" val="766012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Definition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676400"/>
            <a:ext cx="7391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pitchFamily="34" charset="0"/>
              <a:buChar char="•"/>
            </a:pPr>
            <a:r>
              <a:rPr lang="en-US" dirty="0" smtClean="0">
                <a:latin typeface="Times New Roman" pitchFamily="18" charset="0"/>
                <a:cs typeface="Times New Roman" pitchFamily="18" charset="0"/>
              </a:rPr>
              <a:t>Atomic structure refers to the structure of an atom comprising a nucleus (centre) in which the protons (positively charged) and neutrons (neutral) are present. </a:t>
            </a:r>
          </a:p>
          <a:p>
            <a:pPr lvl="1" eaLnBrk="1" hangingPunct="1">
              <a:buClr>
                <a:srgbClr val="0039A6"/>
              </a:buClr>
              <a:buFont typeface="Arial" pitchFamily="34" charset="0"/>
              <a:buChar char="•"/>
            </a:pPr>
            <a:r>
              <a:rPr lang="en-US" dirty="0" smtClean="0">
                <a:latin typeface="Times New Roman" pitchFamily="18" charset="0"/>
                <a:cs typeface="Times New Roman" pitchFamily="18" charset="0"/>
              </a:rPr>
              <a:t>The negatively charged particles called electrons revolve around the centre of the nucleus.</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600200"/>
            <a:ext cx="7467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pitchFamily="34" charset="0"/>
              <a:buChar char="•"/>
            </a:pPr>
            <a:r>
              <a:rPr lang="en-US" dirty="0" smtClean="0">
                <a:latin typeface="Times New Roman" pitchFamily="18" charset="0"/>
                <a:cs typeface="Times New Roman" pitchFamily="18" charset="0"/>
              </a:rPr>
              <a:t>The history of atomic structure and quantum mechanics dates back to the times of Democritus, the man who first proposed that matter is composed of atoms. </a:t>
            </a:r>
          </a:p>
          <a:p>
            <a:pPr lvl="1" eaLnBrk="1" hangingPunct="1">
              <a:buClr>
                <a:srgbClr val="0039A6"/>
              </a:buClr>
              <a:buFont typeface="Arial" pitchFamily="34" charset="0"/>
              <a:buChar char="•"/>
            </a:pPr>
            <a:r>
              <a:rPr lang="en-US" dirty="0" smtClean="0">
                <a:latin typeface="Times New Roman" pitchFamily="18" charset="0"/>
                <a:cs typeface="Times New Roman" pitchFamily="18" charset="0"/>
              </a:rPr>
              <a:t>The study about the structure of an atom gives a great insight into the entire class of chemical reactions, bonds and their physical properties. </a:t>
            </a:r>
          </a:p>
          <a:p>
            <a:pPr lvl="1" eaLnBrk="1" hangingPunct="1">
              <a:buClr>
                <a:srgbClr val="0039A6"/>
              </a:buClr>
              <a:buFont typeface="Arial" pitchFamily="34" charset="0"/>
              <a:buChar char="•"/>
            </a:pPr>
            <a:r>
              <a:rPr lang="en-US" dirty="0" smtClean="0">
                <a:latin typeface="Times New Roman" pitchFamily="18" charset="0"/>
                <a:cs typeface="Times New Roman" pitchFamily="18" charset="0"/>
              </a:rPr>
              <a:t>The first scientific theory of atomic structure was proposed by John Dalton in the 1800s.</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pic>
        <p:nvPicPr>
          <p:cNvPr id="6" name="Picture 5" descr="Atomic-Structure-Discovery-of-Subatomic-Particles-1.png"/>
          <p:cNvPicPr>
            <a:picLocks noChangeAspect="1"/>
          </p:cNvPicPr>
          <p:nvPr/>
        </p:nvPicPr>
        <p:blipFill>
          <a:blip r:embed="rId3"/>
          <a:srcRect t="6959" r="15152" b="8943"/>
          <a:stretch>
            <a:fillRect/>
          </a:stretch>
        </p:blipFill>
        <p:spPr>
          <a:xfrm>
            <a:off x="1143000" y="1143000"/>
            <a:ext cx="6400800" cy="49530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350125" cy="4493538"/>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Dalton’s Atomic Theory</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The English chemist John Dalton suggested that all matter is made up of atoms, which were indivisible and indestructible. He also stated that all the atoms of an element were exactly the same, but the atoms of different elements differ in size and mass.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Dalton’s atomic theory successfully explained the Laws of chemical reactions, namely, the Law of conservation of mass, Law of constant properties, Law of multiple proportions and Law of reciprocal proportions.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8674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273925" cy="4493538"/>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The following are the postulates of his theory:</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Every matter is made up of atoms.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Atoms are indivisible.</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Specific elements have only one type of atoms in them.</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Each atom has its own constant mass that varies from element to element.</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Atoms undergo rearrangement during a chemical reaction.</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Atoms can neither be created nor be destroyed but can be transformed from one form to another.</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791200" y="63246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350125" cy="4093428"/>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Demerits of Dalton’s Atomic Theory</a:t>
            </a:r>
          </a:p>
          <a:p>
            <a:pPr marL="342900" indent="-342900" algn="just" eaLnBrk="1" fontAlgn="auto" hangingPunct="1">
              <a:lnSpc>
                <a:spcPct val="150000"/>
              </a:lnSpc>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The theory was unable to explain the existence of isotopes.</a:t>
            </a:r>
          </a:p>
          <a:p>
            <a:pPr marL="342900" indent="-342900" algn="just" eaLnBrk="1" fontAlgn="auto" hangingPunct="1">
              <a:lnSpc>
                <a:spcPct val="150000"/>
              </a:lnSpc>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Nothing about the structure of atom was appropriately explained.</a:t>
            </a:r>
          </a:p>
          <a:p>
            <a:pPr marL="342900" indent="-342900" algn="just" eaLnBrk="1" fontAlgn="auto" hangingPunct="1">
              <a:lnSpc>
                <a:spcPct val="150000"/>
              </a:lnSpc>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Later, the scientists discovered particles inside the atom that proved, the atoms are divisible.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7150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Atomic Models</a:t>
            </a:r>
          </a:p>
        </p:txBody>
      </p:sp>
      <p:sp>
        <p:nvSpPr>
          <p:cNvPr id="2" name="TextBox 1"/>
          <p:cNvSpPr txBox="1"/>
          <p:nvPr/>
        </p:nvSpPr>
        <p:spPr>
          <a:xfrm>
            <a:off x="574675" y="1524000"/>
            <a:ext cx="7426325" cy="4893647"/>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600" b="1" dirty="0" smtClean="0">
                <a:latin typeface="Times New Roman" pitchFamily="18" charset="0"/>
                <a:cs typeface="Times New Roman" pitchFamily="18" charset="0"/>
              </a:rPr>
              <a:t>Thomson Atomic Model</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The English chemist Sir Joseph John Thomson put forth his model describing the atomic structure in the early 1900s.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He was later awarded the Nobel prize for the discovery of “electrons”. His work is based on an experiment called cathode ray experiment. Cathode Ray Experiment</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It has a tube made of glass which has two openings, one for the vacuum pump and the other for the inlet through which a gas is pumped in.</a:t>
            </a:r>
          </a:p>
          <a:p>
            <a:pPr marL="342900" indent="-342900" algn="just" eaLnBrk="1" fontAlgn="auto" hangingPunct="1">
              <a:spcBef>
                <a:spcPts val="0"/>
              </a:spcBef>
              <a:spcAft>
                <a:spcPts val="0"/>
              </a:spcAft>
              <a:defRPr/>
            </a:pPr>
            <a:endParaRPr lang="en-US" sz="2600" b="1" dirty="0" smtClean="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59436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Custom 3">
      <a:dk1>
        <a:srgbClr val="FF0000"/>
      </a:dk1>
      <a:lt1>
        <a:srgbClr val="002060"/>
      </a:lt1>
      <a:dk2>
        <a:srgbClr val="A5A5A5"/>
      </a:dk2>
      <a:lt2>
        <a:srgbClr val="B7B7B7"/>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pulent">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18530</TotalTime>
  <Words>1109</Words>
  <Application>Microsoft Office PowerPoint</Application>
  <PresentationFormat>On-screen Show (4:3)</PresentationFormat>
  <Paragraphs>395</Paragraphs>
  <Slides>26</Slides>
  <Notes>24</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7_SEPDPO</vt: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854</cp:revision>
  <cp:lastPrinted>2014-09-05T11:57:32Z</cp:lastPrinted>
  <dcterms:created xsi:type="dcterms:W3CDTF">2014-04-08T13:15:54Z</dcterms:created>
  <dcterms:modified xsi:type="dcterms:W3CDTF">2022-10-16T04:34:06Z</dcterms:modified>
</cp:coreProperties>
</file>