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6014" r:id="rId2"/>
  </p:sldMasterIdLst>
  <p:notesMasterIdLst>
    <p:notesMasterId r:id="rId21"/>
  </p:notesMasterIdLst>
  <p:handoutMasterIdLst>
    <p:handoutMasterId r:id="rId22"/>
  </p:handoutMasterIdLst>
  <p:sldIdLst>
    <p:sldId id="391" r:id="rId3"/>
    <p:sldId id="322" r:id="rId4"/>
    <p:sldId id="324" r:id="rId5"/>
    <p:sldId id="362" r:id="rId6"/>
    <p:sldId id="387" r:id="rId7"/>
    <p:sldId id="367" r:id="rId8"/>
    <p:sldId id="380" r:id="rId9"/>
    <p:sldId id="381" r:id="rId10"/>
    <p:sldId id="382" r:id="rId11"/>
    <p:sldId id="383" r:id="rId12"/>
    <p:sldId id="379" r:id="rId13"/>
    <p:sldId id="384" r:id="rId14"/>
    <p:sldId id="325" r:id="rId15"/>
    <p:sldId id="385" r:id="rId16"/>
    <p:sldId id="386" r:id="rId17"/>
    <p:sldId id="351" r:id="rId18"/>
    <p:sldId id="389" r:id="rId19"/>
    <p:sldId id="392" r:id="rId2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3" autoAdjust="0"/>
    <p:restoredTop sz="77728" autoAdjust="0"/>
  </p:normalViewPr>
  <p:slideViewPr>
    <p:cSldViewPr>
      <p:cViewPr>
        <p:scale>
          <a:sx n="62" d="100"/>
          <a:sy n="62" d="100"/>
        </p:scale>
        <p:origin x="-1332" y="-22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slide" Target="slides/slide14.xml"/><Relationship Id="rId1" Type="http://schemas.openxmlformats.org/officeDocument/2006/relationships/slide" Target="slides/slide13.xml"/><Relationship Id="rId4" Type="http://schemas.openxmlformats.org/officeDocument/2006/relationships/slide" Target="slides/slide1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10/23/2022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10/23/2022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10</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11</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12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6</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7</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8</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9</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7B44253-CC8C-405B-B173-37089594C512}" type="datetimeFigureOut">
              <a:rPr lang="en-US" smtClean="0"/>
              <a:pPr/>
              <a:t>10/23/2022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63B4164-3AD1-4303-8927-DA91AA9BC4F8}"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pPr>
                <a:defRPr/>
              </a:pPr>
              <a:t>‹#›</a:t>
            </a:fld>
            <a:endParaRPr lang="en-US" alt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B44253-CC8C-405B-B173-37089594C512}" type="datetimeFigureOut">
              <a:rPr lang="en-US" smtClean="0"/>
              <a:pPr/>
              <a:t>10/23/2022</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63B4164-3AD1-4303-8927-DA91AA9BC4F8}" type="slidenum">
              <a:rPr lang="en-US" smtClean="0"/>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7B44253-CC8C-405B-B173-37089594C512}" type="datetimeFigureOut">
              <a:rPr lang="en-US" smtClean="0"/>
              <a:pPr/>
              <a:t>10/23/2022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3B4164-3AD1-4303-8927-DA91AA9BC4F8}"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pPr>
                <a:defRPr/>
              </a:pPr>
              <a:t>‹#›</a:t>
            </a:fld>
            <a:endParaRPr lang="en-US" alt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pPr>
                <a:defRPr/>
              </a:pPr>
              <a:t>‹#›</a:t>
            </a:fld>
            <a:endParaRPr lang="en-US" alt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pPr>
                <a:defRPr/>
              </a:pPr>
              <a:t>‹#›</a:t>
            </a:fld>
            <a:endParaRPr lang="en-US" alt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B44253-CC8C-405B-B173-37089594C512}" type="datetimeFigureOut">
              <a:rPr lang="en-US" smtClean="0"/>
              <a:pPr/>
              <a:t>10/23/2022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3B4164-3AD1-4303-8927-DA91AA9BC4F8}"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B44253-CC8C-405B-B173-37089594C512}" type="datetimeFigureOut">
              <a:rPr lang="en-US" smtClean="0"/>
              <a:pPr/>
              <a:t>10/23/2022</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563B4164-3AD1-4303-8927-DA91AA9BC4F8}"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44253-CC8C-405B-B173-37089594C512}" type="datetimeFigureOut">
              <a:rPr lang="en-US" smtClean="0"/>
              <a:pPr/>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3B4164-3AD1-4303-8927-DA91AA9BC4F8}" type="slidenum">
              <a:rPr lang="en-US" smtClean="0"/>
              <a:pPr/>
              <a:t>‹#›</a:t>
            </a:fld>
            <a:endParaRPr lang="en-US" dirty="0"/>
          </a:p>
        </p:txBody>
      </p:sp>
    </p:spTree>
  </p:cSld>
  <p:clrMapOvr>
    <a:masterClrMapping/>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44253-CC8C-405B-B173-37089594C512}" type="datetimeFigureOut">
              <a:rPr lang="en-US" smtClean="0"/>
              <a:pPr/>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3B4164-3AD1-4303-8927-DA91AA9BC4F8}" type="slidenum">
              <a:rPr lang="en-US" smtClean="0"/>
              <a:pPr/>
              <a:t>‹#›</a:t>
            </a:fld>
            <a:endParaRPr lang="en-US" dirty="0"/>
          </a:p>
        </p:txBody>
      </p:sp>
    </p:spTree>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theme" Target="../theme/theme2.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7"/>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564CF2E0-CCC4-4E1E-9902-C3C36AB3FDA4}" type="datetimeFigureOut">
              <a:rPr lang="en-US" smtClean="0"/>
              <a:t>10/23/2022</a:t>
            </a:fld>
            <a:endParaRPr lang="en-US" sz="1400" dirty="0">
              <a:solidFill>
                <a:schemeClr val="tx2"/>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sz="1400" dirty="0">
              <a:solidFill>
                <a:schemeClr val="tx2"/>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t>‹#›</a:t>
            </a:fld>
            <a:endParaRPr kumimoji="0" lang="en-US" sz="1400" dirty="0">
              <a:solidFill>
                <a:srgbClr val="FFFFFF"/>
              </a:solidFill>
              <a:latin typeface="+mj-lt"/>
              <a:ea typeface="+mj-ea"/>
              <a:cs typeface="+mj-cs"/>
            </a:endParaRPr>
          </a:p>
        </p:txBody>
      </p:sp>
    </p:spTree>
  </p:cSld>
  <p:clrMap bg1="dk1" tx1="lt1" bg2="dk2" tx2="lt2" accent1="accent1" accent2="accent2" accent3="accent3" accent4="accent4" accent5="accent5" accent6="accent6" hlink="hlink" folHlink="folHlink"/>
  <p:sldLayoutIdLst>
    <p:sldLayoutId id="2147486015" r:id="rId1"/>
    <p:sldLayoutId id="2147486016" r:id="rId2"/>
    <p:sldLayoutId id="2147486017" r:id="rId3"/>
    <p:sldLayoutId id="2147486018" r:id="rId4"/>
    <p:sldLayoutId id="2147486019" r:id="rId5"/>
    <p:sldLayoutId id="2147486020" r:id="rId6"/>
    <p:sldLayoutId id="2147486021" r:id="rId7"/>
    <p:sldLayoutId id="2147486022" r:id="rId8"/>
    <p:sldLayoutId id="2147486023" r:id="rId9"/>
    <p:sldLayoutId id="2147486024" r:id="rId10"/>
    <p:sldLayoutId id="2147486025" r:id="rId11"/>
    <p:sldLayoutId id="2147486026" r:id="rId12"/>
    <p:sldLayoutId id="2147486027" r:id="rId13"/>
    <p:sldLayoutId id="2147486028" r:id="rId14"/>
    <p:sldLayoutId id="2147486029" r:id="rId15"/>
    <p:sldLayoutId id="2147486030" r:id="rId16"/>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6.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9.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49.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0.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50.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5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8.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9.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bg1">
                    <a:lumMod val="75000"/>
                    <a:lumOff val="25000"/>
                  </a:schemeClr>
                </a:solidFill>
                <a:latin typeface="Verdana" pitchFamily="34" charset="0"/>
                <a:cs typeface="+mn-cs"/>
              </a:rPr>
              <a:t>.Org</a:t>
            </a:r>
            <a:endParaRPr lang="en-US" sz="2800" b="1" dirty="0">
              <a:solidFill>
                <a:schemeClr val="bg1">
                  <a:lumMod val="75000"/>
                  <a:lumOff val="25000"/>
                </a:schemeClr>
              </a:solidFill>
              <a:latin typeface="Tahoma" pitchFamily="34" charset="0"/>
              <a:cs typeface="+mn-cs"/>
            </a:endParaRPr>
          </a:p>
        </p:txBody>
      </p:sp>
      <p:sp>
        <p:nvSpPr>
          <p:cNvPr id="16389" name="Text Box 9"/>
          <p:cNvSpPr txBox="1">
            <a:spLocks noChangeArrowheads="1"/>
          </p:cNvSpPr>
          <p:nvPr/>
        </p:nvSpPr>
        <p:spPr bwMode="auto">
          <a:xfrm>
            <a:off x="1752599" y="5221069"/>
            <a:ext cx="6838019"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latin typeface="Times New Roman" pitchFamily="18" charset="0"/>
                <a:cs typeface="Times New Roman" pitchFamily="18" charset="0"/>
              </a:rPr>
              <a:t>Submitted </a:t>
            </a:r>
            <a:r>
              <a:rPr lang="en-US" sz="2000" b="1" dirty="0">
                <a:latin typeface="Times New Roman" pitchFamily="18" charset="0"/>
                <a:cs typeface="Times New Roman" pitchFamily="18" charset="0"/>
              </a:rPr>
              <a:t>To:	 </a:t>
            </a:r>
            <a:r>
              <a:rPr lang="en-US" sz="2000" b="1" dirty="0" smtClean="0">
                <a:latin typeface="Times New Roman" pitchFamily="18" charset="0"/>
                <a:cs typeface="Times New Roman" pitchFamily="18" charset="0"/>
              </a:rPr>
              <a:t>             		           Submitted </a:t>
            </a:r>
            <a:r>
              <a:rPr lang="en-US" sz="2000" b="1" dirty="0">
                <a:latin typeface="Times New Roman" pitchFamily="18" charset="0"/>
                <a:cs typeface="Times New Roman" pitchFamily="18" charset="0"/>
              </a:rPr>
              <a:t>By:</a:t>
            </a:r>
          </a:p>
          <a:p>
            <a:pPr eaLnBrk="0" hangingPunct="0"/>
            <a:r>
              <a:rPr lang="en-US" sz="2000" b="1" dirty="0">
                <a:latin typeface="Times New Roman" pitchFamily="18" charset="0"/>
                <a:cs typeface="Times New Roman" pitchFamily="18" charset="0"/>
              </a:rPr>
              <a:t>S</a:t>
            </a:r>
            <a:r>
              <a:rPr lang="en-US" sz="2000" b="1" dirty="0" smtClean="0">
                <a:latin typeface="Times New Roman" pitchFamily="18" charset="0"/>
                <a:cs typeface="Times New Roman" pitchFamily="18" charset="0"/>
              </a:rPr>
              <a:t>tudymafia.org                                          </a:t>
            </a:r>
            <a:r>
              <a:rPr lang="en-US" sz="2000" b="1" dirty="0" smtClean="0">
                <a:latin typeface="Times New Roman" pitchFamily="18" charset="0"/>
                <a:cs typeface="Times New Roman" pitchFamily="18" charset="0"/>
              </a:rPr>
              <a:t>Studymafia.org               </a:t>
            </a:r>
            <a:endParaRPr lang="en-US" sz="2000" b="1" dirty="0">
              <a:latin typeface="Times New Roman" pitchFamily="18" charset="0"/>
              <a:cs typeface="Times New Roman" pitchFamily="18" charset="0"/>
            </a:endParaRPr>
          </a:p>
        </p:txBody>
      </p:sp>
      <p:sp>
        <p:nvSpPr>
          <p:cNvPr id="8" name="Rectangle 7"/>
          <p:cNvSpPr/>
          <p:nvPr/>
        </p:nvSpPr>
        <p:spPr>
          <a:xfrm>
            <a:off x="1371600" y="1836003"/>
            <a:ext cx="6705600" cy="830997"/>
          </a:xfrm>
          <a:prstGeom prst="rect">
            <a:avLst/>
          </a:prstGeom>
          <a:solidFill>
            <a:schemeClr val="tx1"/>
          </a:solidFill>
        </p:spPr>
        <p:txBody>
          <a:bodyPr wrap="square">
            <a:spAutoFit/>
          </a:bodyPr>
          <a:lstStyle/>
          <a:p>
            <a:pPr algn="ctr" fontAlgn="auto">
              <a:spcBef>
                <a:spcPts val="0"/>
              </a:spcBef>
              <a:spcAft>
                <a:spcPts val="0"/>
              </a:spcAft>
              <a:defRPr/>
            </a:pPr>
            <a:r>
              <a:rPr lang="en-US" altLang="en-US" sz="4800" b="1" dirty="0">
                <a:solidFill>
                  <a:schemeClr val="accent1">
                    <a:lumMod val="75000"/>
                  </a:schemeClr>
                </a:solidFill>
                <a:latin typeface="Times New Roman" pitchFamily="18" charset="0"/>
                <a:cs typeface="Times New Roman" pitchFamily="18" charset="0"/>
              </a:rPr>
              <a:t>Acid </a:t>
            </a:r>
            <a:r>
              <a:rPr lang="en-US" altLang="en-US" sz="4800" b="1" dirty="0">
                <a:solidFill>
                  <a:srgbClr val="FF0000"/>
                </a:solidFill>
                <a:latin typeface="Times New Roman" pitchFamily="18" charset="0"/>
                <a:cs typeface="Times New Roman" pitchFamily="18" charset="0"/>
              </a:rPr>
              <a:t>Base</a:t>
            </a:r>
            <a:r>
              <a:rPr lang="en-US" altLang="en-US" sz="4800" b="1" dirty="0">
                <a:solidFill>
                  <a:schemeClr val="accent1">
                    <a:lumMod val="75000"/>
                  </a:schemeClr>
                </a:solidFill>
                <a:latin typeface="Times New Roman" pitchFamily="18" charset="0"/>
                <a:cs typeface="Times New Roman" pitchFamily="18" charset="0"/>
              </a:rPr>
              <a:t> </a:t>
            </a:r>
            <a:r>
              <a:rPr lang="en-US" altLang="en-US" sz="4800" b="1" dirty="0" smtClean="0">
                <a:solidFill>
                  <a:schemeClr val="accent1">
                    <a:lumMod val="75000"/>
                  </a:schemeClr>
                </a:solidFill>
                <a:latin typeface="Times New Roman" pitchFamily="18" charset="0"/>
                <a:cs typeface="Times New Roman" pitchFamily="18" charset="0"/>
              </a:rPr>
              <a:t>and </a:t>
            </a:r>
            <a:r>
              <a:rPr lang="en-US" altLang="en-US" sz="4800" b="1" dirty="0">
                <a:solidFill>
                  <a:srgbClr val="FF0000"/>
                </a:solidFill>
                <a:latin typeface="Times New Roman" pitchFamily="18" charset="0"/>
                <a:cs typeface="Times New Roman" pitchFamily="18" charset="0"/>
              </a:rPr>
              <a:t>Salts</a:t>
            </a:r>
            <a:endParaRPr lang="en-US" sz="4800" b="1"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19568501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Acids</a:t>
            </a:r>
          </a:p>
          <a:p>
            <a:pPr algn="ctr" eaLnBrk="1" hangingPunct="1">
              <a:spcBef>
                <a:spcPct val="0"/>
              </a:spcBef>
              <a:buNone/>
            </a:pPr>
            <a:endParaRPr lang="en-US" altLang="en-US" sz="3600" b="1" dirty="0">
              <a:solidFill>
                <a:srgbClr val="FFFF00"/>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chemeClr val="tx1"/>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5240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b="1" dirty="0" smtClean="0"/>
              <a:t>Organic acids – </a:t>
            </a:r>
          </a:p>
          <a:p>
            <a:r>
              <a:rPr lang="en-US" sz="2800" dirty="0" smtClean="0"/>
              <a:t>Organic acids are corrosive and toxic. Corrosivity is a form of toxicity to the tissues that the acid contacts. Organic acids and their derivatives cover a wide range of substances. They are used in nearly every type of chemical manufacture. </a:t>
            </a:r>
            <a:br>
              <a:rPr lang="en-US" sz="2800" dirty="0" smtClean="0"/>
            </a:br>
            <a:r>
              <a:rPr lang="en-US" sz="2800" dirty="0" smtClean="0"/>
              <a:t>Example:</a:t>
            </a:r>
          </a:p>
          <a:p>
            <a:r>
              <a:rPr lang="en-US" sz="2800" dirty="0" smtClean="0"/>
              <a:t>Acetic acid</a:t>
            </a:r>
            <a:br>
              <a:rPr lang="en-US" sz="2800" dirty="0" smtClean="0"/>
            </a:br>
            <a:r>
              <a:rPr lang="en-US" sz="2800" dirty="0" smtClean="0"/>
              <a:t>Citric acid</a:t>
            </a:r>
            <a:br>
              <a:rPr lang="en-US" sz="2800" dirty="0" smtClean="0"/>
            </a:br>
            <a:r>
              <a:rPr lang="en-US" sz="2800" dirty="0" smtClean="0"/>
              <a:t>Formic acid</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Bases</a:t>
            </a:r>
          </a:p>
        </p:txBody>
      </p:sp>
      <p:cxnSp>
        <p:nvCxnSpPr>
          <p:cNvPr id="8" name="Straight Connector 7"/>
          <p:cNvCxnSpPr/>
          <p:nvPr/>
        </p:nvCxnSpPr>
        <p:spPr>
          <a:xfrm>
            <a:off x="555625" y="1323975"/>
            <a:ext cx="8042275" cy="0"/>
          </a:xfrm>
          <a:prstGeom prst="line">
            <a:avLst/>
          </a:prstGeom>
          <a:ln>
            <a:solidFill>
              <a:schemeClr val="tx1"/>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5240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dirty="0" smtClean="0"/>
              <a:t>The most common characteristic of bases is their bitter taste and soapy feel. A base is a substance that renders hydroxyl ion(OH</a:t>
            </a:r>
            <a:r>
              <a:rPr lang="en-US" baseline="30000" dirty="0" smtClean="0"/>
              <a:t>–</a:t>
            </a:r>
            <a:r>
              <a:rPr lang="en-US" dirty="0" smtClean="0"/>
              <a:t>) in their aqueous solution. Bases turn the colour of red litmus paper to blue.</a:t>
            </a:r>
          </a:p>
          <a:p>
            <a:r>
              <a:rPr lang="en-US" dirty="0" smtClean="0"/>
              <a:t>The bases dissociate in their aqueous solution to form their constituent ions, given in the following examples.</a:t>
            </a:r>
          </a:p>
          <a:p>
            <a:pPr>
              <a:buNone/>
            </a:pPr>
            <a:r>
              <a:rPr lang="en-US" dirty="0" smtClean="0"/>
              <a:t/>
            </a:r>
            <a:br>
              <a:rPr lang="en-US" dirty="0" smtClean="0"/>
            </a:br>
            <a:endParaRPr lang="en-US"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Bases</a:t>
            </a:r>
          </a:p>
        </p:txBody>
      </p:sp>
      <p:cxnSp>
        <p:nvCxnSpPr>
          <p:cNvPr id="8" name="Straight Connector 7"/>
          <p:cNvCxnSpPr/>
          <p:nvPr/>
        </p:nvCxnSpPr>
        <p:spPr>
          <a:xfrm>
            <a:off x="555625" y="1323975"/>
            <a:ext cx="8042275" cy="0"/>
          </a:xfrm>
          <a:prstGeom prst="line">
            <a:avLst/>
          </a:prstGeom>
          <a:ln>
            <a:solidFill>
              <a:schemeClr val="tx1"/>
            </a:solidFill>
          </a:ln>
          <a:effectLst/>
        </p:spPr>
        <p:style>
          <a:lnRef idx="2">
            <a:schemeClr val="dk1"/>
          </a:lnRef>
          <a:fillRef idx="0">
            <a:schemeClr val="dk1"/>
          </a:fillRef>
          <a:effectRef idx="1">
            <a:schemeClr val="dk1"/>
          </a:effectRef>
          <a:fontRef idx="minor">
            <a:schemeClr val="tx1"/>
          </a:fontRef>
        </p:style>
      </p:cxn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pic>
        <p:nvPicPr>
          <p:cNvPr id="6" name="Picture 5" descr="Dissociation-of-Bases.png"/>
          <p:cNvPicPr>
            <a:picLocks noChangeAspect="1"/>
          </p:cNvPicPr>
          <p:nvPr/>
        </p:nvPicPr>
        <p:blipFill>
          <a:blip r:embed="rId3"/>
          <a:srcRect l="12291" t="-2167" r="26003"/>
          <a:stretch>
            <a:fillRect/>
          </a:stretch>
        </p:blipFill>
        <p:spPr>
          <a:xfrm>
            <a:off x="2667000" y="4419600"/>
            <a:ext cx="4114800" cy="2238528"/>
          </a:xfrm>
          <a:prstGeom prst="rect">
            <a:avLst/>
          </a:prstGeom>
        </p:spPr>
      </p:pic>
      <p:pic>
        <p:nvPicPr>
          <p:cNvPr id="7" name="Picture 6" descr="Acids-Bases-and-Salts-4-700x276.png"/>
          <p:cNvPicPr>
            <a:picLocks noChangeAspect="1"/>
          </p:cNvPicPr>
          <p:nvPr/>
        </p:nvPicPr>
        <p:blipFill>
          <a:blip r:embed="rId4"/>
          <a:srcRect l="11143" t="725" r="15714"/>
          <a:stretch>
            <a:fillRect/>
          </a:stretch>
        </p:blipFill>
        <p:spPr>
          <a:xfrm>
            <a:off x="2286000" y="1676400"/>
            <a:ext cx="4876800" cy="2609850"/>
          </a:xfrm>
          <a:prstGeom prst="rect">
            <a:avLst/>
          </a:prstGeom>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457200"/>
            <a:ext cx="8763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4000" b="1" dirty="0" smtClean="0">
                <a:solidFill>
                  <a:srgbClr val="FFFF00"/>
                </a:solidFill>
                <a:latin typeface="Times New Roman" pitchFamily="18" charset="0"/>
                <a:cs typeface="Times New Roman" pitchFamily="18" charset="0"/>
              </a:rPr>
              <a:t>Salts</a:t>
            </a:r>
          </a:p>
        </p:txBody>
      </p:sp>
      <p:sp>
        <p:nvSpPr>
          <p:cNvPr id="2" name="TextBox 1"/>
          <p:cNvSpPr txBox="1"/>
          <p:nvPr/>
        </p:nvSpPr>
        <p:spPr>
          <a:xfrm>
            <a:off x="487680" y="1524000"/>
            <a:ext cx="8423275" cy="4031873"/>
          </a:xfrm>
          <a:prstGeom prst="rect">
            <a:avLst/>
          </a:prstGeom>
          <a:noFill/>
        </p:spPr>
        <p:txBody>
          <a:bodyPr wrap="square">
            <a:spAutoFit/>
          </a:bodyPr>
          <a:lstStyle/>
          <a:p>
            <a:pPr>
              <a:buFont typeface="Arial" pitchFamily="34" charset="0"/>
              <a:buChar char="•"/>
            </a:pPr>
            <a:r>
              <a:rPr lang="en-US" sz="3200" dirty="0" smtClean="0"/>
              <a:t>Salt is an ionic compound that results from the neutralization reaction of acids and bases. </a:t>
            </a:r>
          </a:p>
          <a:p>
            <a:pPr>
              <a:buFont typeface="Arial" pitchFamily="34" charset="0"/>
              <a:buChar char="•"/>
            </a:pPr>
            <a:r>
              <a:rPr lang="en-US" sz="3200" dirty="0" smtClean="0"/>
              <a:t>Salts are constituted of positively charged ions, known as cations, and negatively charged ions, known as anions, which can either be organic or inorganic in nature. </a:t>
            </a:r>
          </a:p>
          <a:p>
            <a:pPr>
              <a:buFont typeface="Arial" pitchFamily="34" charset="0"/>
              <a:buChar char="•"/>
            </a:pPr>
            <a:r>
              <a:rPr lang="en-US" sz="3200" dirty="0" smtClean="0"/>
              <a:t>These ions are present in a relative amount, thus rendering the nature of the salt neutral.</a:t>
            </a:r>
            <a:endParaRPr lang="en-US" sz="3200" dirty="0"/>
          </a:p>
        </p:txBody>
      </p:sp>
      <p:cxnSp>
        <p:nvCxnSpPr>
          <p:cNvPr id="5" name="Straight Connector 4"/>
          <p:cNvCxnSpPr/>
          <p:nvPr/>
        </p:nvCxnSpPr>
        <p:spPr>
          <a:xfrm>
            <a:off x="609600" y="1295400"/>
            <a:ext cx="8042275" cy="0"/>
          </a:xfrm>
          <a:prstGeom prst="line">
            <a:avLst/>
          </a:prstGeom>
          <a:ln>
            <a:solidFill>
              <a:schemeClr val="tx1"/>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457200"/>
            <a:ext cx="8763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4000" b="1" dirty="0" smtClean="0">
                <a:solidFill>
                  <a:srgbClr val="FFFF00"/>
                </a:solidFill>
                <a:latin typeface="Times New Roman" pitchFamily="18" charset="0"/>
                <a:cs typeface="Times New Roman" pitchFamily="18" charset="0"/>
              </a:rPr>
              <a:t>Salts</a:t>
            </a:r>
          </a:p>
        </p:txBody>
      </p:sp>
      <p:cxnSp>
        <p:nvCxnSpPr>
          <p:cNvPr id="5" name="Straight Connector 4"/>
          <p:cNvCxnSpPr/>
          <p:nvPr/>
        </p:nvCxnSpPr>
        <p:spPr>
          <a:xfrm>
            <a:off x="609600" y="1295400"/>
            <a:ext cx="8042275" cy="0"/>
          </a:xfrm>
          <a:prstGeom prst="line">
            <a:avLst/>
          </a:prstGeom>
          <a:ln>
            <a:solidFill>
              <a:schemeClr val="tx1"/>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pic>
        <p:nvPicPr>
          <p:cNvPr id="6" name="Picture 5" descr="Acids-Bases-and-Salts-6-700x290.png"/>
          <p:cNvPicPr>
            <a:picLocks noChangeAspect="1"/>
          </p:cNvPicPr>
          <p:nvPr/>
        </p:nvPicPr>
        <p:blipFill>
          <a:blip r:embed="rId3"/>
          <a:srcRect l="7714" t="345" r="16857" b="16897"/>
          <a:stretch>
            <a:fillRect/>
          </a:stretch>
        </p:blipFill>
        <p:spPr>
          <a:xfrm>
            <a:off x="1905000" y="1676400"/>
            <a:ext cx="5029200" cy="2286000"/>
          </a:xfrm>
          <a:prstGeom prst="rect">
            <a:avLst/>
          </a:prstGeom>
        </p:spPr>
      </p:pic>
      <p:pic>
        <p:nvPicPr>
          <p:cNvPr id="7" name="Picture 6" descr="Neutralization-Reactions-of-Acids-and-Bases1.png"/>
          <p:cNvPicPr>
            <a:picLocks noChangeAspect="1"/>
          </p:cNvPicPr>
          <p:nvPr/>
        </p:nvPicPr>
        <p:blipFill>
          <a:blip r:embed="rId4"/>
          <a:srcRect t="18700" r="11149"/>
          <a:stretch>
            <a:fillRect/>
          </a:stretch>
        </p:blipFill>
        <p:spPr>
          <a:xfrm>
            <a:off x="1752600" y="4572000"/>
            <a:ext cx="5925016" cy="1781328"/>
          </a:xfrm>
          <a:prstGeom prst="rect">
            <a:avLst/>
          </a:prstGeo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4572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Differences</a:t>
            </a:r>
          </a:p>
        </p:txBody>
      </p:sp>
      <p:cxnSp>
        <p:nvCxnSpPr>
          <p:cNvPr id="5" name="Straight Connector 4"/>
          <p:cNvCxnSpPr/>
          <p:nvPr/>
        </p:nvCxnSpPr>
        <p:spPr>
          <a:xfrm>
            <a:off x="609600" y="1295400"/>
            <a:ext cx="8042275" cy="0"/>
          </a:xfrm>
          <a:prstGeom prst="line">
            <a:avLst/>
          </a:prstGeom>
          <a:ln>
            <a:solidFill>
              <a:schemeClr val="tx1"/>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pic>
        <p:nvPicPr>
          <p:cNvPr id="6" name="Picture 5" descr="5.PNG"/>
          <p:cNvPicPr>
            <a:picLocks noChangeAspect="1"/>
          </p:cNvPicPr>
          <p:nvPr/>
        </p:nvPicPr>
        <p:blipFill>
          <a:blip r:embed="rId3"/>
          <a:stretch>
            <a:fillRect/>
          </a:stretch>
        </p:blipFill>
        <p:spPr>
          <a:xfrm>
            <a:off x="675731" y="1600200"/>
            <a:ext cx="7792538" cy="4495799"/>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FFFF00"/>
                </a:solidFill>
                <a:latin typeface="Times New Roman" pitchFamily="18" charset="0"/>
                <a:cs typeface="Times New Roman" pitchFamily="18" charset="0"/>
              </a:rPr>
              <a:t>Conclusion</a:t>
            </a:r>
          </a:p>
        </p:txBody>
      </p:sp>
      <p:sp>
        <p:nvSpPr>
          <p:cNvPr id="2" name="TextBox 1"/>
          <p:cNvSpPr txBox="1"/>
          <p:nvPr/>
        </p:nvSpPr>
        <p:spPr>
          <a:xfrm>
            <a:off x="574675" y="1524000"/>
            <a:ext cx="8153400" cy="3108543"/>
          </a:xfrm>
          <a:prstGeom prst="rect">
            <a:avLst/>
          </a:prstGeom>
          <a:noFill/>
        </p:spPr>
        <p:txBody>
          <a:bodyPr wrap="square">
            <a:spAutoFit/>
          </a:bodyPr>
          <a:lstStyle/>
          <a:p>
            <a:pPr>
              <a:buFont typeface="Arial" pitchFamily="34" charset="0"/>
              <a:buChar char="•"/>
            </a:pPr>
            <a:r>
              <a:rPr lang="en-US" sz="2800" dirty="0" smtClean="0"/>
              <a:t>Based on the information we have collected and investigated, we have come to a conclusion that </a:t>
            </a:r>
            <a:r>
              <a:rPr lang="en-US" sz="2800" b="1" dirty="0" smtClean="0"/>
              <a:t>acids and bases are very important to the modern society and in our daily lives</a:t>
            </a:r>
            <a:r>
              <a:rPr lang="en-US" sz="2800" dirty="0" smtClean="0"/>
              <a:t>. </a:t>
            </a:r>
          </a:p>
          <a:p>
            <a:pPr>
              <a:buFont typeface="Arial" pitchFamily="34" charset="0"/>
              <a:buChar char="•"/>
            </a:pPr>
            <a:r>
              <a:rPr lang="en-US" sz="2800" dirty="0" smtClean="0"/>
              <a:t>We come in contact with acids and bases every single day, whether we realize it or not. It is in our body and in our surroundings.</a:t>
            </a:r>
            <a:endParaRPr lang="en-US" sz="2600" dirty="0"/>
          </a:p>
        </p:txBody>
      </p:sp>
      <p:cxnSp>
        <p:nvCxnSpPr>
          <p:cNvPr id="5" name="Straight Connector 4"/>
          <p:cNvCxnSpPr/>
          <p:nvPr/>
        </p:nvCxnSpPr>
        <p:spPr>
          <a:xfrm>
            <a:off x="609600" y="1371600"/>
            <a:ext cx="8042275" cy="0"/>
          </a:xfrm>
          <a:prstGeom prst="line">
            <a:avLst/>
          </a:prstGeom>
          <a:ln>
            <a:solidFill>
              <a:schemeClr val="tx1"/>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183880" cy="1051560"/>
          </a:xfrm>
        </p:spPr>
        <p:txBody>
          <a:bodyPr/>
          <a:lstStyle/>
          <a:p>
            <a:r>
              <a:rPr lang="en-US" dirty="0">
                <a:solidFill>
                  <a:srgbClr val="FF0000"/>
                </a:solidFill>
              </a:rPr>
              <a:t>References</a:t>
            </a:r>
          </a:p>
        </p:txBody>
      </p:sp>
      <p:sp>
        <p:nvSpPr>
          <p:cNvPr id="3" name="Content Placeholder 2"/>
          <p:cNvSpPr>
            <a:spLocks noGrp="1"/>
          </p:cNvSpPr>
          <p:nvPr>
            <p:ph sz="quarter" idx="1"/>
          </p:nvPr>
        </p:nvSpPr>
        <p:spPr>
          <a:xfrm>
            <a:off x="152400" y="1905000"/>
            <a:ext cx="8183880" cy="4187952"/>
          </a:xfrm>
        </p:spPr>
        <p:txBody>
          <a:bodyPr>
            <a:normAutofit/>
          </a:bodyPr>
          <a:lstStyle/>
          <a:p>
            <a:pPr lvl="1"/>
            <a:r>
              <a:rPr lang="en-US" sz="2800" dirty="0" smtClean="0"/>
              <a:t>Google.com</a:t>
            </a:r>
          </a:p>
          <a:p>
            <a:pPr lvl="1"/>
            <a:r>
              <a:rPr lang="en-US" sz="2800" dirty="0" smtClean="0"/>
              <a:t>Wikipedia.org</a:t>
            </a:r>
          </a:p>
          <a:p>
            <a:pPr lvl="1"/>
            <a:r>
              <a:rPr lang="en-US" sz="2800" dirty="0" smtClean="0"/>
              <a:t>Studymafia.org</a:t>
            </a:r>
          </a:p>
          <a:p>
            <a:pPr lvl="1"/>
            <a:r>
              <a:rPr lang="en-US" sz="2800" dirty="0" smtClean="0"/>
              <a:t>Slidespanda.com</a:t>
            </a:r>
          </a:p>
        </p:txBody>
      </p:sp>
    </p:spTree>
    <p:extLst>
      <p:ext uri="{BB962C8B-B14F-4D97-AF65-F5344CB8AC3E}">
        <p14:creationId xmlns:p14="http://schemas.microsoft.com/office/powerpoint/2010/main" val="2662135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81200"/>
            <a:ext cx="5943600" cy="2514600"/>
          </a:xfrm>
          <a:solidFill>
            <a:srgbClr val="FFFFFF"/>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bg1">
                    <a:lumMod val="75000"/>
                    <a:lumOff val="25000"/>
                  </a:schemeClr>
                </a:solidFill>
              </a:rPr>
              <a:t>.org</a:t>
            </a:r>
            <a:endParaRPr lang="en-US" sz="5400" b="1" dirty="0">
              <a:solidFill>
                <a:schemeClr val="bg1">
                  <a:lumMod val="75000"/>
                  <a:lumOff val="25000"/>
                </a:schemeClr>
              </a:solidFill>
            </a:endParaRPr>
          </a:p>
        </p:txBody>
      </p:sp>
    </p:spTree>
    <p:extLst>
      <p:ext uri="{BB962C8B-B14F-4D97-AF65-F5344CB8AC3E}">
        <p14:creationId xmlns:p14="http://schemas.microsoft.com/office/powerpoint/2010/main" val="1226605380"/>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FFFF00"/>
                </a:solidFill>
                <a:latin typeface="Times New Roman" pitchFamily="18" charset="0"/>
                <a:cs typeface="Times New Roman" pitchFamily="18" charset="0"/>
              </a:rPr>
              <a:t>Table Contents</a:t>
            </a:r>
            <a:endParaRPr lang="en-US" altLang="en-US" sz="3600" b="1" dirty="0">
              <a:solidFill>
                <a:srgbClr val="FFFF00"/>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chemeClr val="tx1"/>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Definition</a:t>
            </a:r>
            <a:endParaRPr lang="en-US" altLang="en-US" sz="2600" dirty="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Acids</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Bases</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Salts</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Differences</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Conclusion </a:t>
            </a:r>
            <a:endParaRPr lang="en-US" altLang="en-US" sz="26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FFFF00"/>
                </a:solidFill>
                <a:latin typeface="Times New Roman" pitchFamily="18" charset="0"/>
                <a:cs typeface="Times New Roman" pitchFamily="18" charset="0"/>
              </a:rPr>
              <a:t>Definition</a:t>
            </a:r>
            <a:endParaRPr lang="en-US" altLang="en-US" sz="3600" b="1" dirty="0">
              <a:solidFill>
                <a:srgbClr val="FFFF00"/>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chemeClr val="tx1"/>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685800" y="1524000"/>
            <a:ext cx="7696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b="1" dirty="0" smtClean="0"/>
              <a:t>Acid:-</a:t>
            </a:r>
            <a:r>
              <a:rPr lang="en-US" dirty="0" smtClean="0"/>
              <a:t> An acid is defined as a substance whose water solution tastes sour, turns blue litmus red, and neutralizes bases.</a:t>
            </a:r>
          </a:p>
          <a:p>
            <a:r>
              <a:rPr lang="en-US" b="1" dirty="0" smtClean="0"/>
              <a:t>Base:-</a:t>
            </a:r>
            <a:r>
              <a:rPr lang="en-US" dirty="0" smtClean="0"/>
              <a:t> A substance is called base if its aqueous solution tastes bitter, turns red litmus blue, or neutralizes acids. </a:t>
            </a:r>
          </a:p>
          <a:p>
            <a:r>
              <a:rPr lang="en-US" b="1" dirty="0" smtClean="0"/>
              <a:t>Salt:-</a:t>
            </a:r>
            <a:r>
              <a:rPr lang="en-US" dirty="0" smtClean="0"/>
              <a:t> Salt is a neutral substance whose aqueous solution does not affect litmus</a:t>
            </a:r>
            <a:endParaRPr lang="en-US"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FFFF00"/>
                </a:solidFill>
                <a:latin typeface="Times New Roman" pitchFamily="18" charset="0"/>
                <a:cs typeface="Times New Roman" pitchFamily="18" charset="0"/>
              </a:rPr>
              <a:t>Introduction</a:t>
            </a:r>
            <a:endParaRPr lang="en-US" altLang="en-US" sz="3600" b="1" dirty="0">
              <a:solidFill>
                <a:srgbClr val="FFFF00"/>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chemeClr val="tx1"/>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4478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Many acids and bases occur naturally in nature, such as citric acid in fruits like orange, lemon, etc, tartaric acid in tamarind, malic acid in apples, and lactic acid in milk and milk products, hydrochloric acid in gastric juices.</a:t>
            </a:r>
          </a:p>
          <a:p>
            <a:r>
              <a:rPr lang="en-US" sz="2800" dirty="0" smtClean="0"/>
              <a:t>Similarly, many bases are found such as lime water. We use many of these acids in our day-to-day life, such as vinegar or acetic acid in the kitchen, boric acid for laundry, baking soda for the purpose of cooking, washing soda for cleaning, etc.</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b="1" dirty="0" smtClean="0">
                <a:solidFill>
                  <a:srgbClr val="FFFF00"/>
                </a:solidFill>
                <a:latin typeface="Times New Roman" pitchFamily="18" charset="0"/>
                <a:cs typeface="Times New Roman" pitchFamily="18" charset="0"/>
              </a:rPr>
              <a:t>Introduction</a:t>
            </a:r>
            <a:endParaRPr lang="en-US" altLang="en-US" b="1" dirty="0">
              <a:solidFill>
                <a:srgbClr val="FFFF00"/>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chemeClr val="tx1"/>
            </a:solidFill>
          </a:ln>
          <a:effectLst/>
        </p:spPr>
        <p:style>
          <a:lnRef idx="2">
            <a:schemeClr val="dk1"/>
          </a:lnRef>
          <a:fillRef idx="0">
            <a:schemeClr val="dk1"/>
          </a:fillRef>
          <a:effectRef idx="1">
            <a:schemeClr val="dk1"/>
          </a:effectRef>
          <a:fontRef idx="minor">
            <a:schemeClr val="tx1"/>
          </a:fontRef>
        </p:style>
      </p:cxn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pic>
        <p:nvPicPr>
          <p:cNvPr id="6" name="Picture 5" descr="NCERT-Solutions-for-Class-10-Science-Chapter-2-Acids-Bases-Salts.jpg"/>
          <p:cNvPicPr>
            <a:picLocks noChangeAspect="1"/>
          </p:cNvPicPr>
          <p:nvPr/>
        </p:nvPicPr>
        <p:blipFill>
          <a:blip r:embed="rId3"/>
          <a:stretch>
            <a:fillRect/>
          </a:stretch>
        </p:blipFill>
        <p:spPr>
          <a:xfrm>
            <a:off x="1676400" y="3429000"/>
            <a:ext cx="6019800" cy="3009900"/>
          </a:xfrm>
          <a:prstGeom prst="rect">
            <a:avLst/>
          </a:prstGeom>
        </p:spPr>
      </p:pic>
      <p:pic>
        <p:nvPicPr>
          <p:cNvPr id="7" name="Picture 6" descr="6.png"/>
          <p:cNvPicPr>
            <a:picLocks noChangeAspect="1"/>
          </p:cNvPicPr>
          <p:nvPr/>
        </p:nvPicPr>
        <p:blipFill>
          <a:blip r:embed="rId4"/>
          <a:stretch>
            <a:fillRect/>
          </a:stretch>
        </p:blipFill>
        <p:spPr>
          <a:xfrm>
            <a:off x="2438400" y="1676400"/>
            <a:ext cx="4201112" cy="168616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4000" b="1" dirty="0" smtClean="0">
                <a:solidFill>
                  <a:srgbClr val="FFFF00"/>
                </a:solidFill>
                <a:latin typeface="Times New Roman" pitchFamily="18" charset="0"/>
                <a:cs typeface="Times New Roman" pitchFamily="18" charset="0"/>
              </a:rPr>
              <a:t>Acids</a:t>
            </a:r>
          </a:p>
          <a:p>
            <a:pPr algn="ctr" eaLnBrk="1" hangingPunct="1">
              <a:spcBef>
                <a:spcPct val="0"/>
              </a:spcBef>
              <a:buNone/>
            </a:pPr>
            <a:endParaRPr lang="en-US" altLang="en-US" sz="4000" b="1" dirty="0">
              <a:solidFill>
                <a:srgbClr val="FFFF00"/>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chemeClr val="tx1"/>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5240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The term acid is derived from a Latin word ‘acidus’ or ‘acere’, which means sour. The most common characteristic is their sour taste. An acid is a substance that renders ionizable hydronium ion (H</a:t>
            </a:r>
            <a:r>
              <a:rPr lang="en-US" sz="2800" baseline="-25000" dirty="0" smtClean="0"/>
              <a:t>3</a:t>
            </a:r>
            <a:r>
              <a:rPr lang="en-US" sz="2800" dirty="0" smtClean="0"/>
              <a:t>O</a:t>
            </a:r>
            <a:r>
              <a:rPr lang="en-US" sz="2800" baseline="30000" dirty="0" smtClean="0"/>
              <a:t>+</a:t>
            </a:r>
            <a:r>
              <a:rPr lang="en-US" sz="2800" dirty="0" smtClean="0"/>
              <a:t>) in its aqueous solution. </a:t>
            </a:r>
          </a:p>
          <a:p>
            <a:r>
              <a:rPr lang="en-US" sz="2800" dirty="0" smtClean="0"/>
              <a:t>It turns blue litmus paper red. These dissociate in their aqueous solution to form their constituent ions, as given by the following examples.</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457200"/>
            <a:ext cx="47402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4000" b="1" dirty="0" smtClean="0">
                <a:solidFill>
                  <a:srgbClr val="FFFF00"/>
                </a:solidFill>
                <a:latin typeface="Times New Roman" pitchFamily="18" charset="0"/>
                <a:cs typeface="Times New Roman" pitchFamily="18" charset="0"/>
              </a:rPr>
              <a:t>Acids</a:t>
            </a:r>
          </a:p>
          <a:p>
            <a:pPr algn="ctr" eaLnBrk="1" hangingPunct="1">
              <a:spcBef>
                <a:spcPct val="0"/>
              </a:spcBef>
              <a:buNone/>
            </a:pPr>
            <a:endParaRPr lang="en-US" altLang="en-US" sz="4000" b="1" dirty="0">
              <a:solidFill>
                <a:srgbClr val="FFFF00"/>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chemeClr val="tx1"/>
            </a:solidFill>
          </a:ln>
          <a:effectLst/>
        </p:spPr>
        <p:style>
          <a:lnRef idx="2">
            <a:schemeClr val="dk1"/>
          </a:lnRef>
          <a:fillRef idx="0">
            <a:schemeClr val="dk1"/>
          </a:fillRef>
          <a:effectRef idx="1">
            <a:schemeClr val="dk1"/>
          </a:effectRef>
          <a:fontRef idx="minor">
            <a:schemeClr val="tx1"/>
          </a:fontRef>
        </p:style>
      </p:cxn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pic>
        <p:nvPicPr>
          <p:cNvPr id="9" name="Picture 8" descr="Dissociation-of-Acids.png"/>
          <p:cNvPicPr>
            <a:picLocks noChangeAspect="1"/>
          </p:cNvPicPr>
          <p:nvPr/>
        </p:nvPicPr>
        <p:blipFill>
          <a:blip r:embed="rId3"/>
          <a:srcRect l="11148" t="1424" r="16862"/>
          <a:stretch>
            <a:fillRect/>
          </a:stretch>
        </p:blipFill>
        <p:spPr>
          <a:xfrm>
            <a:off x="2209800" y="4191000"/>
            <a:ext cx="4800600" cy="2319502"/>
          </a:xfrm>
          <a:prstGeom prst="rect">
            <a:avLst/>
          </a:prstGeom>
        </p:spPr>
      </p:pic>
      <p:pic>
        <p:nvPicPr>
          <p:cNvPr id="10" name="Picture 9" descr="Acids-Bases-and-Salts-3-700x262.png"/>
          <p:cNvPicPr>
            <a:picLocks noChangeAspect="1"/>
          </p:cNvPicPr>
          <p:nvPr/>
        </p:nvPicPr>
        <p:blipFill>
          <a:blip r:embed="rId4"/>
          <a:srcRect l="13714" t="3053" r="16571"/>
          <a:stretch>
            <a:fillRect/>
          </a:stretch>
        </p:blipFill>
        <p:spPr>
          <a:xfrm>
            <a:off x="2133600" y="1447800"/>
            <a:ext cx="4648200" cy="2419350"/>
          </a:xfrm>
          <a:prstGeom prst="rect">
            <a:avLst/>
          </a:prstGeo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Acids</a:t>
            </a:r>
          </a:p>
          <a:p>
            <a:pPr algn="ctr" eaLnBrk="1" hangingPunct="1">
              <a:spcBef>
                <a:spcPct val="0"/>
              </a:spcBef>
              <a:buNone/>
            </a:pPr>
            <a:endParaRPr lang="en-US" altLang="en-US" sz="3600" b="1" dirty="0">
              <a:solidFill>
                <a:srgbClr val="FFFF00"/>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chemeClr val="tx1"/>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5240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dirty="0" smtClean="0"/>
              <a:t>    Based on their occurrence, they are divided into two types- Natural and mineral acids.</a:t>
            </a:r>
          </a:p>
          <a:p>
            <a:r>
              <a:rPr lang="en-US" sz="2800" b="1" dirty="0" smtClean="0"/>
              <a:t>Natural Acids:</a:t>
            </a:r>
            <a:r>
              <a:rPr lang="en-US" sz="2800" dirty="0" smtClean="0"/>
              <a:t> These are obtained from natural sources, such as fruits and animal products. For e.g. lactic, citric, and tartaric acid etc.</a:t>
            </a:r>
          </a:p>
          <a:p>
            <a:r>
              <a:rPr lang="en-US" sz="2800" b="1" dirty="0" smtClean="0"/>
              <a:t>Mineral Acids:</a:t>
            </a:r>
            <a:r>
              <a:rPr lang="en-US" sz="2800" dirty="0" smtClean="0"/>
              <a:t> Mineral acids are acids prepared from minerals. Examples are Hydrochloric acid (HCl), Sulphuric Acid (H</a:t>
            </a:r>
            <a:r>
              <a:rPr lang="en-US" sz="2800" baseline="-25000" dirty="0" smtClean="0"/>
              <a:t>2</a:t>
            </a:r>
            <a:r>
              <a:rPr lang="en-US" sz="2800" dirty="0" smtClean="0"/>
              <a:t>SO</a:t>
            </a:r>
            <a:r>
              <a:rPr lang="en-US" sz="2800" baseline="-25000" dirty="0" smtClean="0"/>
              <a:t>4</a:t>
            </a:r>
            <a:r>
              <a:rPr lang="en-US" sz="2800" dirty="0" smtClean="0"/>
              <a:t>), and nitric acid (HNO</a:t>
            </a:r>
            <a:r>
              <a:rPr lang="en-US" sz="2800" baseline="-25000" dirty="0" smtClean="0"/>
              <a:t>3</a:t>
            </a:r>
            <a:r>
              <a:rPr lang="en-US" sz="2800" dirty="0" smtClean="0"/>
              <a:t>), etc.</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Acids</a:t>
            </a:r>
          </a:p>
          <a:p>
            <a:pPr algn="ctr" eaLnBrk="1" hangingPunct="1">
              <a:spcBef>
                <a:spcPct val="0"/>
              </a:spcBef>
              <a:buNone/>
            </a:pPr>
            <a:endParaRPr lang="en-US" altLang="en-US" sz="3600" b="1" dirty="0">
              <a:solidFill>
                <a:srgbClr val="FFFF00"/>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chemeClr val="tx1"/>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5240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b="1" dirty="0" smtClean="0"/>
              <a:t>Inorganic acids –</a:t>
            </a:r>
          </a:p>
          <a:p>
            <a:r>
              <a:rPr lang="en-US" sz="2800" dirty="0" smtClean="0"/>
              <a:t>Inorganic acids are often termed mineral acids. The anhydrous form may be gaseous or solid. An inorganic anhydride is an oxide of metalloid which can combine with water to form an inorganic acid.</a:t>
            </a:r>
            <a:br>
              <a:rPr lang="en-US" sz="2800" dirty="0" smtClean="0"/>
            </a:br>
            <a:r>
              <a:rPr lang="en-US" sz="2800" dirty="0" smtClean="0"/>
              <a:t>Example:</a:t>
            </a:r>
          </a:p>
          <a:p>
            <a:r>
              <a:rPr lang="en-US" sz="2800" dirty="0" smtClean="0"/>
              <a:t>Sulphuric acid (H</a:t>
            </a:r>
            <a:r>
              <a:rPr lang="en-US" sz="2800" baseline="-25000" dirty="0" smtClean="0"/>
              <a:t>2</a:t>
            </a:r>
            <a:r>
              <a:rPr lang="en-US" sz="2800" dirty="0" smtClean="0"/>
              <a:t>SO</a:t>
            </a:r>
            <a:r>
              <a:rPr lang="en-US" sz="2800" baseline="-25000" dirty="0" smtClean="0"/>
              <a:t>4</a:t>
            </a:r>
            <a:r>
              <a:rPr lang="en-US" sz="2800" dirty="0" smtClean="0"/>
              <a:t>)</a:t>
            </a:r>
            <a:br>
              <a:rPr lang="en-US" sz="2800" dirty="0" smtClean="0"/>
            </a:br>
            <a:r>
              <a:rPr lang="en-US" sz="2800" dirty="0" smtClean="0"/>
              <a:t>Phosphoric acid (H</a:t>
            </a:r>
            <a:r>
              <a:rPr lang="en-US" sz="2800" baseline="-25000" dirty="0" smtClean="0"/>
              <a:t>3</a:t>
            </a:r>
            <a:r>
              <a:rPr lang="en-US" sz="2800" dirty="0" smtClean="0"/>
              <a:t>PO</a:t>
            </a:r>
            <a:r>
              <a:rPr lang="en-US" sz="2800" baseline="-25000" dirty="0" smtClean="0"/>
              <a:t>4</a:t>
            </a:r>
            <a:r>
              <a:rPr lang="en-US" sz="2800" dirty="0" smtClean="0"/>
              <a:t>)</a:t>
            </a:r>
            <a:br>
              <a:rPr lang="en-US" sz="2800" dirty="0" smtClean="0"/>
            </a:br>
            <a:r>
              <a:rPr lang="en-US" sz="2800" dirty="0" smtClean="0"/>
              <a:t>Nitric acid (HNO</a:t>
            </a:r>
            <a:r>
              <a:rPr lang="en-US" sz="2800" baseline="-25000" dirty="0" smtClean="0"/>
              <a:t>3</a:t>
            </a:r>
            <a:r>
              <a:rPr lang="en-US" sz="2800" dirty="0" smtClean="0"/>
              <a:t>)</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17912</TotalTime>
  <Words>534</Words>
  <Application>Microsoft Office PowerPoint</Application>
  <PresentationFormat>On-screen Show (4:3)</PresentationFormat>
  <Paragraphs>210</Paragraphs>
  <Slides>18</Slides>
  <Notes>16</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7_SEPDPO</vt: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876</cp:revision>
  <cp:lastPrinted>2014-09-05T11:57:32Z</cp:lastPrinted>
  <dcterms:created xsi:type="dcterms:W3CDTF">2014-04-08T13:15:54Z</dcterms:created>
  <dcterms:modified xsi:type="dcterms:W3CDTF">2022-10-23T15:21:36Z</dcterms:modified>
</cp:coreProperties>
</file>