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91" r:id="rId2"/>
  </p:sldMasterIdLst>
  <p:notesMasterIdLst>
    <p:notesMasterId r:id="rId24"/>
  </p:notesMasterIdLst>
  <p:handoutMasterIdLst>
    <p:handoutMasterId r:id="rId25"/>
  </p:handoutMasterIdLst>
  <p:sldIdLst>
    <p:sldId id="420" r:id="rId3"/>
    <p:sldId id="322" r:id="rId4"/>
    <p:sldId id="324" r:id="rId5"/>
    <p:sldId id="362" r:id="rId6"/>
    <p:sldId id="361" r:id="rId7"/>
    <p:sldId id="325" r:id="rId8"/>
    <p:sldId id="407" r:id="rId9"/>
    <p:sldId id="408" r:id="rId10"/>
    <p:sldId id="384" r:id="rId11"/>
    <p:sldId id="409" r:id="rId12"/>
    <p:sldId id="410" r:id="rId13"/>
    <p:sldId id="411" r:id="rId14"/>
    <p:sldId id="412" r:id="rId15"/>
    <p:sldId id="413" r:id="rId16"/>
    <p:sldId id="414" r:id="rId17"/>
    <p:sldId id="415" r:id="rId18"/>
    <p:sldId id="416" r:id="rId19"/>
    <p:sldId id="406" r:id="rId20"/>
    <p:sldId id="351" r:id="rId21"/>
    <p:sldId id="418" r:id="rId22"/>
    <p:sldId id="421"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9.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4213AF-26F6-41FA-8D85-E2C5388D6E58}" type="datetimeFigureOut">
              <a:rPr lang="en-US" smtClean="0"/>
              <a:pPr/>
              <a:t>10/30/2022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dirty="0">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213AF-26F6-41FA-8D85-E2C5388D6E58}" type="datetimeFigureOut">
              <a:rPr lang="en-US" smtClean="0"/>
              <a:pPr/>
              <a:t>10/30/2022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10/30/2022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44213AF-26F6-41FA-8D85-E2C5388D6E58}" type="datetimeFigureOut">
              <a:rPr lang="en-US" smtClean="0"/>
              <a:pPr/>
              <a:t>10/30/2022</a:t>
            </a:fld>
            <a:endParaRPr lang="en-US" dirty="0">
              <a:solidFill>
                <a:schemeClr val="tx1"/>
              </a:solidFill>
            </a:endParaRPr>
          </a:p>
        </p:txBody>
      </p:sp>
      <p:sp>
        <p:nvSpPr>
          <p:cNvPr id="9" name="Slide Number Placeholder 8"/>
          <p:cNvSpPr>
            <a:spLocks noGrp="1"/>
          </p:cNvSpPr>
          <p:nvPr>
            <p:ph type="sldNum" sz="quarter" idx="11"/>
          </p:nvPr>
        </p:nvSpPr>
        <p:spPr/>
        <p:txBody>
          <a:bodyPr/>
          <a:lstStyle/>
          <a:p>
            <a:fld id="{D5BBC35B-A44B-4119-B8DA-DE9E3DFADA20}" type="slidenum">
              <a:rPr kumimoji="0" lang="en-US" smtClean="0"/>
              <a:pPr/>
              <a:t>‹#›</a:t>
            </a:fld>
            <a:endParaRPr kumimoji="0" lang="en-US" dirty="0">
              <a:solidFill>
                <a:schemeClr val="tx1"/>
              </a:solidFill>
            </a:endParaRPr>
          </a:p>
        </p:txBody>
      </p:sp>
      <p:sp>
        <p:nvSpPr>
          <p:cNvPr id="10" name="Footer Placeholder 9"/>
          <p:cNvSpPr>
            <a:spLocks noGrp="1"/>
          </p:cNvSpPr>
          <p:nvPr>
            <p:ph type="ftr" sz="quarter" idx="12"/>
          </p:nvPr>
        </p:nvSpPr>
        <p:spPr/>
        <p:txBody>
          <a:bodyPr/>
          <a:lstStyle/>
          <a:p>
            <a:endParaRPr kumimoji="0" lang="en-US" dirty="0">
              <a:solidFill>
                <a:schemeClr val="tx1"/>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10/30/2022</a:t>
            </a:fld>
            <a:endParaRPr lang="en-US" dirty="0"/>
          </a:p>
        </p:txBody>
      </p:sp>
    </p:spTree>
  </p:cSld>
  <p:clrMap bg1="lt1" tx1="dk1" bg2="lt2" tx2="dk2" accent1="accent1" accent2="accent2" accent3="accent3" accent4="accent4" accent5="accent5" accent6="accent6" hlink="hlink" folHlink="folHlink"/>
  <p:sldLayoutIdLst>
    <p:sldLayoutId id="2147486092" r:id="rId1"/>
    <p:sldLayoutId id="2147486093" r:id="rId2"/>
    <p:sldLayoutId id="2147486094" r:id="rId3"/>
    <p:sldLayoutId id="2147486095" r:id="rId4"/>
    <p:sldLayoutId id="2147486096" r:id="rId5"/>
    <p:sldLayoutId id="2147486097" r:id="rId6"/>
    <p:sldLayoutId id="2147486098" r:id="rId7"/>
    <p:sldLayoutId id="2147486099" r:id="rId8"/>
    <p:sldLayoutId id="2147486100" r:id="rId9"/>
    <p:sldLayoutId id="2147486101" r:id="rId10"/>
    <p:sldLayoutId id="2147486102" r:id="rId11"/>
    <p:sldLayoutId id="2147486103" r:id="rId12"/>
    <p:sldLayoutId id="2147486104" r:id="rId13"/>
    <p:sldLayoutId id="2147486105" r:id="rId14"/>
    <p:sldLayoutId id="2147486106" r:id="rId15"/>
    <p:sldLayoutId id="2147486107" r:id="rId16"/>
    <p:sldLayoutId id="2147486108" r:id="rId17"/>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latin typeface="Verdana" pitchFamily="34" charset="0"/>
                <a:cs typeface="+mn-cs"/>
              </a:rPr>
              <a:t>.Org</a:t>
            </a:r>
            <a:endParaRPr lang="en-US" sz="2800" b="1" dirty="0">
              <a:latin typeface="Tahoma" pitchFamily="34" charset="0"/>
              <a:cs typeface="+mn-cs"/>
            </a:endParaRPr>
          </a:p>
        </p:txBody>
      </p:sp>
      <p:sp>
        <p:nvSpPr>
          <p:cNvPr id="16389" name="Text Box 9"/>
          <p:cNvSpPr txBox="1">
            <a:spLocks noChangeArrowheads="1"/>
          </p:cNvSpPr>
          <p:nvPr/>
        </p:nvSpPr>
        <p:spPr bwMode="auto">
          <a:xfrm>
            <a:off x="304800" y="5410200"/>
            <a:ext cx="10340204"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accent4">
                    <a:lumMod val="25000"/>
                  </a:schemeClr>
                </a:solidFill>
                <a:latin typeface="+mn-lt"/>
                <a:cs typeface="Times New Roman" pitchFamily="18" charset="0"/>
              </a:rPr>
              <a:t>                               Submitted </a:t>
            </a:r>
            <a:r>
              <a:rPr lang="en-US" sz="2000" b="1" dirty="0">
                <a:solidFill>
                  <a:schemeClr val="accent4">
                    <a:lumMod val="25000"/>
                  </a:schemeClr>
                </a:solidFill>
                <a:latin typeface="+mn-lt"/>
                <a:cs typeface="Times New Roman" pitchFamily="18" charset="0"/>
              </a:rPr>
              <a:t>To:	 </a:t>
            </a:r>
            <a:r>
              <a:rPr lang="en-US" sz="2000" b="1" dirty="0" smtClean="0">
                <a:solidFill>
                  <a:schemeClr val="accent4">
                    <a:lumMod val="25000"/>
                  </a:schemeClr>
                </a:solidFill>
                <a:latin typeface="+mn-lt"/>
                <a:cs typeface="Times New Roman" pitchFamily="18" charset="0"/>
              </a:rPr>
              <a:t>             		 </a:t>
            </a:r>
            <a:r>
              <a:rPr lang="en-US" sz="2000" b="1" dirty="0" smtClean="0">
                <a:solidFill>
                  <a:schemeClr val="accent4">
                    <a:lumMod val="25000"/>
                  </a:schemeClr>
                </a:solidFill>
                <a:latin typeface="+mn-lt"/>
                <a:cs typeface="Times New Roman" pitchFamily="18" charset="0"/>
              </a:rPr>
              <a:t>Submitted </a:t>
            </a:r>
            <a:r>
              <a:rPr lang="en-US" sz="2000" b="1" dirty="0">
                <a:solidFill>
                  <a:schemeClr val="accent4">
                    <a:lumMod val="25000"/>
                  </a:schemeClr>
                </a:solidFill>
                <a:latin typeface="+mn-lt"/>
                <a:cs typeface="Times New Roman" pitchFamily="18" charset="0"/>
              </a:rPr>
              <a:t>By:</a:t>
            </a:r>
          </a:p>
          <a:p>
            <a:pPr eaLnBrk="0" hangingPunct="0"/>
            <a:r>
              <a:rPr lang="en-US" sz="2000" b="1" dirty="0" smtClean="0">
                <a:solidFill>
                  <a:schemeClr val="accent4">
                    <a:lumMod val="25000"/>
                  </a:schemeClr>
                </a:solidFill>
                <a:latin typeface="+mn-lt"/>
                <a:cs typeface="Times New Roman" pitchFamily="18" charset="0"/>
              </a:rPr>
              <a:t>                               Studymafia.org                                      Studymafia.org               </a:t>
            </a:r>
            <a:endParaRPr lang="en-US" sz="2000" b="1" dirty="0">
              <a:solidFill>
                <a:schemeClr val="accent4">
                  <a:lumMod val="25000"/>
                </a:schemeClr>
              </a:solidFill>
              <a:latin typeface="+mn-lt"/>
              <a:cs typeface="Times New Roman" pitchFamily="18" charset="0"/>
            </a:endParaRPr>
          </a:p>
        </p:txBody>
      </p:sp>
      <p:sp>
        <p:nvSpPr>
          <p:cNvPr id="8" name="Rectangle 7"/>
          <p:cNvSpPr/>
          <p:nvPr/>
        </p:nvSpPr>
        <p:spPr>
          <a:xfrm>
            <a:off x="2553846" y="2133600"/>
            <a:ext cx="4608954" cy="1754326"/>
          </a:xfrm>
          <a:prstGeom prst="rect">
            <a:avLst/>
          </a:prstGeom>
          <a:noFill/>
        </p:spPr>
        <p:txBody>
          <a:bodyPr wrap="none">
            <a:spAutoFit/>
          </a:bodyPr>
          <a:lstStyle/>
          <a:p>
            <a:pPr algn="ctr" fontAlgn="auto">
              <a:spcBef>
                <a:spcPts val="0"/>
              </a:spcBef>
              <a:spcAft>
                <a:spcPts val="0"/>
              </a:spcAft>
              <a:defRPr/>
            </a:pPr>
            <a:r>
              <a:rPr lang="en-US" altLang="en-US" sz="5400" b="1" dirty="0">
                <a:solidFill>
                  <a:schemeClr val="bg2">
                    <a:lumMod val="50000"/>
                  </a:schemeClr>
                </a:solidFill>
                <a:latin typeface="Times New Roman" pitchFamily="18" charset="0"/>
                <a:cs typeface="Times New Roman" pitchFamily="18" charset="0"/>
              </a:rPr>
              <a:t>Art </a:t>
            </a:r>
            <a:r>
              <a:rPr lang="en-US" altLang="en-US" sz="5400" b="1" dirty="0">
                <a:solidFill>
                  <a:srgbClr val="FF0000"/>
                </a:solidFill>
                <a:latin typeface="Times New Roman" pitchFamily="18" charset="0"/>
                <a:cs typeface="Times New Roman" pitchFamily="18" charset="0"/>
              </a:rPr>
              <a:t>Integrated</a:t>
            </a:r>
            <a:br>
              <a:rPr lang="en-US" altLang="en-US" sz="5400" b="1" dirty="0">
                <a:solidFill>
                  <a:srgbClr val="FF0000"/>
                </a:solidFill>
                <a:latin typeface="Times New Roman" pitchFamily="18" charset="0"/>
                <a:cs typeface="Times New Roman" pitchFamily="18" charset="0"/>
              </a:rPr>
            </a:br>
            <a:r>
              <a:rPr lang="en-US" altLang="en-US" sz="5400" b="1" dirty="0">
                <a:solidFill>
                  <a:srgbClr val="FFC000"/>
                </a:solidFill>
                <a:latin typeface="Times New Roman" pitchFamily="18" charset="0"/>
                <a:cs typeface="Times New Roman" pitchFamily="18" charset="0"/>
              </a:rPr>
              <a:t>Learning</a:t>
            </a:r>
            <a:r>
              <a:rPr lang="en-US" altLang="en-US" sz="5400" b="1" dirty="0">
                <a:solidFill>
                  <a:schemeClr val="bg2">
                    <a:lumMod val="50000"/>
                  </a:schemeClr>
                </a:solidFill>
                <a:latin typeface="Times New Roman" pitchFamily="18" charset="0"/>
                <a:cs typeface="Times New Roman" pitchFamily="18" charset="0"/>
              </a:rPr>
              <a:t>(AIL)</a:t>
            </a:r>
            <a:endParaRPr lang="en-US" sz="5400" b="1" spc="300" dirty="0">
              <a:ln w="11430" cmpd="sng">
                <a:solidFill>
                  <a:schemeClr val="accent1">
                    <a:tint val="10000"/>
                  </a:schemeClr>
                </a:solidFill>
                <a:prstDash val="solid"/>
                <a:miter lim="800000"/>
              </a:ln>
              <a:solidFill>
                <a:schemeClr val="tx2">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54880844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Strategies of AIL  </a:t>
            </a:r>
          </a:p>
        </p:txBody>
      </p:sp>
      <p:sp>
        <p:nvSpPr>
          <p:cNvPr id="2" name="TextBox 1"/>
          <p:cNvSpPr txBox="1"/>
          <p:nvPr/>
        </p:nvSpPr>
        <p:spPr>
          <a:xfrm>
            <a:off x="533400" y="1524000"/>
            <a:ext cx="7924800" cy="3785652"/>
          </a:xfrm>
          <a:prstGeom prst="rect">
            <a:avLst/>
          </a:prstGeom>
          <a:noFill/>
        </p:spPr>
        <p:txBody>
          <a:bodyPr wrap="square">
            <a:spAutoFit/>
          </a:bodyPr>
          <a:lstStyle/>
          <a:p>
            <a:r>
              <a:rPr lang="en-US" sz="3000" b="1" dirty="0" smtClean="0"/>
              <a:t>2. Planning of Activities</a:t>
            </a:r>
          </a:p>
          <a:p>
            <a:pPr lvl="1"/>
            <a:r>
              <a:rPr lang="en-US" sz="3000" dirty="0" smtClean="0"/>
              <a:t>Once the teacher begins to utilise AIL methodology, she would need to work on the dynamics of planning. AIL would require linking art experience to the subject matter seamlessly and to identify methods and techniques to engage children in group activities.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cxnSp>
        <p:nvCxnSpPr>
          <p:cNvPr id="5" name="Straight Connector 4"/>
          <p:cNvCxnSpPr/>
          <p:nvPr/>
        </p:nvCxnSpPr>
        <p:spPr>
          <a:xfrm>
            <a:off x="4572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Strategies of AIL  </a:t>
            </a:r>
          </a:p>
        </p:txBody>
      </p:sp>
      <p:sp>
        <p:nvSpPr>
          <p:cNvPr id="2" name="TextBox 1"/>
          <p:cNvSpPr txBox="1"/>
          <p:nvPr/>
        </p:nvSpPr>
        <p:spPr>
          <a:xfrm>
            <a:off x="533400" y="1524000"/>
            <a:ext cx="7924800" cy="3785652"/>
          </a:xfrm>
          <a:prstGeom prst="rect">
            <a:avLst/>
          </a:prstGeom>
          <a:noFill/>
        </p:spPr>
        <p:txBody>
          <a:bodyPr wrap="square">
            <a:spAutoFit/>
          </a:bodyPr>
          <a:lstStyle/>
          <a:p>
            <a:r>
              <a:rPr lang="en-US" sz="3000" b="1" dirty="0" smtClean="0"/>
              <a:t>3. Planning of time</a:t>
            </a:r>
          </a:p>
          <a:p>
            <a:pPr lvl="1"/>
            <a:r>
              <a:rPr lang="en-US" sz="3000" dirty="0" smtClean="0"/>
              <a:t>Time management at every stage is an important aspect of teachers’ professional competence and productivity. Teachers can sometimes find it challenging to take out time for organizing art experiences, due to paucity of time. This can compromise the creation of a joyful and experiential learning environment.</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cxnSp>
        <p:nvCxnSpPr>
          <p:cNvPr id="5" name="Straight Connector 4"/>
          <p:cNvCxnSpPr/>
          <p:nvPr/>
        </p:nvCxnSpPr>
        <p:spPr>
          <a:xfrm>
            <a:off x="4572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Strategies of AIL  </a:t>
            </a:r>
          </a:p>
        </p:txBody>
      </p:sp>
      <p:sp>
        <p:nvSpPr>
          <p:cNvPr id="2" name="TextBox 1"/>
          <p:cNvSpPr txBox="1"/>
          <p:nvPr/>
        </p:nvSpPr>
        <p:spPr>
          <a:xfrm>
            <a:off x="381000" y="1524000"/>
            <a:ext cx="7924800" cy="3323987"/>
          </a:xfrm>
          <a:prstGeom prst="rect">
            <a:avLst/>
          </a:prstGeom>
          <a:noFill/>
        </p:spPr>
        <p:txBody>
          <a:bodyPr wrap="square">
            <a:spAutoFit/>
          </a:bodyPr>
          <a:lstStyle/>
          <a:p>
            <a:r>
              <a:rPr lang="en-US" sz="3000" b="1" dirty="0" smtClean="0"/>
              <a:t>4. Resource Planning</a:t>
            </a:r>
          </a:p>
          <a:p>
            <a:pPr lvl="1"/>
            <a:r>
              <a:rPr lang="en-US" sz="3000" dirty="0" smtClean="0"/>
              <a:t>Proper planning of resources adds a novelty to the art integrated experience. Regular research and extensive groundwork by the teacher helps them to create a rich repository of resources which include regional/local resources.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cxnSp>
        <p:nvCxnSpPr>
          <p:cNvPr id="5" name="Straight Connector 4"/>
          <p:cNvCxnSpPr/>
          <p:nvPr/>
        </p:nvCxnSpPr>
        <p:spPr>
          <a:xfrm>
            <a:off x="3810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Principles of AIL  </a:t>
            </a:r>
          </a:p>
        </p:txBody>
      </p:sp>
      <p:sp>
        <p:nvSpPr>
          <p:cNvPr id="2" name="TextBox 1"/>
          <p:cNvSpPr txBox="1"/>
          <p:nvPr/>
        </p:nvSpPr>
        <p:spPr>
          <a:xfrm>
            <a:off x="533400" y="1524000"/>
            <a:ext cx="7924800" cy="2554545"/>
          </a:xfrm>
          <a:prstGeom prst="rect">
            <a:avLst/>
          </a:prstGeom>
          <a:noFill/>
        </p:spPr>
        <p:txBody>
          <a:bodyPr wrap="square">
            <a:spAutoFit/>
          </a:bodyPr>
          <a:lstStyle/>
          <a:p>
            <a:r>
              <a:rPr lang="en-US" sz="3200" b="1" dirty="0" smtClean="0"/>
              <a:t>Perception</a:t>
            </a:r>
          </a:p>
          <a:p>
            <a:r>
              <a:rPr lang="en-US" sz="3200" dirty="0" smtClean="0"/>
              <a:t>Perception requires the individual to be a careful observer and an active listener, taking in the subtleties of their surroundings, be it in the classroom or out in nature.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cxnSp>
        <p:nvCxnSpPr>
          <p:cNvPr id="5" name="Straight Connector 4"/>
          <p:cNvCxnSpPr/>
          <p:nvPr/>
        </p:nvCxnSpPr>
        <p:spPr>
          <a:xfrm>
            <a:off x="4572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Principles of AIL  </a:t>
            </a:r>
          </a:p>
        </p:txBody>
      </p:sp>
      <p:sp>
        <p:nvSpPr>
          <p:cNvPr id="2" name="TextBox 1"/>
          <p:cNvSpPr txBox="1"/>
          <p:nvPr/>
        </p:nvSpPr>
        <p:spPr>
          <a:xfrm>
            <a:off x="533400" y="1524000"/>
            <a:ext cx="7924800" cy="3046988"/>
          </a:xfrm>
          <a:prstGeom prst="rect">
            <a:avLst/>
          </a:prstGeom>
          <a:noFill/>
        </p:spPr>
        <p:txBody>
          <a:bodyPr wrap="square">
            <a:spAutoFit/>
          </a:bodyPr>
          <a:lstStyle/>
          <a:p>
            <a:r>
              <a:rPr lang="en-US" sz="3200" b="1" dirty="0" smtClean="0"/>
              <a:t>Practice</a:t>
            </a:r>
          </a:p>
          <a:p>
            <a:r>
              <a:rPr lang="en-US" sz="3200" dirty="0" smtClean="0"/>
              <a:t>One does not become a star overnight. In order to be successful at any endeavor in life, you must practice. Practice helps us to hone our skills, become more proficient, more adept, and better prepared</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5" name="Straight Connector 4"/>
          <p:cNvCxnSpPr/>
          <p:nvPr/>
        </p:nvCxnSpPr>
        <p:spPr>
          <a:xfrm>
            <a:off x="4572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Principles </a:t>
            </a:r>
            <a:r>
              <a:rPr lang="en-US" altLang="en-US" sz="3600" b="1" dirty="0" smtClean="0">
                <a:solidFill>
                  <a:schemeClr val="accent3">
                    <a:lumMod val="50000"/>
                  </a:schemeClr>
                </a:solidFill>
                <a:latin typeface="Times New Roman" pitchFamily="18" charset="0"/>
                <a:cs typeface="Times New Roman" pitchFamily="18" charset="0"/>
              </a:rPr>
              <a:t>of AIL  </a:t>
            </a:r>
          </a:p>
        </p:txBody>
      </p:sp>
      <p:sp>
        <p:nvSpPr>
          <p:cNvPr id="2" name="TextBox 1"/>
          <p:cNvSpPr txBox="1"/>
          <p:nvPr/>
        </p:nvSpPr>
        <p:spPr>
          <a:xfrm>
            <a:off x="457200" y="1524000"/>
            <a:ext cx="7924800" cy="4031873"/>
          </a:xfrm>
          <a:prstGeom prst="rect">
            <a:avLst/>
          </a:prstGeom>
          <a:noFill/>
        </p:spPr>
        <p:txBody>
          <a:bodyPr wrap="square">
            <a:spAutoFit/>
          </a:bodyPr>
          <a:lstStyle/>
          <a:p>
            <a:r>
              <a:rPr lang="en-US" sz="3200" b="1" dirty="0" smtClean="0"/>
              <a:t>Perseverance</a:t>
            </a:r>
          </a:p>
          <a:p>
            <a:r>
              <a:rPr lang="en-US" sz="3200" dirty="0" smtClean="0"/>
              <a:t>Perseverance is good old fashion stick-to-it-ness. That means not giving up when things get difficult or push you beyond your comfort zone. Trust me in that most artists and creative individuals make many mistakes along the way before producing something of true beauty and innovation.</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5" name="Straight Connector 4"/>
          <p:cNvCxnSpPr/>
          <p:nvPr/>
        </p:nvCxnSpPr>
        <p:spPr>
          <a:xfrm>
            <a:off x="4572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Principles of AIL  </a:t>
            </a:r>
          </a:p>
        </p:txBody>
      </p:sp>
      <p:sp>
        <p:nvSpPr>
          <p:cNvPr id="2" name="TextBox 1"/>
          <p:cNvSpPr txBox="1"/>
          <p:nvPr/>
        </p:nvSpPr>
        <p:spPr>
          <a:xfrm>
            <a:off x="533400" y="1524000"/>
            <a:ext cx="7924800" cy="3539430"/>
          </a:xfrm>
          <a:prstGeom prst="rect">
            <a:avLst/>
          </a:prstGeom>
          <a:noFill/>
        </p:spPr>
        <p:txBody>
          <a:bodyPr wrap="square">
            <a:spAutoFit/>
          </a:bodyPr>
          <a:lstStyle/>
          <a:p>
            <a:r>
              <a:rPr lang="en-US" sz="3200" b="1" dirty="0" smtClean="0"/>
              <a:t>Patience</a:t>
            </a:r>
          </a:p>
          <a:p>
            <a:r>
              <a:rPr lang="en-US" sz="3200" dirty="0" smtClean="0"/>
              <a:t>Patience and perseverance go hand in hand. Sometimes we feel as though we just have nothing to say so therefore we have no reason to create. When you are stuck in a creative slump the best advice is just to have patience with yourself.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cxnSp>
        <p:nvCxnSpPr>
          <p:cNvPr id="5" name="Straight Connector 4"/>
          <p:cNvCxnSpPr/>
          <p:nvPr/>
        </p:nvCxnSpPr>
        <p:spPr>
          <a:xfrm>
            <a:off x="4572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Principles of AIL  </a:t>
            </a:r>
          </a:p>
        </p:txBody>
      </p:sp>
      <p:sp>
        <p:nvSpPr>
          <p:cNvPr id="2" name="TextBox 1"/>
          <p:cNvSpPr txBox="1"/>
          <p:nvPr/>
        </p:nvSpPr>
        <p:spPr>
          <a:xfrm>
            <a:off x="533400" y="1524000"/>
            <a:ext cx="7924800" cy="2554545"/>
          </a:xfrm>
          <a:prstGeom prst="rect">
            <a:avLst/>
          </a:prstGeom>
          <a:noFill/>
        </p:spPr>
        <p:txBody>
          <a:bodyPr wrap="square">
            <a:spAutoFit/>
          </a:bodyPr>
          <a:lstStyle/>
          <a:p>
            <a:r>
              <a:rPr lang="en-US" sz="3200" b="1" dirty="0" smtClean="0"/>
              <a:t>Passion</a:t>
            </a:r>
          </a:p>
          <a:p>
            <a:r>
              <a:rPr lang="en-US" sz="3200" dirty="0" smtClean="0"/>
              <a:t>In the end it all boils down to this, passion. In whatever you choose to do in life, however your creative spirit manifests, do it from a place of passion. Be excited about your work.</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cxnSp>
        <p:nvCxnSpPr>
          <p:cNvPr id="5" name="Straight Connector 4"/>
          <p:cNvCxnSpPr/>
          <p:nvPr/>
        </p:nvCxnSpPr>
        <p:spPr>
          <a:xfrm>
            <a:off x="4572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jpg"/>
          <p:cNvPicPr>
            <a:picLocks noChangeAspect="1"/>
          </p:cNvPicPr>
          <p:nvPr/>
        </p:nvPicPr>
        <p:blipFill>
          <a:blip r:embed="rId2"/>
          <a:stretch>
            <a:fillRect/>
          </a:stretch>
        </p:blipFill>
        <p:spPr>
          <a:xfrm>
            <a:off x="533400" y="451514"/>
            <a:ext cx="7829145" cy="5492086"/>
          </a:xfrm>
          <a:prstGeom prst="rect">
            <a:avLst/>
          </a:prstGeom>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3">
                    <a:lumMod val="50000"/>
                  </a:schemeClr>
                </a:solidFill>
                <a:latin typeface="Times New Roman" pitchFamily="18" charset="0"/>
                <a:cs typeface="Times New Roman" pitchFamily="18" charset="0"/>
              </a:rPr>
              <a:t>Conclusion</a:t>
            </a:r>
          </a:p>
        </p:txBody>
      </p:sp>
      <p:sp>
        <p:nvSpPr>
          <p:cNvPr id="2" name="TextBox 1"/>
          <p:cNvSpPr txBox="1"/>
          <p:nvPr/>
        </p:nvSpPr>
        <p:spPr>
          <a:xfrm>
            <a:off x="457200" y="1676400"/>
            <a:ext cx="7924800" cy="3785652"/>
          </a:xfrm>
          <a:prstGeom prst="rect">
            <a:avLst/>
          </a:prstGeom>
          <a:noFill/>
        </p:spPr>
        <p:txBody>
          <a:bodyPr wrap="square">
            <a:spAutoFit/>
          </a:bodyPr>
          <a:lstStyle/>
          <a:p>
            <a:pPr marL="514350" indent="-514350">
              <a:buFont typeface="Wingdings" pitchFamily="2" charset="2"/>
              <a:buChar char="ü"/>
            </a:pPr>
            <a:r>
              <a:rPr lang="en-US" sz="3000" dirty="0" smtClean="0"/>
              <a:t>Assessment through art integrated learning helps the facilitator to move away from the traditional paper-pencil or oral and recall method towards a continuous and comprehensive assessment method which can help assess both the learning of the subject as well as the socio-emotional development of the student.</a:t>
            </a:r>
            <a:endParaRPr lang="en-US" sz="3000" dirty="0"/>
          </a:p>
        </p:txBody>
      </p:sp>
      <p:cxnSp>
        <p:nvCxnSpPr>
          <p:cNvPr id="5" name="Straight Connector 4"/>
          <p:cNvCxnSpPr/>
          <p:nvPr/>
        </p:nvCxnSpPr>
        <p:spPr>
          <a:xfrm>
            <a:off x="4572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3">
                    <a:lumMod val="50000"/>
                  </a:schemeClr>
                </a:solidFill>
                <a:latin typeface="Times New Roman" pitchFamily="18" charset="0"/>
                <a:cs typeface="Times New Roman" pitchFamily="18" charset="0"/>
              </a:rPr>
              <a:t>Table Contents</a:t>
            </a:r>
            <a:endParaRPr lang="en-US" altLang="en-US" sz="3600" b="1" dirty="0">
              <a:solidFill>
                <a:schemeClr val="accent3">
                  <a:lumMod val="5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8288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Objectives of AIL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Strategies of AIL</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Principles of AIL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8183880" cy="990600"/>
          </a:xfrm>
        </p:spPr>
        <p:txBody>
          <a:bodyPr/>
          <a:lstStyle/>
          <a:p>
            <a:r>
              <a:rPr lang="en-US" dirty="0">
                <a:solidFill>
                  <a:srgbClr val="FF0000"/>
                </a:solidFill>
              </a:rPr>
              <a:t>References</a:t>
            </a:r>
          </a:p>
        </p:txBody>
      </p:sp>
      <p:sp>
        <p:nvSpPr>
          <p:cNvPr id="3" name="Content Placeholder 2"/>
          <p:cNvSpPr>
            <a:spLocks noGrp="1"/>
          </p:cNvSpPr>
          <p:nvPr>
            <p:ph idx="1"/>
          </p:nvPr>
        </p:nvSpPr>
        <p:spPr>
          <a:xfrm>
            <a:off x="762000" y="1828800"/>
            <a:ext cx="8487648" cy="4343400"/>
          </a:xfrm>
        </p:spPr>
        <p:txBody>
          <a:bodyPr>
            <a:normAutofit/>
          </a:bodyPr>
          <a:lstStyle/>
          <a:p>
            <a:pPr lvl="1"/>
            <a:r>
              <a:rPr lang="en-US" sz="3200" dirty="0" smtClean="0"/>
              <a:t>Google.com</a:t>
            </a:r>
          </a:p>
          <a:p>
            <a:pPr lvl="1"/>
            <a:r>
              <a:rPr lang="en-US" sz="3200" dirty="0" smtClean="0"/>
              <a:t>Wikipedia.org</a:t>
            </a:r>
          </a:p>
          <a:p>
            <a:pPr lvl="1"/>
            <a:r>
              <a:rPr lang="en-US" sz="3200" dirty="0" smtClean="0"/>
              <a:t>Studymafia.org</a:t>
            </a:r>
          </a:p>
          <a:p>
            <a:pPr lvl="1"/>
            <a:r>
              <a:rPr lang="en-US" sz="3200" dirty="0" smtClean="0"/>
              <a:t>Slidespanda.com</a:t>
            </a:r>
          </a:p>
        </p:txBody>
      </p:sp>
    </p:spTree>
    <p:extLst>
      <p:ext uri="{BB962C8B-B14F-4D97-AF65-F5344CB8AC3E}">
        <p14:creationId xmlns:p14="http://schemas.microsoft.com/office/powerpoint/2010/main" val="1778225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2">
                    <a:lumMod val="75000"/>
                  </a:schemeClr>
                </a:solidFill>
              </a:rPr>
              <a:t>.org</a:t>
            </a:r>
            <a:endParaRPr lang="en-US" sz="5400" b="1" dirty="0">
              <a:solidFill>
                <a:schemeClr val="tx2">
                  <a:lumMod val="75000"/>
                </a:schemeClr>
              </a:solidFill>
            </a:endParaRPr>
          </a:p>
        </p:txBody>
      </p:sp>
    </p:spTree>
    <p:extLst>
      <p:ext uri="{BB962C8B-B14F-4D97-AF65-F5344CB8AC3E}">
        <p14:creationId xmlns:p14="http://schemas.microsoft.com/office/powerpoint/2010/main" val="339220195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3">
                    <a:lumMod val="50000"/>
                  </a:schemeClr>
                </a:solidFill>
                <a:latin typeface="Times New Roman" pitchFamily="18" charset="0"/>
                <a:cs typeface="Times New Roman" pitchFamily="18" charset="0"/>
              </a:rPr>
              <a:t>Definition</a:t>
            </a:r>
            <a:endParaRPr lang="en-US" altLang="en-US" sz="3600" b="1" dirty="0">
              <a:solidFill>
                <a:schemeClr val="accent3">
                  <a:lumMod val="5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228600" y="1524000"/>
            <a:ext cx="815495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Art Integrated Learning (AIL) is a teaching-learning model which is based on learning ‘through the arts’ and ‘with the arts’: it is a process where art becomes the medium of teaching-learning, a key to understanding concepts within any subject of the curriculum.</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3810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9" name="Picture 8" descr="Arts-Integrated-Math.jpg"/>
          <p:cNvPicPr>
            <a:picLocks noChangeAspect="1"/>
          </p:cNvPicPr>
          <p:nvPr/>
        </p:nvPicPr>
        <p:blipFill>
          <a:blip r:embed="rId3"/>
          <a:stretch>
            <a:fillRect/>
          </a:stretch>
        </p:blipFill>
        <p:spPr>
          <a:xfrm>
            <a:off x="2743200" y="4114800"/>
            <a:ext cx="3962400" cy="2250923"/>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3">
                    <a:lumMod val="50000"/>
                  </a:schemeClr>
                </a:solidFill>
                <a:latin typeface="Times New Roman" pitchFamily="18" charset="0"/>
                <a:cs typeface="Times New Roman" pitchFamily="18" charset="0"/>
              </a:rPr>
              <a:t>Introduction</a:t>
            </a:r>
            <a:endParaRPr lang="en-US" altLang="en-US" b="1" dirty="0">
              <a:solidFill>
                <a:schemeClr val="accent3">
                  <a:lumMod val="5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Learners explore creatively while building connections between different concepts through various art forms.</a:t>
            </a:r>
          </a:p>
          <a:p>
            <a:r>
              <a:rPr lang="en-US" sz="2800" dirty="0" smtClean="0"/>
              <a:t>Art experiences, both in visual (drawing and painting, clay modelling, pottery, paper crafts, mask and puppet making, heritage crafts etc.) and performing arts (music, dance, theatre, puppetry etc.) lead to a better understanding and construction of knowledge about different concepts. </a:t>
            </a:r>
          </a:p>
          <a:p>
            <a:pPr>
              <a:buNone/>
            </a:pPr>
            <a:r>
              <a:rPr lang="en-US" sz="3000" dirty="0" smtClean="0"/>
              <a:t/>
            </a:r>
            <a:br>
              <a:rPr lang="en-US" sz="3000" dirty="0" smtClean="0"/>
            </a:br>
            <a:endParaRPr lang="en-US" sz="30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pic>
        <p:nvPicPr>
          <p:cNvPr id="10" name="Picture 9" descr="1.jpg"/>
          <p:cNvPicPr>
            <a:picLocks noChangeAspect="1"/>
          </p:cNvPicPr>
          <p:nvPr/>
        </p:nvPicPr>
        <p:blipFill>
          <a:blip r:embed="rId3"/>
          <a:stretch>
            <a:fillRect/>
          </a:stretch>
        </p:blipFill>
        <p:spPr>
          <a:xfrm>
            <a:off x="1066800" y="866384"/>
            <a:ext cx="7112000" cy="53340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Objectives of AIL  </a:t>
            </a:r>
          </a:p>
        </p:txBody>
      </p:sp>
      <p:sp>
        <p:nvSpPr>
          <p:cNvPr id="2" name="TextBox 1"/>
          <p:cNvSpPr txBox="1"/>
          <p:nvPr/>
        </p:nvSpPr>
        <p:spPr>
          <a:xfrm>
            <a:off x="457200" y="1524000"/>
            <a:ext cx="7924800" cy="4247317"/>
          </a:xfrm>
          <a:prstGeom prst="rect">
            <a:avLst/>
          </a:prstGeom>
          <a:noFill/>
        </p:spPr>
        <p:txBody>
          <a:bodyPr wrap="square">
            <a:spAutoFit/>
          </a:bodyPr>
          <a:lstStyle/>
          <a:p>
            <a:pPr marL="514350" indent="-514350">
              <a:buFont typeface="Arial" pitchFamily="34" charset="0"/>
              <a:buChar char="•"/>
            </a:pPr>
            <a:r>
              <a:rPr lang="en-US" sz="3000" dirty="0" smtClean="0"/>
              <a:t>Make learning joyful and engaging</a:t>
            </a:r>
          </a:p>
          <a:p>
            <a:pPr marL="514350" indent="-514350">
              <a:buFont typeface="Arial" pitchFamily="34" charset="0"/>
              <a:buChar char="•"/>
            </a:pPr>
            <a:r>
              <a:rPr lang="en-US" sz="3000" dirty="0" smtClean="0"/>
              <a:t>Encourage children to be aware of their environment through keen observation and unhindered exploration</a:t>
            </a:r>
          </a:p>
          <a:p>
            <a:pPr marL="514350" indent="-514350">
              <a:buFont typeface="Arial" pitchFamily="34" charset="0"/>
              <a:buChar char="•"/>
            </a:pPr>
            <a:r>
              <a:rPr lang="en-US" sz="3000" dirty="0" smtClean="0"/>
              <a:t>Promote sensitivity towards their environment</a:t>
            </a:r>
          </a:p>
          <a:p>
            <a:pPr marL="514350" indent="-514350">
              <a:buFont typeface="Arial" pitchFamily="34" charset="0"/>
              <a:buChar char="•"/>
            </a:pPr>
            <a:r>
              <a:rPr lang="en-US" sz="3000" dirty="0" smtClean="0"/>
              <a:t>Allow free emotional expression, communication and creative involvement</a:t>
            </a:r>
          </a:p>
          <a:p>
            <a:pPr marL="514350" indent="-514350">
              <a:buFont typeface="Arial" pitchFamily="34" charset="0"/>
              <a:buChar char="•"/>
            </a:pPr>
            <a:r>
              <a:rPr lang="en-US" sz="3000" dirty="0" smtClean="0"/>
              <a:t>Facilitate children to express freely and spontaneously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cxnSp>
        <p:nvCxnSpPr>
          <p:cNvPr id="5" name="Straight Connector 4"/>
          <p:cNvCxnSpPr/>
          <p:nvPr/>
        </p:nvCxnSpPr>
        <p:spPr>
          <a:xfrm>
            <a:off x="3810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Objectives of AIL  </a:t>
            </a:r>
          </a:p>
        </p:txBody>
      </p:sp>
      <p:sp>
        <p:nvSpPr>
          <p:cNvPr id="2" name="TextBox 1"/>
          <p:cNvSpPr txBox="1"/>
          <p:nvPr/>
        </p:nvSpPr>
        <p:spPr>
          <a:xfrm>
            <a:off x="457200" y="1676400"/>
            <a:ext cx="7924800" cy="3323987"/>
          </a:xfrm>
          <a:prstGeom prst="rect">
            <a:avLst/>
          </a:prstGeom>
          <a:noFill/>
        </p:spPr>
        <p:txBody>
          <a:bodyPr wrap="square">
            <a:spAutoFit/>
          </a:bodyPr>
          <a:lstStyle/>
          <a:p>
            <a:pPr marL="514350" indent="-514350">
              <a:buFont typeface="Arial" pitchFamily="34" charset="0"/>
              <a:buChar char="•"/>
            </a:pPr>
            <a:r>
              <a:rPr lang="en-US" sz="3000" dirty="0" smtClean="0"/>
              <a:t>Experience joy and eagerness to learn</a:t>
            </a:r>
          </a:p>
          <a:p>
            <a:pPr marL="514350" indent="-514350">
              <a:buFont typeface="Arial" pitchFamily="34" charset="0"/>
              <a:buChar char="•"/>
            </a:pPr>
            <a:r>
              <a:rPr lang="en-US" sz="3000" dirty="0" smtClean="0"/>
              <a:t>Learn to live in an inclusive environment</a:t>
            </a:r>
          </a:p>
          <a:p>
            <a:pPr marL="514350" indent="-514350">
              <a:buFont typeface="Arial" pitchFamily="34" charset="0"/>
              <a:buChar char="•"/>
            </a:pPr>
            <a:r>
              <a:rPr lang="en-US" sz="3000" dirty="0" smtClean="0"/>
              <a:t>Discover concepts of Mathematics and Science in the world around them</a:t>
            </a:r>
          </a:p>
          <a:p>
            <a:pPr marL="514350" indent="-514350">
              <a:buFont typeface="Arial" pitchFamily="34" charset="0"/>
              <a:buChar char="•"/>
            </a:pPr>
            <a:r>
              <a:rPr lang="en-US" sz="3000" dirty="0" smtClean="0"/>
              <a:t>Be aware of interdisciplinary connections</a:t>
            </a:r>
          </a:p>
          <a:p>
            <a:pPr marL="514350" indent="-514350">
              <a:buFont typeface="Arial" pitchFamily="34" charset="0"/>
              <a:buChar char="•"/>
            </a:pPr>
            <a:r>
              <a:rPr lang="en-US" sz="3000" dirty="0" smtClean="0"/>
              <a:t>Enhance observation, curiosity, exploration and creative and free expression</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cxnSp>
        <p:nvCxnSpPr>
          <p:cNvPr id="5" name="Straight Connector 4"/>
          <p:cNvCxnSpPr/>
          <p:nvPr/>
        </p:nvCxnSpPr>
        <p:spPr>
          <a:xfrm>
            <a:off x="5334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Objectives of AIL  </a:t>
            </a:r>
          </a:p>
        </p:txBody>
      </p:sp>
      <p:sp>
        <p:nvSpPr>
          <p:cNvPr id="2" name="TextBox 1"/>
          <p:cNvSpPr txBox="1"/>
          <p:nvPr/>
        </p:nvSpPr>
        <p:spPr>
          <a:xfrm>
            <a:off x="533400" y="1600200"/>
            <a:ext cx="7924800" cy="4247317"/>
          </a:xfrm>
          <a:prstGeom prst="rect">
            <a:avLst/>
          </a:prstGeom>
          <a:noFill/>
        </p:spPr>
        <p:txBody>
          <a:bodyPr wrap="square">
            <a:spAutoFit/>
          </a:bodyPr>
          <a:lstStyle/>
          <a:p>
            <a:pPr marL="514350" indent="-514350">
              <a:buFont typeface="Arial" pitchFamily="34" charset="0"/>
              <a:buChar char="•"/>
            </a:pPr>
            <a:r>
              <a:rPr lang="en-US" sz="3000" dirty="0" smtClean="0"/>
              <a:t>Explore and understand body movement and coordination</a:t>
            </a:r>
          </a:p>
          <a:p>
            <a:pPr marL="514350" indent="-514350">
              <a:buFont typeface="Arial" pitchFamily="34" charset="0"/>
              <a:buChar char="•"/>
            </a:pPr>
            <a:r>
              <a:rPr lang="en-US" sz="3000" dirty="0" smtClean="0"/>
              <a:t>Develop expressive communication and critical thinking skills</a:t>
            </a:r>
          </a:p>
          <a:p>
            <a:pPr marL="514350" indent="-514350">
              <a:buFont typeface="Arial" pitchFamily="34" charset="0"/>
              <a:buChar char="•"/>
            </a:pPr>
            <a:r>
              <a:rPr lang="en-US" sz="3000" dirty="0" smtClean="0"/>
              <a:t>Foster an inquisitive attitude towards learning and knowledge</a:t>
            </a:r>
          </a:p>
          <a:p>
            <a:pPr marL="514350" indent="-514350">
              <a:buFont typeface="Arial" pitchFamily="34" charset="0"/>
              <a:buChar char="•"/>
            </a:pPr>
            <a:r>
              <a:rPr lang="en-US" sz="3000" dirty="0" smtClean="0"/>
              <a:t>Understand and regulate their emotions</a:t>
            </a:r>
          </a:p>
          <a:p>
            <a:pPr marL="514350" indent="-514350">
              <a:buFont typeface="Arial" pitchFamily="34" charset="0"/>
              <a:buChar char="•"/>
            </a:pPr>
            <a:r>
              <a:rPr lang="en-US" sz="3000" dirty="0" smtClean="0"/>
              <a:t>Create awareness of rich heritage and cultural diversity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lumMod val="50000"/>
                  </a:schemeClr>
                </a:solidFill>
                <a:latin typeface="Times New Roman" pitchFamily="18" charset="0"/>
                <a:cs typeface="Times New Roman" pitchFamily="18" charset="0"/>
              </a:rPr>
              <a:t>Strategies of AIL  </a:t>
            </a:r>
          </a:p>
        </p:txBody>
      </p:sp>
      <p:sp>
        <p:nvSpPr>
          <p:cNvPr id="2" name="TextBox 1"/>
          <p:cNvSpPr txBox="1"/>
          <p:nvPr/>
        </p:nvSpPr>
        <p:spPr>
          <a:xfrm>
            <a:off x="533400" y="1524000"/>
            <a:ext cx="7924800" cy="3785652"/>
          </a:xfrm>
          <a:prstGeom prst="rect">
            <a:avLst/>
          </a:prstGeom>
          <a:noFill/>
        </p:spPr>
        <p:txBody>
          <a:bodyPr wrap="square">
            <a:spAutoFit/>
          </a:bodyPr>
          <a:lstStyle/>
          <a:p>
            <a:r>
              <a:rPr lang="en-US" sz="3000" b="1" dirty="0" smtClean="0"/>
              <a:t>1. Capacity Building</a:t>
            </a:r>
          </a:p>
          <a:p>
            <a:pPr lvl="1"/>
            <a:r>
              <a:rPr lang="en-US" sz="3000" dirty="0" smtClean="0"/>
              <a:t>Introducing art as a resource will require re-orienting the school system in the use of it as pedagogical tool. All stakeholders of school education, including the school management need to be oriented to understand the importance and the relevance of this pedagogy.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18192</TotalTime>
  <Words>849</Words>
  <Application>Microsoft Office PowerPoint</Application>
  <PresentationFormat>On-screen Show (4:3)</PresentationFormat>
  <Paragraphs>263</Paragraphs>
  <Slides>21</Slides>
  <Notes>18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2014-09-05T11:57:32Z</cp:lastPrinted>
  <dcterms:created xsi:type="dcterms:W3CDTF">2014-04-08T13:15:54Z</dcterms:created>
  <dcterms:modified xsi:type="dcterms:W3CDTF">2022-10-30T15:25:48Z</dcterms:modified>
</cp:coreProperties>
</file>