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0" r:id="rId2"/>
    <p:sldId id="281" r:id="rId3"/>
    <p:sldId id="257" r:id="rId4"/>
    <p:sldId id="258" r:id="rId5"/>
    <p:sldId id="259" r:id="rId6"/>
    <p:sldId id="260" r:id="rId7"/>
    <p:sldId id="261" r:id="rId8"/>
    <p:sldId id="263" r:id="rId9"/>
    <p:sldId id="264" r:id="rId10"/>
    <p:sldId id="265" r:id="rId11"/>
    <p:sldId id="266" r:id="rId12"/>
    <p:sldId id="267" r:id="rId13"/>
    <p:sldId id="268" r:id="rId14"/>
    <p:sldId id="272"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BC9AFA-1F52-4CA6-B038-2F7719AE25A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C995267-CF58-4669-A7BD-D19C9E43362C}"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C9AFA-1F52-4CA6-B038-2F7719AE25A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95267-CF58-4669-A7BD-D19C9E4336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BC9AFA-1F52-4CA6-B038-2F7719AE25A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95267-CF58-4669-A7BD-D19C9E4336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C9AFA-1F52-4CA6-B038-2F7719AE25AE}" type="datetimeFigureOut">
              <a:rPr lang="en-US" smtClean="0"/>
              <a:t>10/12/2021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95267-CF58-4669-A7BD-D19C9E4336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CBC9AFA-1F52-4CA6-B038-2F7719AE25AE}" type="datetimeFigureOut">
              <a:rPr lang="en-US" smtClean="0"/>
              <a:t>10/12/2021</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95267-CF58-4669-A7BD-D19C9E43362C}"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BC9AFA-1F52-4CA6-B038-2F7719AE25AE}"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95267-CF58-4669-A7BD-D19C9E4336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BC9AFA-1F52-4CA6-B038-2F7719AE25AE}" type="datetimeFigureOut">
              <a:rPr lang="en-US" smtClean="0"/>
              <a:t>10/12/2021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95267-CF58-4669-A7BD-D19C9E4336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BC9AFA-1F52-4CA6-B038-2F7719AE25AE}" type="datetimeFigureOut">
              <a:rPr lang="en-US" smtClean="0"/>
              <a:t>10/12/2021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95267-CF58-4669-A7BD-D19C9E4336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CBC9AFA-1F52-4CA6-B038-2F7719AE25AE}" type="datetimeFigureOut">
              <a:rPr lang="en-US" smtClean="0"/>
              <a:t>10/12/2021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95267-CF58-4669-A7BD-D19C9E4336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BC9AFA-1F52-4CA6-B038-2F7719AE25AE}" type="datetimeFigureOut">
              <a:rPr lang="en-US" smtClean="0"/>
              <a:t>10/12/2021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95267-CF58-4669-A7BD-D19C9E43362C}"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CBC9AFA-1F52-4CA6-B038-2F7719AE25AE}" type="datetimeFigureOut">
              <a:rPr lang="en-US" smtClean="0"/>
              <a:t>10/12/2021</a:t>
            </a:fld>
            <a:endParaRPr lang="en-US"/>
          </a:p>
        </p:txBody>
      </p:sp>
      <p:sp>
        <p:nvSpPr>
          <p:cNvPr id="7" name="Slide Number Placeholder 6"/>
          <p:cNvSpPr>
            <a:spLocks noGrp="1"/>
          </p:cNvSpPr>
          <p:nvPr>
            <p:ph type="sldNum" sz="quarter" idx="12"/>
          </p:nvPr>
        </p:nvSpPr>
        <p:spPr/>
        <p:txBody>
          <a:bodyPr/>
          <a:lstStyle/>
          <a:p>
            <a:fld id="{0C995267-CF58-4669-A7BD-D19C9E43362C}"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CBC9AFA-1F52-4CA6-B038-2F7719AE25AE}" type="datetimeFigureOut">
              <a:rPr lang="en-US" smtClean="0"/>
              <a:t>10/12/2021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C995267-CF58-4669-A7BD-D19C9E43362C}"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logo1"/>
          <p:cNvPicPr>
            <a:picLocks noChangeAspect="1" noChangeArrowheads="1"/>
          </p:cNvPicPr>
          <p:nvPr/>
        </p:nvPicPr>
        <p:blipFill>
          <a:blip r:embed="rId2" cstate="print"/>
          <a:srcRect/>
          <a:stretch>
            <a:fillRect/>
          </a:stretch>
        </p:blipFill>
        <p:spPr bwMode="auto">
          <a:xfrm>
            <a:off x="76200" y="381000"/>
            <a:ext cx="1143000" cy="1143000"/>
          </a:xfrm>
          <a:prstGeom prst="rect">
            <a:avLst/>
          </a:prstGeom>
          <a:noFill/>
          <a:ln w="9525">
            <a:noFill/>
            <a:miter lim="800000"/>
            <a:headEnd/>
            <a:tailEnd/>
          </a:ln>
        </p:spPr>
      </p:pic>
      <p:pic>
        <p:nvPicPr>
          <p:cNvPr id="5" name="Picture 3" descr="strip1"/>
          <p:cNvPicPr>
            <a:picLocks noChangeAspect="1" noChangeArrowheads="1"/>
          </p:cNvPicPr>
          <p:nvPr/>
        </p:nvPicPr>
        <p:blipFill>
          <a:blip r:embed="rId3" cstate="print"/>
          <a:srcRect/>
          <a:stretch>
            <a:fillRect/>
          </a:stretch>
        </p:blipFill>
        <p:spPr bwMode="auto">
          <a:xfrm>
            <a:off x="1219200" y="914400"/>
            <a:ext cx="7620000" cy="76200"/>
          </a:xfrm>
          <a:prstGeom prst="rect">
            <a:avLst/>
          </a:prstGeom>
          <a:noFill/>
          <a:ln w="9525">
            <a:noFill/>
            <a:miter lim="800000"/>
            <a:headEnd/>
            <a:tailEnd/>
          </a:ln>
        </p:spPr>
      </p:pic>
      <p:sp>
        <p:nvSpPr>
          <p:cNvPr id="6" name="Rectangle 5"/>
          <p:cNvSpPr>
            <a:spLocks noChangeArrowheads="1"/>
          </p:cNvSpPr>
          <p:nvPr/>
        </p:nvSpPr>
        <p:spPr bwMode="auto">
          <a:xfrm>
            <a:off x="457200" y="1066800"/>
            <a:ext cx="8686800" cy="1143000"/>
          </a:xfrm>
          <a:prstGeom prst="rect">
            <a:avLst/>
          </a:prstGeom>
          <a:noFill/>
          <a:ln w="9525">
            <a:noFill/>
            <a:miter lim="800000"/>
            <a:headEnd/>
            <a:tailEnd/>
          </a:ln>
        </p:spPr>
        <p:txBody>
          <a:bodyPr anchor="ctr"/>
          <a:lstStyle/>
          <a:p>
            <a:pPr algn="ctr"/>
            <a:r>
              <a:rPr lang="en-US" sz="6000" dirty="0">
                <a:solidFill>
                  <a:srgbClr val="0070C0"/>
                </a:solidFill>
                <a:latin typeface="Verdana" pitchFamily="34" charset="0"/>
              </a:rPr>
              <a:t>www.studymafia.org</a:t>
            </a:r>
            <a:endParaRPr lang="en-US" sz="6000" dirty="0">
              <a:solidFill>
                <a:srgbClr val="0070C0"/>
              </a:solidFill>
              <a:latin typeface="Tahoma" pitchFamily="34" charset="0"/>
            </a:endParaRPr>
          </a:p>
        </p:txBody>
      </p:sp>
      <p:sp>
        <p:nvSpPr>
          <p:cNvPr id="7" name="Text Box 9"/>
          <p:cNvSpPr txBox="1">
            <a:spLocks noChangeArrowheads="1"/>
          </p:cNvSpPr>
          <p:nvPr/>
        </p:nvSpPr>
        <p:spPr bwMode="auto">
          <a:xfrm>
            <a:off x="228600" y="5638800"/>
            <a:ext cx="8610600" cy="830263"/>
          </a:xfrm>
          <a:prstGeom prst="rect">
            <a:avLst/>
          </a:prstGeom>
          <a:noFill/>
          <a:ln w="9525">
            <a:noFill/>
            <a:miter lim="800000"/>
            <a:headEnd/>
            <a:tailEnd/>
          </a:ln>
        </p:spPr>
        <p:txBody>
          <a:bodyPr>
            <a:spAutoFit/>
          </a:bodyPr>
          <a:lstStyle/>
          <a:p>
            <a:pPr>
              <a:spcBef>
                <a:spcPct val="50000"/>
              </a:spcBef>
            </a:pPr>
            <a:r>
              <a:rPr lang="en-US" b="1">
                <a:solidFill>
                  <a:srgbClr val="C00000"/>
                </a:solidFill>
              </a:rPr>
              <a:t>Submitted To:			                         Submitted By:</a:t>
            </a:r>
          </a:p>
          <a:p>
            <a:r>
              <a:rPr lang="en-US" b="1">
                <a:solidFill>
                  <a:srgbClr val="C00000"/>
                </a:solidFill>
              </a:rPr>
              <a:t>www.studymafia.org                                      www.studymafia.org </a:t>
            </a:r>
          </a:p>
        </p:txBody>
      </p:sp>
      <p:sp>
        <p:nvSpPr>
          <p:cNvPr id="8" name="Rectangle 8"/>
          <p:cNvSpPr>
            <a:spLocks noChangeArrowheads="1"/>
          </p:cNvSpPr>
          <p:nvPr/>
        </p:nvSpPr>
        <p:spPr bwMode="auto">
          <a:xfrm>
            <a:off x="468549" y="2590800"/>
            <a:ext cx="3810000" cy="2308324"/>
          </a:xfrm>
          <a:prstGeom prst="rect">
            <a:avLst/>
          </a:prstGeom>
          <a:noFill/>
          <a:ln w="9525">
            <a:noFill/>
            <a:miter lim="800000"/>
            <a:headEnd/>
            <a:tailEnd/>
          </a:ln>
        </p:spPr>
        <p:txBody>
          <a:bodyPr wrap="square">
            <a:spAutoFit/>
          </a:bodyPr>
          <a:lstStyle/>
          <a:p>
            <a:pPr algn="ctr"/>
            <a:r>
              <a:rPr lang="en-US" sz="3600" b="1" dirty="0" smtClean="0">
                <a:solidFill>
                  <a:srgbClr val="0070C0"/>
                </a:solidFill>
              </a:rPr>
              <a:t>Seminar </a:t>
            </a:r>
          </a:p>
          <a:p>
            <a:pPr algn="ctr"/>
            <a:r>
              <a:rPr lang="en-US" sz="3600" b="1" dirty="0" smtClean="0">
                <a:solidFill>
                  <a:srgbClr val="0070C0"/>
                </a:solidFill>
              </a:rPr>
              <a:t>On</a:t>
            </a:r>
          </a:p>
          <a:p>
            <a:pPr algn="ctr"/>
            <a:r>
              <a:rPr lang="en-US" sz="3600" b="1" dirty="0" smtClean="0">
                <a:solidFill>
                  <a:srgbClr val="0070C0"/>
                </a:solidFill>
              </a:rPr>
              <a:t>Sustainable</a:t>
            </a:r>
            <a:r>
              <a:rPr lang="en-US" sz="3600" b="1" dirty="0" smtClean="0">
                <a:solidFill>
                  <a:srgbClr val="0070C0"/>
                </a:solidFill>
              </a:rPr>
              <a:t> Development</a:t>
            </a:r>
            <a:endParaRPr lang="en-US" sz="3600" b="1" dirty="0">
              <a:solidFill>
                <a:srgbClr val="0070C0"/>
              </a:solidFill>
            </a:endParaRPr>
          </a:p>
        </p:txBody>
      </p:sp>
      <p:pic>
        <p:nvPicPr>
          <p:cNvPr id="9" name="Picture 2" descr="Environment Free PNG Image | PNG 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2328951"/>
            <a:ext cx="2843750" cy="3095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893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Sustainable </a:t>
            </a:r>
            <a:r>
              <a:rPr lang="en-US" b="1" dirty="0" smtClean="0"/>
              <a:t>Development…..</a:t>
            </a:r>
            <a:endParaRPr lang="en-US"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b="1" dirty="0"/>
              <a:t>2. Agricultural Requirement</a:t>
            </a:r>
          </a:p>
          <a:p>
            <a:r>
              <a:rPr lang="en-US" dirty="0"/>
              <a:t>A growing population means agriculture must catch up. Finding ways to feed more than 3 billion people can be staggering. If the same unsustainable cultivation, planting, irrigation, spraying, and harvesting techniques are utilized in the future, they might prove to be financially burdening considering fossil fuel resources are projected to run out.</a:t>
            </a:r>
          </a:p>
          <a:p>
            <a:r>
              <a:rPr lang="en-US" dirty="0"/>
              <a:t>Sustainable development focuses on sustainable agricultural methods such as effective seeding techniques and crop rotation to promote high yields while maintaining the integrity of the soil, which produces food for a large population.</a:t>
            </a:r>
          </a:p>
          <a:p>
            <a:endParaRPr lang="en-US" dirty="0"/>
          </a:p>
        </p:txBody>
      </p:sp>
    </p:spTree>
    <p:extLst>
      <p:ext uri="{BB962C8B-B14F-4D97-AF65-F5344CB8AC3E}">
        <p14:creationId xmlns:p14="http://schemas.microsoft.com/office/powerpoint/2010/main" val="4141871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Sustainable Development…..</a:t>
            </a:r>
            <a:endParaRPr lang="en-US" dirty="0"/>
          </a:p>
        </p:txBody>
      </p:sp>
      <p:sp>
        <p:nvSpPr>
          <p:cNvPr id="3" name="Content Placeholder 2"/>
          <p:cNvSpPr>
            <a:spLocks noGrp="1"/>
          </p:cNvSpPr>
          <p:nvPr>
            <p:ph idx="1"/>
          </p:nvPr>
        </p:nvSpPr>
        <p:spPr/>
        <p:txBody>
          <a:bodyPr/>
          <a:lstStyle/>
          <a:p>
            <a:r>
              <a:rPr lang="en-US" b="1" dirty="0"/>
              <a:t>3. Manage Climate Change</a:t>
            </a:r>
          </a:p>
          <a:p>
            <a:r>
              <a:rPr lang="en-US" dirty="0"/>
              <a:t>Climate change can be mitigated by sustainable development practices. Sustainable development practices seek to reduce the use of fossil-based sources of fuel like oil, natural gas, and coal. Fossil fuel sources of energy are unsustainable since they will deplete in the future and are responsible for the emission of greenhouse gasses.</a:t>
            </a:r>
          </a:p>
          <a:p>
            <a:endParaRPr lang="en-US" dirty="0"/>
          </a:p>
        </p:txBody>
      </p:sp>
    </p:spTree>
    <p:extLst>
      <p:ext uri="{BB962C8B-B14F-4D97-AF65-F5344CB8AC3E}">
        <p14:creationId xmlns:p14="http://schemas.microsoft.com/office/powerpoint/2010/main" val="21627311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Sustainable Development…..</a:t>
            </a:r>
            <a:endParaRPr lang="en-US" dirty="0"/>
          </a:p>
        </p:txBody>
      </p:sp>
      <p:sp>
        <p:nvSpPr>
          <p:cNvPr id="3" name="Content Placeholder 2"/>
          <p:cNvSpPr>
            <a:spLocks noGrp="1"/>
          </p:cNvSpPr>
          <p:nvPr>
            <p:ph idx="1"/>
          </p:nvPr>
        </p:nvSpPr>
        <p:spPr/>
        <p:txBody>
          <a:bodyPr/>
          <a:lstStyle/>
          <a:p>
            <a:r>
              <a:rPr lang="en-US" b="1" dirty="0"/>
              <a:t>4. Financial Stability</a:t>
            </a:r>
          </a:p>
          <a:p>
            <a:r>
              <a:rPr lang="en-US" dirty="0"/>
              <a:t>Sustainable development practices have the ability to create more financially sustainable economies across the globe. Developing countries that can’t access fossil fuels can leverage renewable forms of energy to power their economies.</a:t>
            </a:r>
          </a:p>
          <a:p>
            <a:r>
              <a:rPr lang="en-US" dirty="0"/>
              <a:t>From the development of renewable energy technologies, these countries can create sustainable jobs as opposed to finite jobs based on fossil fuel technologies.</a:t>
            </a:r>
          </a:p>
          <a:p>
            <a:endParaRPr lang="en-US" dirty="0"/>
          </a:p>
        </p:txBody>
      </p:sp>
    </p:spTree>
    <p:extLst>
      <p:ext uri="{BB962C8B-B14F-4D97-AF65-F5344CB8AC3E}">
        <p14:creationId xmlns:p14="http://schemas.microsoft.com/office/powerpoint/2010/main" val="1511330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Sustainable Development…..</a:t>
            </a:r>
            <a:endParaRPr lang="en-US" dirty="0"/>
          </a:p>
        </p:txBody>
      </p:sp>
      <p:sp>
        <p:nvSpPr>
          <p:cNvPr id="3" name="Content Placeholder 2"/>
          <p:cNvSpPr>
            <a:spLocks noGrp="1"/>
          </p:cNvSpPr>
          <p:nvPr>
            <p:ph idx="1"/>
          </p:nvPr>
        </p:nvSpPr>
        <p:spPr/>
        <p:txBody>
          <a:bodyPr>
            <a:normAutofit lnSpcReduction="10000"/>
          </a:bodyPr>
          <a:lstStyle/>
          <a:p>
            <a:r>
              <a:rPr lang="en-US" b="1" dirty="0"/>
              <a:t>5. Sustain Biodiversity</a:t>
            </a:r>
          </a:p>
          <a:p>
            <a:r>
              <a:rPr lang="en-US" dirty="0"/>
              <a:t>Unsustainable development and overconsumption practices greatly impact biodiversity. The life ecosystem is designed in such a way that species depend on one another for survival. For instance, plants produce oxygen that humans need for respiration.</a:t>
            </a:r>
          </a:p>
          <a:p>
            <a:r>
              <a:rPr lang="en-US" dirty="0" smtClean="0"/>
              <a:t>Humans </a:t>
            </a:r>
            <a:r>
              <a:rPr lang="en-US" dirty="0"/>
              <a:t>exhale carbon dioxide that plants need for growth and production. Unsustainable development practices like emission of greenhouse gasses in the atmosphere kill many plant species resulting in the reduction of atmospheric oxygen.</a:t>
            </a:r>
          </a:p>
          <a:p>
            <a:endParaRPr lang="en-US" dirty="0"/>
          </a:p>
        </p:txBody>
      </p:sp>
    </p:spTree>
    <p:extLst>
      <p:ext uri="{BB962C8B-B14F-4D97-AF65-F5344CB8AC3E}">
        <p14:creationId xmlns:p14="http://schemas.microsoft.com/office/powerpoint/2010/main" val="1566704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 of Sustainable </a:t>
            </a:r>
            <a:r>
              <a:rPr lang="en-US" b="1" dirty="0" smtClean="0"/>
              <a:t>Development</a:t>
            </a:r>
            <a:endParaRPr lang="en-US" dirty="0"/>
          </a:p>
        </p:txBody>
      </p:sp>
      <p:sp>
        <p:nvSpPr>
          <p:cNvPr id="3" name="Content Placeholder 2"/>
          <p:cNvSpPr>
            <a:spLocks noGrp="1"/>
          </p:cNvSpPr>
          <p:nvPr>
            <p:ph idx="1"/>
          </p:nvPr>
        </p:nvSpPr>
        <p:spPr>
          <a:xfrm>
            <a:off x="457200" y="1752600"/>
            <a:ext cx="5105400" cy="4373563"/>
          </a:xfrm>
        </p:spPr>
        <p:txBody>
          <a:bodyPr/>
          <a:lstStyle/>
          <a:p>
            <a:pPr marL="114300" indent="0" algn="ctr">
              <a:buNone/>
            </a:pPr>
            <a:r>
              <a:rPr lang="en-US" b="1" dirty="0"/>
              <a:t>Wind Energy</a:t>
            </a:r>
          </a:p>
          <a:p>
            <a:pPr marL="114300" indent="0">
              <a:buNone/>
            </a:pPr>
            <a:r>
              <a:rPr lang="en-US" dirty="0"/>
              <a:t>Wind energy is energy harnessed from the motion of wind using wind turbines or windmills. Wind energy is renewable, which means it’s never-ending and can be used to substitute energy at the grid. This makes it a good sustainable development practice.</a:t>
            </a:r>
          </a:p>
          <a:p>
            <a:endParaRPr lang="en-US" dirty="0"/>
          </a:p>
        </p:txBody>
      </p:sp>
      <p:pic>
        <p:nvPicPr>
          <p:cNvPr id="4100" name="Picture 4" descr="Wind energy - Free industry ic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9" y="2057400"/>
            <a:ext cx="3657599"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1053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 of Sustainable </a:t>
            </a:r>
            <a:r>
              <a:rPr lang="en-US" b="1" dirty="0" smtClean="0"/>
              <a:t>Development…..</a:t>
            </a:r>
            <a:endParaRPr lang="en-US" dirty="0"/>
          </a:p>
        </p:txBody>
      </p:sp>
      <p:sp>
        <p:nvSpPr>
          <p:cNvPr id="3" name="Content Placeholder 2"/>
          <p:cNvSpPr>
            <a:spLocks noGrp="1"/>
          </p:cNvSpPr>
          <p:nvPr>
            <p:ph idx="1"/>
          </p:nvPr>
        </p:nvSpPr>
        <p:spPr>
          <a:xfrm>
            <a:off x="457200" y="1752600"/>
            <a:ext cx="4495800" cy="4373563"/>
          </a:xfrm>
        </p:spPr>
        <p:txBody>
          <a:bodyPr>
            <a:normAutofit lnSpcReduction="10000"/>
          </a:bodyPr>
          <a:lstStyle/>
          <a:p>
            <a:pPr marL="114300" indent="0" algn="ctr">
              <a:buNone/>
            </a:pPr>
            <a:r>
              <a:rPr lang="en-US" b="1" dirty="0"/>
              <a:t>Solar Energy</a:t>
            </a:r>
          </a:p>
          <a:p>
            <a:pPr marL="114300" indent="0" algn="just">
              <a:buNone/>
            </a:pPr>
            <a:r>
              <a:rPr lang="en-US" dirty="0"/>
              <a:t>This is energy harnessed from the sun using solar panels. It’s advantageous since it’s absolutely free and its supply is infinite. These factors make it beneficial to consumers and good for Mother Nature because it doesn’t contribute to the emission of greenhouse gasses.</a:t>
            </a:r>
          </a:p>
        </p:txBody>
      </p:sp>
      <p:pic>
        <p:nvPicPr>
          <p:cNvPr id="5122" name="Picture 2" descr="Solar panel - Free technology ic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6476" y="2057400"/>
            <a:ext cx="3809999"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43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 of Sustainable Development…..</a:t>
            </a:r>
            <a:endParaRPr lang="en-US" dirty="0"/>
          </a:p>
        </p:txBody>
      </p:sp>
      <p:sp>
        <p:nvSpPr>
          <p:cNvPr id="3" name="Content Placeholder 2"/>
          <p:cNvSpPr>
            <a:spLocks noGrp="1"/>
          </p:cNvSpPr>
          <p:nvPr>
            <p:ph idx="1"/>
          </p:nvPr>
        </p:nvSpPr>
        <p:spPr>
          <a:xfrm>
            <a:off x="457200" y="1752600"/>
            <a:ext cx="4343400" cy="4373563"/>
          </a:xfrm>
        </p:spPr>
        <p:txBody>
          <a:bodyPr>
            <a:normAutofit fontScale="92500"/>
          </a:bodyPr>
          <a:lstStyle/>
          <a:p>
            <a:pPr marL="114300" indent="0" algn="ctr">
              <a:buNone/>
            </a:pPr>
            <a:r>
              <a:rPr lang="en-US" b="1" dirty="0"/>
              <a:t>Green Space</a:t>
            </a:r>
          </a:p>
          <a:p>
            <a:pPr marL="114300" indent="0">
              <a:buNone/>
            </a:pPr>
            <a:r>
              <a:rPr lang="en-US" dirty="0"/>
              <a:t>Green spaces are locations where plants and animals are left to flourish. Parks also fall into the category of green spaces. Green spaces provide people a remarkable opportunity to take pleasure in outdoor recreation, more so in big cities, where resting space is hard to come by.</a:t>
            </a:r>
          </a:p>
        </p:txBody>
      </p:sp>
      <p:pic>
        <p:nvPicPr>
          <p:cNvPr id="6146" name="Picture 2" descr="Open Space PNG Clip Art, Open Space Transparent PNG image | Cliparts Fre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981200"/>
            <a:ext cx="41148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65625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Examples of Sustainable Development…..</a:t>
            </a:r>
            <a:endParaRPr lang="en-US" dirty="0"/>
          </a:p>
        </p:txBody>
      </p:sp>
      <p:sp>
        <p:nvSpPr>
          <p:cNvPr id="3" name="Content Placeholder 2"/>
          <p:cNvSpPr>
            <a:spLocks noGrp="1"/>
          </p:cNvSpPr>
          <p:nvPr>
            <p:ph idx="1"/>
          </p:nvPr>
        </p:nvSpPr>
        <p:spPr>
          <a:xfrm>
            <a:off x="457200" y="1752600"/>
            <a:ext cx="4648200" cy="4373563"/>
          </a:xfrm>
        </p:spPr>
        <p:txBody>
          <a:bodyPr>
            <a:normAutofit fontScale="92500"/>
          </a:bodyPr>
          <a:lstStyle/>
          <a:p>
            <a:pPr marL="114300" indent="0">
              <a:buNone/>
            </a:pPr>
            <a:r>
              <a:rPr lang="en-US" b="1" dirty="0"/>
              <a:t>Crop Rotation</a:t>
            </a:r>
          </a:p>
          <a:p>
            <a:pPr marL="114300" indent="0">
              <a:buNone/>
            </a:pPr>
            <a:r>
              <a:rPr lang="en-US" dirty="0"/>
              <a:t>Crop rotation, in contrast, is defined as “the successive planting of different crops on the same land to improve soil fertility and help control insects and diseases.” This way of farming is not a new practice, but rather a more ancient way of farming chemical-free, whilst maximizing the long-term growth potential of land.</a:t>
            </a:r>
          </a:p>
        </p:txBody>
      </p:sp>
      <p:pic>
        <p:nvPicPr>
          <p:cNvPr id="7170" name="Picture 2" descr="Rotation - Free arrows ic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057400"/>
            <a:ext cx="3886200" cy="3886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5055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Prevents Sustainable Development From Happening</a:t>
            </a:r>
            <a:r>
              <a:rPr lang="en-US" b="1" dirty="0" smtClean="0"/>
              <a:t>?</a:t>
            </a:r>
            <a:endParaRPr lang="en-US" dirty="0"/>
          </a:p>
        </p:txBody>
      </p:sp>
      <p:sp>
        <p:nvSpPr>
          <p:cNvPr id="3" name="Content Placeholder 2"/>
          <p:cNvSpPr>
            <a:spLocks noGrp="1"/>
          </p:cNvSpPr>
          <p:nvPr>
            <p:ph idx="1"/>
          </p:nvPr>
        </p:nvSpPr>
        <p:spPr>
          <a:xfrm>
            <a:off x="457200" y="1752600"/>
            <a:ext cx="8458200" cy="4373563"/>
          </a:xfrm>
        </p:spPr>
        <p:txBody>
          <a:bodyPr>
            <a:noAutofit/>
          </a:bodyPr>
          <a:lstStyle/>
          <a:p>
            <a:r>
              <a:rPr lang="en-US" b="1" dirty="0"/>
              <a:t>The first is that</a:t>
            </a:r>
            <a:r>
              <a:rPr lang="en-US" dirty="0"/>
              <a:t> for many aspects of development, using sustainable methods and materials is expensive. While the long-term cost of sustainability does prove to be less expensive than traditional development, the creation of a sustainable project may be far more expensive in the first phase.</a:t>
            </a:r>
          </a:p>
          <a:p>
            <a:r>
              <a:rPr lang="en-US" b="1" dirty="0"/>
              <a:t>The second major issue</a:t>
            </a:r>
            <a:r>
              <a:rPr lang="en-US" dirty="0"/>
              <a:t> is that there is not a generally accepted need for sustainable development. This is an education issue that may take many years to resolve</a:t>
            </a:r>
            <a:r>
              <a:rPr lang="en-US" dirty="0" smtClean="0"/>
              <a:t>.</a:t>
            </a:r>
            <a:endParaRPr lang="en-US" dirty="0"/>
          </a:p>
        </p:txBody>
      </p:sp>
    </p:spTree>
    <p:extLst>
      <p:ext uri="{BB962C8B-B14F-4D97-AF65-F5344CB8AC3E}">
        <p14:creationId xmlns:p14="http://schemas.microsoft.com/office/powerpoint/2010/main" val="22412023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Conclussion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Sustainable development is largely about people, their well-being, and equity in their relationships with each other, in a context where nature-society imbalances can threaten economic and social stability. </a:t>
            </a:r>
            <a:endParaRPr lang="en-US" dirty="0" smtClean="0"/>
          </a:p>
          <a:p>
            <a:r>
              <a:rPr lang="en-US" dirty="0" smtClean="0"/>
              <a:t>Because </a:t>
            </a:r>
            <a:r>
              <a:rPr lang="en-US" dirty="0"/>
              <a:t>climate change, its drivers, its impacts and its policy responses will interact with economic production and services, human settlements and human societies, climate change is likely to be a significant factor in the sustainable development of many areas (e.g., Downing, 2002). </a:t>
            </a:r>
            <a:endParaRPr lang="en-US" dirty="0" smtClean="0"/>
          </a:p>
          <a:p>
            <a:r>
              <a:rPr lang="en-US" dirty="0" smtClean="0"/>
              <a:t>Simply </a:t>
            </a:r>
            <a:r>
              <a:rPr lang="en-US" dirty="0"/>
              <a:t>stated, climate change has the potential to affect many aspects of human development, positively or negatively, depending on the geographic location, the economic sector, and the level of economic and social development already attained (e.g., regarding particular vulnerabilities of the poor, see Dow and </a:t>
            </a:r>
            <a:r>
              <a:rPr lang="en-US" dirty="0" err="1"/>
              <a:t>Wilbanks</a:t>
            </a:r>
            <a:r>
              <a:rPr lang="en-US" dirty="0"/>
              <a:t>, </a:t>
            </a:r>
            <a:r>
              <a:rPr lang="en-US" dirty="0" smtClean="0"/>
              <a:t>2003</a:t>
            </a:r>
            <a:endParaRPr lang="en-US" dirty="0"/>
          </a:p>
        </p:txBody>
      </p:sp>
    </p:spTree>
    <p:extLst>
      <p:ext uri="{BB962C8B-B14F-4D97-AF65-F5344CB8AC3E}">
        <p14:creationId xmlns:p14="http://schemas.microsoft.com/office/powerpoint/2010/main" val="401777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a:t>
            </a:r>
            <a:endParaRPr lang="en-US" dirty="0"/>
          </a:p>
        </p:txBody>
      </p:sp>
      <p:sp>
        <p:nvSpPr>
          <p:cNvPr id="3" name="Content Placeholder 2"/>
          <p:cNvSpPr>
            <a:spLocks noGrp="1"/>
          </p:cNvSpPr>
          <p:nvPr>
            <p:ph idx="1"/>
          </p:nvPr>
        </p:nvSpPr>
        <p:spPr>
          <a:xfrm>
            <a:off x="457200" y="1752600"/>
            <a:ext cx="8534400" cy="4373563"/>
          </a:xfrm>
        </p:spPr>
        <p:txBody>
          <a:bodyPr>
            <a:noAutofit/>
          </a:bodyPr>
          <a:lstStyle/>
          <a:p>
            <a:r>
              <a:rPr lang="en-US" sz="2200" dirty="0" smtClean="0"/>
              <a:t>Introduction</a:t>
            </a:r>
          </a:p>
          <a:p>
            <a:r>
              <a:rPr lang="en-US" sz="2200" dirty="0" smtClean="0"/>
              <a:t>Definition</a:t>
            </a:r>
          </a:p>
          <a:p>
            <a:r>
              <a:rPr lang="en-US" sz="2200" dirty="0"/>
              <a:t>How Sustainability </a:t>
            </a:r>
            <a:r>
              <a:rPr lang="en-US" sz="2200" dirty="0" smtClean="0"/>
              <a:t>Works</a:t>
            </a:r>
          </a:p>
          <a:p>
            <a:r>
              <a:rPr lang="en-US" sz="2200" dirty="0" smtClean="0"/>
              <a:t>Objectives </a:t>
            </a:r>
            <a:r>
              <a:rPr lang="en-US" sz="2200" dirty="0"/>
              <a:t>of sustainable </a:t>
            </a:r>
            <a:r>
              <a:rPr lang="en-US" sz="2200" dirty="0" smtClean="0"/>
              <a:t>development</a:t>
            </a:r>
          </a:p>
          <a:p>
            <a:r>
              <a:rPr lang="en-US" sz="2200" dirty="0"/>
              <a:t>Pillars of sustainable </a:t>
            </a:r>
            <a:r>
              <a:rPr lang="en-US" sz="2200" dirty="0" smtClean="0"/>
              <a:t>development</a:t>
            </a:r>
          </a:p>
          <a:p>
            <a:r>
              <a:rPr lang="en-US" sz="2200" dirty="0" smtClean="0"/>
              <a:t>Goals</a:t>
            </a:r>
          </a:p>
          <a:p>
            <a:r>
              <a:rPr lang="en-US" sz="2200" dirty="0"/>
              <a:t>Importance of Sustainable </a:t>
            </a:r>
            <a:r>
              <a:rPr lang="en-US" sz="2200" dirty="0" smtClean="0"/>
              <a:t>Development</a:t>
            </a:r>
          </a:p>
          <a:p>
            <a:r>
              <a:rPr lang="en-US" sz="2200" dirty="0"/>
              <a:t>Examples of Sustainable </a:t>
            </a:r>
            <a:r>
              <a:rPr lang="en-US" sz="2200" dirty="0" smtClean="0"/>
              <a:t>Development</a:t>
            </a:r>
          </a:p>
          <a:p>
            <a:r>
              <a:rPr lang="en-US" sz="2200" dirty="0"/>
              <a:t>What Prevents </a:t>
            </a:r>
            <a:r>
              <a:rPr lang="en-US" sz="2200" dirty="0" smtClean="0"/>
              <a:t>it From </a:t>
            </a:r>
            <a:r>
              <a:rPr lang="en-US" sz="2200" dirty="0"/>
              <a:t>Happening</a:t>
            </a:r>
            <a:r>
              <a:rPr lang="en-US" sz="2200" dirty="0" smtClean="0"/>
              <a:t>?</a:t>
            </a:r>
          </a:p>
          <a:p>
            <a:r>
              <a:rPr lang="en-US" sz="2200" dirty="0" smtClean="0"/>
              <a:t>Conclusion</a:t>
            </a:r>
          </a:p>
          <a:p>
            <a:r>
              <a:rPr lang="en-US" sz="2200" dirty="0" smtClean="0"/>
              <a:t>References</a:t>
            </a:r>
          </a:p>
          <a:p>
            <a:endParaRPr lang="en-US" sz="2200" dirty="0"/>
          </a:p>
        </p:txBody>
      </p:sp>
    </p:spTree>
    <p:extLst>
      <p:ext uri="{BB962C8B-B14F-4D97-AF65-F5344CB8AC3E}">
        <p14:creationId xmlns:p14="http://schemas.microsoft.com/office/powerpoint/2010/main" val="13801120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Google.com</a:t>
            </a:r>
          </a:p>
          <a:p>
            <a:r>
              <a:rPr lang="en-US" dirty="0" smtClean="0"/>
              <a:t>Wikipdeia.org</a:t>
            </a:r>
          </a:p>
          <a:p>
            <a:r>
              <a:rPr lang="en-US" dirty="0" smtClean="0"/>
              <a:t>Studymafia.org</a:t>
            </a:r>
            <a:endParaRPr lang="en-US" dirty="0"/>
          </a:p>
        </p:txBody>
      </p:sp>
    </p:spTree>
    <p:extLst>
      <p:ext uri="{BB962C8B-B14F-4D97-AF65-F5344CB8AC3E}">
        <p14:creationId xmlns:p14="http://schemas.microsoft.com/office/powerpoint/2010/main" val="3507486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solidFill>
                  <a:srgbClr val="0070C0"/>
                </a:solidFill>
              </a:rPr>
              <a:t>Thanks</a:t>
            </a:r>
            <a:endParaRPr lang="en-US" sz="8000" b="1" dirty="0"/>
          </a:p>
        </p:txBody>
      </p:sp>
    </p:spTree>
    <p:extLst>
      <p:ext uri="{BB962C8B-B14F-4D97-AF65-F5344CB8AC3E}">
        <p14:creationId xmlns:p14="http://schemas.microsoft.com/office/powerpoint/2010/main" val="218385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The term “sustainable development” first came to prominence in the world Conservation Strategy (WCS) in 1980. </a:t>
            </a:r>
            <a:endParaRPr lang="en-US" dirty="0" smtClean="0"/>
          </a:p>
          <a:p>
            <a:r>
              <a:rPr lang="en-US" dirty="0" smtClean="0"/>
              <a:t>It </a:t>
            </a:r>
            <a:r>
              <a:rPr lang="en-US" dirty="0"/>
              <a:t>achieved a new status with the publication of two significant reports by </a:t>
            </a:r>
            <a:r>
              <a:rPr lang="en-US" dirty="0" err="1"/>
              <a:t>Brundtalnd</a:t>
            </a:r>
            <a:r>
              <a:rPr lang="en-US" dirty="0"/>
              <a:t> on: North and South: a </a:t>
            </a:r>
            <a:r>
              <a:rPr lang="en-US" dirty="0" err="1"/>
              <a:t>programme</a:t>
            </a:r>
            <a:r>
              <a:rPr lang="en-US" dirty="0"/>
              <a:t> for survival and common crisis (1985) and </a:t>
            </a:r>
            <a:endParaRPr lang="en-US" dirty="0" smtClean="0"/>
          </a:p>
          <a:p>
            <a:r>
              <a:rPr lang="en-US" dirty="0" smtClean="0"/>
              <a:t>Our </a:t>
            </a:r>
            <a:r>
              <a:rPr lang="en-US" dirty="0"/>
              <a:t>Common Future (1983) and has gained even greater attention since the United Nations Conference on Environment and Development (UNCED) held in Rio de </a:t>
            </a:r>
            <a:r>
              <a:rPr lang="en-US" dirty="0" err="1"/>
              <a:t>Jenerio</a:t>
            </a:r>
            <a:r>
              <a:rPr lang="en-US" dirty="0"/>
              <a:t> in June 1992. </a:t>
            </a:r>
          </a:p>
        </p:txBody>
      </p:sp>
    </p:spTree>
    <p:extLst>
      <p:ext uri="{BB962C8B-B14F-4D97-AF65-F5344CB8AC3E}">
        <p14:creationId xmlns:p14="http://schemas.microsoft.com/office/powerpoint/2010/main" val="351057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a:t>Sustainable development can be defined as an approach to the economic development of a country without compromising with the quality of the environment for future generations. </a:t>
            </a:r>
            <a:endParaRPr lang="en-US" dirty="0" smtClean="0"/>
          </a:p>
          <a:p>
            <a:r>
              <a:rPr lang="en-US" dirty="0" smtClean="0"/>
              <a:t>In </a:t>
            </a:r>
            <a:r>
              <a:rPr lang="en-US" dirty="0"/>
              <a:t>the name of economic development, the price of environmental damage is paid in the form of land degradation, soil erosion, air and water pollution, deforestation, etc. </a:t>
            </a:r>
            <a:endParaRPr lang="en-US" dirty="0" smtClean="0"/>
          </a:p>
          <a:p>
            <a:r>
              <a:rPr lang="en-US" dirty="0" smtClean="0"/>
              <a:t>This </a:t>
            </a:r>
            <a:r>
              <a:rPr lang="en-US" dirty="0"/>
              <a:t>damage may surpass the advantages of having more quality output of goods and services.</a:t>
            </a:r>
          </a:p>
        </p:txBody>
      </p:sp>
    </p:spTree>
    <p:extLst>
      <p:ext uri="{BB962C8B-B14F-4D97-AF65-F5344CB8AC3E}">
        <p14:creationId xmlns:p14="http://schemas.microsoft.com/office/powerpoint/2010/main" val="2888895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Sustainability </a:t>
            </a:r>
            <a:r>
              <a:rPr lang="en-US" b="1" dirty="0" smtClean="0"/>
              <a:t>Works</a:t>
            </a:r>
            <a:endParaRPr lang="en-US" dirty="0"/>
          </a:p>
        </p:txBody>
      </p:sp>
      <p:sp>
        <p:nvSpPr>
          <p:cNvPr id="3" name="Content Placeholder 2"/>
          <p:cNvSpPr>
            <a:spLocks noGrp="1"/>
          </p:cNvSpPr>
          <p:nvPr>
            <p:ph idx="1"/>
          </p:nvPr>
        </p:nvSpPr>
        <p:spPr>
          <a:xfrm>
            <a:off x="457200" y="1752600"/>
            <a:ext cx="8382000" cy="4373563"/>
          </a:xfrm>
        </p:spPr>
        <p:txBody>
          <a:bodyPr>
            <a:normAutofit fontScale="92500" lnSpcReduction="20000"/>
          </a:bodyPr>
          <a:lstStyle/>
          <a:p>
            <a:r>
              <a:rPr lang="en-US" dirty="0"/>
              <a:t>Sustainability encourages businesses to frame decisions in terms of environmental, social, and human impact for the long-term, rather than on short-term gains such as next quarter's earnings report. It influences them to consider more factors than simply the immediate profit or loss involved. Increasingly, companies have issued sustainability goals such as commitment to zero-waste packaging by a certain year, or to reduce overall emissions by a certain percentage. </a:t>
            </a:r>
          </a:p>
          <a:p>
            <a:r>
              <a:rPr lang="en-US" dirty="0"/>
              <a:t>These companies can achieve their sustainability needs by cutting emissions, lowering their energy usage, sourcing products from fair-trade organizations, and ensuring their physical waste is disposed of properly and with as small a carbon footprint as possible</a:t>
            </a:r>
            <a:r>
              <a:rPr lang="en-US" dirty="0" smtClean="0"/>
              <a:t>.</a:t>
            </a:r>
            <a:endParaRPr lang="en-US" dirty="0"/>
          </a:p>
        </p:txBody>
      </p:sp>
    </p:spTree>
    <p:extLst>
      <p:ext uri="{BB962C8B-B14F-4D97-AF65-F5344CB8AC3E}">
        <p14:creationId xmlns:p14="http://schemas.microsoft.com/office/powerpoint/2010/main" val="16892219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objectives of sustainable development</a:t>
            </a:r>
            <a:endParaRPr lang="en-US" dirty="0"/>
          </a:p>
        </p:txBody>
      </p:sp>
      <p:sp>
        <p:nvSpPr>
          <p:cNvPr id="3" name="Content Placeholder 2"/>
          <p:cNvSpPr>
            <a:spLocks noGrp="1"/>
          </p:cNvSpPr>
          <p:nvPr>
            <p:ph idx="1"/>
          </p:nvPr>
        </p:nvSpPr>
        <p:spPr>
          <a:xfrm>
            <a:off x="304800" y="1928018"/>
            <a:ext cx="7010400" cy="4373563"/>
          </a:xfrm>
        </p:spPr>
        <p:txBody>
          <a:bodyPr>
            <a:normAutofit/>
          </a:bodyPr>
          <a:lstStyle/>
          <a:p>
            <a:r>
              <a:rPr lang="en-US" sz="2800" b="1" dirty="0"/>
              <a:t>Economic </a:t>
            </a:r>
            <a:r>
              <a:rPr lang="en-US" sz="2800" b="1" dirty="0" smtClean="0"/>
              <a:t>growth</a:t>
            </a:r>
            <a:endParaRPr lang="en-US" sz="2800" dirty="0" smtClean="0"/>
          </a:p>
          <a:p>
            <a:r>
              <a:rPr lang="en-US" sz="2800" b="1" dirty="0"/>
              <a:t>Environmental </a:t>
            </a:r>
            <a:r>
              <a:rPr lang="en-US" sz="2800" b="1" dirty="0" smtClean="0"/>
              <a:t>protection</a:t>
            </a:r>
          </a:p>
          <a:p>
            <a:r>
              <a:rPr lang="en-US" sz="2800" b="1" dirty="0"/>
              <a:t>Social inclusion</a:t>
            </a:r>
            <a:r>
              <a:rPr lang="en-US" sz="2800" dirty="0"/>
              <a:t> </a:t>
            </a:r>
          </a:p>
        </p:txBody>
      </p:sp>
      <p:pic>
        <p:nvPicPr>
          <p:cNvPr id="1026" name="Picture 2" descr="sustainable develop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133600"/>
            <a:ext cx="4467225" cy="426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4486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sustainable development</a:t>
            </a:r>
            <a:endParaRPr lang="en-US" dirty="0"/>
          </a:p>
        </p:txBody>
      </p:sp>
      <p:pic>
        <p:nvPicPr>
          <p:cNvPr id="2050" name="Picture 2" descr="Pillars of Sustainability – Addition of the Life Cycle Analysis –  University of Guelph Sustainable Restaurant Proje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9" y="1752600"/>
            <a:ext cx="6173577"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96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Sustainable Development Goals kick off with start of new year – United  Nations Sustainable Developme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562079"/>
            <a:ext cx="8686800" cy="5381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532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Importance of Sustainable </a:t>
            </a:r>
            <a:r>
              <a:rPr lang="en-US" b="1" dirty="0" smtClean="0"/>
              <a:t>Development</a:t>
            </a:r>
            <a:endParaRPr lang="en-US" dirty="0"/>
          </a:p>
        </p:txBody>
      </p:sp>
      <p:sp>
        <p:nvSpPr>
          <p:cNvPr id="3" name="Content Placeholder 2"/>
          <p:cNvSpPr>
            <a:spLocks noGrp="1"/>
          </p:cNvSpPr>
          <p:nvPr>
            <p:ph idx="1"/>
          </p:nvPr>
        </p:nvSpPr>
        <p:spPr/>
        <p:txBody>
          <a:bodyPr/>
          <a:lstStyle/>
          <a:p>
            <a:pPr marL="114300" indent="0">
              <a:buNone/>
            </a:pPr>
            <a:r>
              <a:rPr lang="en-US" b="1" dirty="0"/>
              <a:t>1. Provides Essential Human Needs</a:t>
            </a:r>
          </a:p>
          <a:p>
            <a:r>
              <a:rPr lang="en-US" dirty="0"/>
              <a:t>The explosion of population means people will have to scramble for the limited life essentials like food, shelter, and water. Adequate provision of these basic needs almost entirely hinges on infrastructure capable of sustaining them for a long time.</a:t>
            </a:r>
          </a:p>
          <a:p>
            <a:r>
              <a:rPr lang="en-US" dirty="0"/>
              <a:t>If governments insist on utilizing fossil fuel-based sources of energy instead of renewable and sustainable options, the cost and environmental effects of supplying these basic needs would become a tall order.</a:t>
            </a:r>
          </a:p>
          <a:p>
            <a:endParaRPr lang="en-US" dirty="0"/>
          </a:p>
        </p:txBody>
      </p:sp>
    </p:spTree>
    <p:extLst>
      <p:ext uri="{BB962C8B-B14F-4D97-AF65-F5344CB8AC3E}">
        <p14:creationId xmlns:p14="http://schemas.microsoft.com/office/powerpoint/2010/main" val="14302648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34</TotalTime>
  <Words>1113</Words>
  <Application>Microsoft Office PowerPoint</Application>
  <PresentationFormat>On-screen Show (4:3)</PresentationFormat>
  <Paragraphs>77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Apothecary</vt:lpstr>
      <vt:lpstr>PowerPoint Presentation</vt:lpstr>
      <vt:lpstr>Table of content</vt:lpstr>
      <vt:lpstr>Introduction</vt:lpstr>
      <vt:lpstr>definition</vt:lpstr>
      <vt:lpstr>How Sustainability Works</vt:lpstr>
      <vt:lpstr>objectives of sustainable development</vt:lpstr>
      <vt:lpstr>Pillars of sustainable development</vt:lpstr>
      <vt:lpstr>PowerPoint Presentation</vt:lpstr>
      <vt:lpstr>Importance of Sustainable Development</vt:lpstr>
      <vt:lpstr>Importance of Sustainable Development…..</vt:lpstr>
      <vt:lpstr>Importance of Sustainable Development…..</vt:lpstr>
      <vt:lpstr>Importance of Sustainable Development…..</vt:lpstr>
      <vt:lpstr>Importance of Sustainable Development…..</vt:lpstr>
      <vt:lpstr>Examples of Sustainable Development</vt:lpstr>
      <vt:lpstr>Examples of Sustainable Development…..</vt:lpstr>
      <vt:lpstr>Examples of Sustainable Development…..</vt:lpstr>
      <vt:lpstr>Examples of Sustainable Development…..</vt:lpstr>
      <vt:lpstr>What Prevents Sustainable Development From Happening?</vt:lpstr>
      <vt:lpstr>Conclussion</vt:lpstr>
      <vt:lpstr>references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CRP</dc:creator>
  <cp:lastModifiedBy>CRP</cp:lastModifiedBy>
  <cp:revision>5</cp:revision>
  <dcterms:created xsi:type="dcterms:W3CDTF">2021-10-12T04:24:03Z</dcterms:created>
  <dcterms:modified xsi:type="dcterms:W3CDTF">2021-10-12T04:58:45Z</dcterms:modified>
</cp:coreProperties>
</file>