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93" r:id="rId2"/>
    <p:sldId id="294" r:id="rId3"/>
    <p:sldId id="295" r:id="rId4"/>
    <p:sldId id="296" r:id="rId5"/>
    <p:sldId id="260" r:id="rId6"/>
    <p:sldId id="305" r:id="rId7"/>
    <p:sldId id="264" r:id="rId8"/>
    <p:sldId id="265" r:id="rId9"/>
    <p:sldId id="266" r:id="rId10"/>
    <p:sldId id="267" r:id="rId11"/>
    <p:sldId id="268" r:id="rId12"/>
    <p:sldId id="269" r:id="rId13"/>
    <p:sldId id="300" r:id="rId14"/>
    <p:sldId id="270" r:id="rId15"/>
    <p:sldId id="303" r:id="rId16"/>
    <p:sldId id="272" r:id="rId17"/>
    <p:sldId id="273" r:id="rId18"/>
    <p:sldId id="274" r:id="rId19"/>
    <p:sldId id="302" r:id="rId20"/>
    <p:sldId id="304" r:id="rId21"/>
    <p:sldId id="289" r:id="rId22"/>
    <p:sldId id="298" r:id="rId23"/>
    <p:sldId id="290" r:id="rId24"/>
    <p:sldId id="291"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BA6784-60F6-46D3-92E5-C3C3AE24FA97}" type="datetimeFigureOut">
              <a:rPr lang="en-IN" smtClean="0"/>
              <a:t>21-09-2021</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7397A653-B13D-4E18-BC60-6CC0DE6DE80B}"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8311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BA6784-60F6-46D3-92E5-C3C3AE24FA97}" type="datetimeFigureOut">
              <a:rPr lang="en-IN" smtClean="0"/>
              <a:t>21-09-2021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397A653-B13D-4E18-BC60-6CC0DE6DE80B}"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38062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BA6784-60F6-46D3-92E5-C3C3AE24FA97}" type="datetimeFigureOut">
              <a:rPr lang="en-IN" smtClean="0"/>
              <a:t>21-09-2021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397A653-B13D-4E18-BC60-6CC0DE6DE80B}"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43068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BA6784-60F6-46D3-92E5-C3C3AE24FA97}" type="datetimeFigureOut">
              <a:rPr lang="en-IN" smtClean="0"/>
              <a:t>21-09-2021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397A653-B13D-4E18-BC60-6CC0DE6DE80B}"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8881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BA6784-60F6-46D3-92E5-C3C3AE24FA97}" type="datetimeFigureOut">
              <a:rPr lang="en-IN" smtClean="0"/>
              <a:t>21-09-2021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397A653-B13D-4E18-BC60-6CC0DE6DE80B}"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29334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BA6784-60F6-46D3-92E5-C3C3AE24FA97}" type="datetimeFigureOut">
              <a:rPr lang="en-IN" smtClean="0"/>
              <a:t>21-09-2021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397A653-B13D-4E18-BC60-6CC0DE6DE80B}"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25183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BA6784-60F6-46D3-92E5-C3C3AE24FA97}" type="datetimeFigureOut">
              <a:rPr lang="en-IN" smtClean="0"/>
              <a:t>21-09-2021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397A653-B13D-4E18-BC60-6CC0DE6DE80B}"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34859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BA6784-60F6-46D3-92E5-C3C3AE24FA97}" type="datetimeFigureOut">
              <a:rPr lang="en-IN" smtClean="0"/>
              <a:t>21-09-2021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397A653-B13D-4E18-BC60-6CC0DE6DE80B}"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8179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BA6784-60F6-46D3-92E5-C3C3AE24FA97}" type="datetimeFigureOut">
              <a:rPr lang="en-IN" smtClean="0"/>
              <a:t>21-09-2021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397A653-B13D-4E18-BC60-6CC0DE6DE80B}" type="slidenum">
              <a:rPr lang="en-IN" smtClean="0"/>
              <a:t>‹#›</a:t>
            </a:fld>
            <a:endParaRPr lang="en-IN"/>
          </a:p>
        </p:txBody>
      </p:sp>
    </p:spTree>
    <p:extLst>
      <p:ext uri="{BB962C8B-B14F-4D97-AF65-F5344CB8AC3E}">
        <p14:creationId xmlns:p14="http://schemas.microsoft.com/office/powerpoint/2010/main" val="334601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BA6784-60F6-46D3-92E5-C3C3AE24FA97}" type="datetimeFigureOut">
              <a:rPr lang="en-IN" smtClean="0"/>
              <a:t>21-09-2021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397A653-B13D-4E18-BC60-6CC0DE6DE80B}"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36016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2BA6784-60F6-46D3-92E5-C3C3AE24FA97}" type="datetimeFigureOut">
              <a:rPr lang="en-IN" smtClean="0"/>
              <a:t>21-09-2021</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7397A653-B13D-4E18-BC60-6CC0DE6DE80B}"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99392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2BA6784-60F6-46D3-92E5-C3C3AE24FA97}" type="datetimeFigureOut">
              <a:rPr lang="en-IN" smtClean="0"/>
              <a:t>21-09-2021</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397A653-B13D-4E18-BC60-6CC0DE6DE80B}"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359422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logo1">
            <a:extLst>
              <a:ext uri="{FF2B5EF4-FFF2-40B4-BE49-F238E27FC236}">
                <a16:creationId xmlns:a16="http://schemas.microsoft.com/office/drawing/2014/main" id="{A2235A76-E417-4A98-848B-B2C9E39EA3E1}"/>
              </a:ext>
            </a:extLst>
          </p:cNvPr>
          <p:cNvPicPr>
            <a:picLocks noChangeAspect="1" noChangeArrowheads="1"/>
          </p:cNvPicPr>
          <p:nvPr/>
        </p:nvPicPr>
        <p:blipFill>
          <a:blip r:embed="rId2" cstate="print"/>
          <a:srcRect/>
          <a:stretch>
            <a:fillRect/>
          </a:stretch>
        </p:blipFill>
        <p:spPr bwMode="auto">
          <a:xfrm>
            <a:off x="1828800" y="60325"/>
            <a:ext cx="1143000" cy="1143000"/>
          </a:xfrm>
          <a:prstGeom prst="rect">
            <a:avLst/>
          </a:prstGeom>
          <a:noFill/>
          <a:ln w="9525">
            <a:noFill/>
            <a:miter lim="800000"/>
            <a:headEnd/>
            <a:tailEnd/>
          </a:ln>
        </p:spPr>
      </p:pic>
      <p:pic>
        <p:nvPicPr>
          <p:cNvPr id="6" name="Picture 3" descr="strip1">
            <a:extLst>
              <a:ext uri="{FF2B5EF4-FFF2-40B4-BE49-F238E27FC236}">
                <a16:creationId xmlns:a16="http://schemas.microsoft.com/office/drawing/2014/main" id="{D0E49B53-3279-41D7-A1E8-E0048BB42B57}"/>
              </a:ext>
            </a:extLst>
          </p:cNvPr>
          <p:cNvPicPr>
            <a:picLocks noChangeAspect="1" noChangeArrowheads="1"/>
          </p:cNvPicPr>
          <p:nvPr/>
        </p:nvPicPr>
        <p:blipFill>
          <a:blip r:embed="rId3" cstate="print"/>
          <a:srcRect/>
          <a:stretch>
            <a:fillRect/>
          </a:stretch>
        </p:blipFill>
        <p:spPr bwMode="auto">
          <a:xfrm>
            <a:off x="2895600" y="593725"/>
            <a:ext cx="7620000" cy="76200"/>
          </a:xfrm>
          <a:prstGeom prst="rect">
            <a:avLst/>
          </a:prstGeom>
          <a:noFill/>
          <a:ln w="9525">
            <a:noFill/>
            <a:miter lim="800000"/>
            <a:headEnd/>
            <a:tailEnd/>
          </a:ln>
        </p:spPr>
      </p:pic>
      <p:sp>
        <p:nvSpPr>
          <p:cNvPr id="7" name="Rectangle 5">
            <a:extLst>
              <a:ext uri="{FF2B5EF4-FFF2-40B4-BE49-F238E27FC236}">
                <a16:creationId xmlns:a16="http://schemas.microsoft.com/office/drawing/2014/main" id="{725E3FC8-F50F-4EFC-835F-0BBCA8C87C25}"/>
              </a:ext>
            </a:extLst>
          </p:cNvPr>
          <p:cNvSpPr>
            <a:spLocks noChangeArrowheads="1"/>
          </p:cNvSpPr>
          <p:nvPr/>
        </p:nvSpPr>
        <p:spPr bwMode="auto">
          <a:xfrm>
            <a:off x="2019300" y="967740"/>
            <a:ext cx="8686800" cy="1143000"/>
          </a:xfrm>
          <a:prstGeom prst="rect">
            <a:avLst/>
          </a:prstGeom>
          <a:noFill/>
          <a:ln w="9525">
            <a:noFill/>
            <a:miter lim="800000"/>
            <a:headEnd/>
            <a:tailEnd/>
          </a:ln>
        </p:spPr>
        <p:txBody>
          <a:bodyPr anchor="ctr"/>
          <a:lstStyle/>
          <a:p>
            <a:pPr algn="ctr" eaLnBrk="0" hangingPunct="0"/>
            <a:r>
              <a:rPr lang="en-US" sz="6000" dirty="0">
                <a:solidFill>
                  <a:srgbClr val="FF0000"/>
                </a:solidFill>
                <a:latin typeface="Verdana" pitchFamily="34" charset="0"/>
              </a:rPr>
              <a:t>www.studymafia.org</a:t>
            </a:r>
            <a:endParaRPr lang="en-US" sz="6000" dirty="0">
              <a:solidFill>
                <a:srgbClr val="FF9900"/>
              </a:solidFill>
              <a:latin typeface="Tahoma" pitchFamily="34" charset="0"/>
            </a:endParaRPr>
          </a:p>
        </p:txBody>
      </p:sp>
      <p:sp>
        <p:nvSpPr>
          <p:cNvPr id="8" name="Text Box 9">
            <a:extLst>
              <a:ext uri="{FF2B5EF4-FFF2-40B4-BE49-F238E27FC236}">
                <a16:creationId xmlns:a16="http://schemas.microsoft.com/office/drawing/2014/main" id="{D512BF61-47A3-4C7E-808A-0222F638527F}"/>
              </a:ext>
            </a:extLst>
          </p:cNvPr>
          <p:cNvSpPr txBox="1">
            <a:spLocks noChangeArrowheads="1"/>
          </p:cNvSpPr>
          <p:nvPr/>
        </p:nvSpPr>
        <p:spPr bwMode="auto">
          <a:xfrm>
            <a:off x="2057400" y="5181601"/>
            <a:ext cx="8610600" cy="671513"/>
          </a:xfrm>
          <a:prstGeom prst="rect">
            <a:avLst/>
          </a:prstGeom>
          <a:noFill/>
          <a:ln w="9525">
            <a:noFill/>
            <a:miter lim="800000"/>
            <a:headEnd/>
            <a:tailEnd/>
          </a:ln>
        </p:spPr>
        <p:txBody>
          <a:bodyPr>
            <a:spAutoFit/>
          </a:bodyPr>
          <a:lstStyle/>
          <a:p>
            <a:pPr eaLnBrk="0" hangingPunct="0">
              <a:spcBef>
                <a:spcPct val="50000"/>
              </a:spcBef>
            </a:pPr>
            <a:r>
              <a:rPr lang="en-US" sz="2000" b="1" dirty="0">
                <a:latin typeface="Times New Roman" pitchFamily="18" charset="0"/>
              </a:rPr>
              <a:t>Submitted To:				              Submitted By:</a:t>
            </a:r>
          </a:p>
          <a:p>
            <a:pPr eaLnBrk="0" hangingPunct="0"/>
            <a:r>
              <a:rPr lang="en-US" b="1" dirty="0">
                <a:latin typeface="Times New Roman" pitchFamily="18" charset="0"/>
              </a:rPr>
              <a:t>www.studymafia.</a:t>
            </a:r>
            <a:r>
              <a:rPr lang="en-US" b="1" dirty="0"/>
              <a:t>org</a:t>
            </a:r>
            <a:r>
              <a:rPr lang="en-US" dirty="0"/>
              <a:t> </a:t>
            </a:r>
            <a:r>
              <a:rPr lang="en-US" b="1" dirty="0">
                <a:latin typeface="Times New Roman" pitchFamily="18" charset="0"/>
              </a:rPr>
              <a:t>                                   www.studymafia.</a:t>
            </a:r>
            <a:r>
              <a:rPr lang="en-US" b="1" dirty="0"/>
              <a:t>org</a:t>
            </a:r>
            <a:r>
              <a:rPr lang="en-US" dirty="0"/>
              <a:t> </a:t>
            </a:r>
            <a:r>
              <a:rPr lang="en-US" b="1" dirty="0">
                <a:latin typeface="Times New Roman" pitchFamily="18" charset="0"/>
              </a:rPr>
              <a:t>               </a:t>
            </a:r>
          </a:p>
        </p:txBody>
      </p:sp>
      <p:sp>
        <p:nvSpPr>
          <p:cNvPr id="9" name="Rectangle 8">
            <a:extLst>
              <a:ext uri="{FF2B5EF4-FFF2-40B4-BE49-F238E27FC236}">
                <a16:creationId xmlns:a16="http://schemas.microsoft.com/office/drawing/2014/main" id="{4005D095-E38D-4BA7-AA1D-76D2A1FFDB94}"/>
              </a:ext>
            </a:extLst>
          </p:cNvPr>
          <p:cNvSpPr>
            <a:spLocks noChangeArrowheads="1"/>
          </p:cNvSpPr>
          <p:nvPr/>
        </p:nvSpPr>
        <p:spPr bwMode="auto">
          <a:xfrm>
            <a:off x="762000" y="2072641"/>
            <a:ext cx="4953000" cy="646331"/>
          </a:xfrm>
          <a:prstGeom prst="rect">
            <a:avLst/>
          </a:prstGeom>
          <a:noFill/>
          <a:ln w="9525">
            <a:noFill/>
            <a:miter lim="800000"/>
            <a:headEnd/>
            <a:tailEnd/>
          </a:ln>
        </p:spPr>
        <p:txBody>
          <a:bodyPr>
            <a:spAutoFit/>
          </a:bodyPr>
          <a:lstStyle/>
          <a:p>
            <a:pPr algn="ctr" eaLnBrk="0" hangingPunct="0"/>
            <a:r>
              <a:rPr lang="en-US" sz="3600" b="1" dirty="0">
                <a:solidFill>
                  <a:srgbClr val="FF0000"/>
                </a:solidFill>
                <a:latin typeface="Times New Roman" pitchFamily="18" charset="0"/>
              </a:rPr>
              <a:t>   </a:t>
            </a:r>
            <a:r>
              <a:rPr lang="en-US" sz="2400" b="1" dirty="0">
                <a:solidFill>
                  <a:srgbClr val="CC0000"/>
                </a:solidFill>
                <a:latin typeface="Calibri" pitchFamily="34" charset="0"/>
              </a:rPr>
              <a:t> </a:t>
            </a:r>
          </a:p>
        </p:txBody>
      </p:sp>
      <p:sp>
        <p:nvSpPr>
          <p:cNvPr id="12" name="object 14">
            <a:extLst>
              <a:ext uri="{FF2B5EF4-FFF2-40B4-BE49-F238E27FC236}">
                <a16:creationId xmlns:a16="http://schemas.microsoft.com/office/drawing/2014/main" id="{DE172B84-B7F0-4686-AC03-95F0311ED677}"/>
              </a:ext>
            </a:extLst>
          </p:cNvPr>
          <p:cNvSpPr txBox="1"/>
          <p:nvPr/>
        </p:nvSpPr>
        <p:spPr>
          <a:xfrm>
            <a:off x="2209800" y="2599239"/>
            <a:ext cx="6755130" cy="1885131"/>
          </a:xfrm>
          <a:prstGeom prst="rect">
            <a:avLst/>
          </a:prstGeom>
        </p:spPr>
        <p:txBody>
          <a:bodyPr vert="horz" wrap="square" lIns="0" tIns="12700" rIns="0" bIns="0" rtlCol="0">
            <a:spAutoFit/>
          </a:bodyPr>
          <a:lstStyle/>
          <a:p>
            <a:pPr marL="6350" algn="ctr">
              <a:spcBef>
                <a:spcPts val="100"/>
              </a:spcBef>
            </a:pPr>
            <a:r>
              <a:rPr lang="en-IN" sz="4000" spc="-15" dirty="0">
                <a:solidFill>
                  <a:srgbClr val="59655E"/>
                </a:solidFill>
                <a:latin typeface="Palladio Uralic"/>
                <a:cs typeface="Palladio Uralic"/>
              </a:rPr>
              <a:t>Seminar </a:t>
            </a:r>
          </a:p>
          <a:p>
            <a:pPr marL="6350" algn="ctr">
              <a:spcBef>
                <a:spcPts val="100"/>
              </a:spcBef>
            </a:pPr>
            <a:r>
              <a:rPr lang="en-IN" sz="4000" spc="-15" dirty="0">
                <a:solidFill>
                  <a:srgbClr val="59655E"/>
                </a:solidFill>
                <a:latin typeface="Palladio Uralic"/>
                <a:cs typeface="Palladio Uralic"/>
              </a:rPr>
              <a:t>on</a:t>
            </a:r>
          </a:p>
          <a:p>
            <a:pPr marL="6350" algn="ctr">
              <a:spcBef>
                <a:spcPts val="100"/>
              </a:spcBef>
            </a:pPr>
            <a:r>
              <a:rPr sz="4000" spc="-15" dirty="0">
                <a:solidFill>
                  <a:srgbClr val="59655E"/>
                </a:solidFill>
                <a:latin typeface="Palladio Uralic"/>
                <a:cs typeface="Palladio Uralic"/>
              </a:rPr>
              <a:t>HYPERTENSION</a:t>
            </a:r>
            <a:endParaRPr sz="4000" dirty="0">
              <a:latin typeface="Palladio Uralic"/>
              <a:cs typeface="Palladio Uralic"/>
            </a:endParaRPr>
          </a:p>
        </p:txBody>
      </p:sp>
      <p:pic>
        <p:nvPicPr>
          <p:cNvPr id="11" name="Picture 10">
            <a:extLst>
              <a:ext uri="{FF2B5EF4-FFF2-40B4-BE49-F238E27FC236}">
                <a16:creationId xmlns:a16="http://schemas.microsoft.com/office/drawing/2014/main" id="{6C856D3A-814E-4E95-925F-20CE4DEEB1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99413" y="2057999"/>
            <a:ext cx="3365574" cy="3365574"/>
          </a:xfrm>
          <a:prstGeom prst="rect">
            <a:avLst/>
          </a:prstGeom>
        </p:spPr>
      </p:pic>
    </p:spTree>
    <p:extLst>
      <p:ext uri="{BB962C8B-B14F-4D97-AF65-F5344CB8AC3E}">
        <p14:creationId xmlns:p14="http://schemas.microsoft.com/office/powerpoint/2010/main" val="1504180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1794164" y="274320"/>
            <a:ext cx="8603665" cy="1334198"/>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title"/>
          </p:nvPr>
        </p:nvSpPr>
        <p:spPr>
          <a:xfrm>
            <a:off x="1896863" y="448191"/>
            <a:ext cx="8380730" cy="968214"/>
          </a:xfrm>
          <a:prstGeom prst="rect">
            <a:avLst/>
          </a:prstGeom>
          <a:solidFill>
            <a:srgbClr val="FFFFFF"/>
          </a:solidFill>
        </p:spPr>
        <p:txBody>
          <a:bodyPr vert="horz" wrap="square" lIns="0" tIns="288290" rIns="0" bIns="0" rtlCol="0" anchor="ctr">
            <a:spAutoFit/>
          </a:bodyPr>
          <a:lstStyle/>
          <a:p>
            <a:pPr marL="661035">
              <a:lnSpc>
                <a:spcPct val="100000"/>
              </a:lnSpc>
              <a:spcBef>
                <a:spcPts val="2270"/>
              </a:spcBef>
            </a:pPr>
            <a:r>
              <a:rPr spc="-50" dirty="0"/>
              <a:t>LABORATORY </a:t>
            </a:r>
            <a:r>
              <a:rPr spc="-5" dirty="0"/>
              <a:t>DIAGNOSIS</a:t>
            </a:r>
            <a:r>
              <a:rPr spc="-20" dirty="0"/>
              <a:t> </a:t>
            </a:r>
            <a:r>
              <a:rPr spc="-5" dirty="0"/>
              <a:t>TESTS</a:t>
            </a:r>
          </a:p>
        </p:txBody>
      </p:sp>
      <p:sp>
        <p:nvSpPr>
          <p:cNvPr id="7" name="object 7"/>
          <p:cNvSpPr txBox="1"/>
          <p:nvPr/>
        </p:nvSpPr>
        <p:spPr>
          <a:xfrm>
            <a:off x="1794164" y="2157095"/>
            <a:ext cx="7875905" cy="1115060"/>
          </a:xfrm>
          <a:prstGeom prst="rect">
            <a:avLst/>
          </a:prstGeom>
        </p:spPr>
        <p:txBody>
          <a:bodyPr vert="horz" wrap="square" lIns="0" tIns="15875" rIns="0" bIns="0" rtlCol="0">
            <a:spAutoFit/>
          </a:bodyPr>
          <a:lstStyle/>
          <a:p>
            <a:pPr marL="241300" marR="5080" indent="-228600">
              <a:lnSpc>
                <a:spcPct val="99000"/>
              </a:lnSpc>
              <a:spcBef>
                <a:spcPts val="125"/>
              </a:spcBef>
              <a:buClr>
                <a:srgbClr val="A3B1A9"/>
              </a:buClr>
              <a:buFont typeface="Arial"/>
              <a:buChar char="•"/>
              <a:tabLst>
                <a:tab pos="241300" algn="l"/>
              </a:tabLst>
            </a:pPr>
            <a:r>
              <a:rPr sz="2400" dirty="0">
                <a:solidFill>
                  <a:srgbClr val="695D4D"/>
                </a:solidFill>
                <a:latin typeface="TeXGyreAdventor"/>
                <a:cs typeface="TeXGyreAdventor"/>
              </a:rPr>
              <a:t>Most </a:t>
            </a:r>
            <a:r>
              <a:rPr sz="2400" spc="-5" dirty="0">
                <a:solidFill>
                  <a:srgbClr val="695D4D"/>
                </a:solidFill>
                <a:latin typeface="TeXGyreAdventor"/>
                <a:cs typeface="TeXGyreAdventor"/>
              </a:rPr>
              <a:t>people </a:t>
            </a:r>
            <a:r>
              <a:rPr sz="2400" spc="-10" dirty="0">
                <a:solidFill>
                  <a:srgbClr val="695D4D"/>
                </a:solidFill>
                <a:latin typeface="TeXGyreAdventor"/>
                <a:cs typeface="TeXGyreAdventor"/>
              </a:rPr>
              <a:t>are </a:t>
            </a:r>
            <a:r>
              <a:rPr sz="2400" spc="-5" dirty="0">
                <a:solidFill>
                  <a:srgbClr val="695D4D"/>
                </a:solidFill>
                <a:latin typeface="TeXGyreAdventor"/>
                <a:cs typeface="TeXGyreAdventor"/>
              </a:rPr>
              <a:t>not aware they </a:t>
            </a:r>
            <a:r>
              <a:rPr sz="2400" dirty="0">
                <a:solidFill>
                  <a:srgbClr val="695D4D"/>
                </a:solidFill>
                <a:latin typeface="TeXGyreAdventor"/>
                <a:cs typeface="TeXGyreAdventor"/>
              </a:rPr>
              <a:t>have hypertension  until </a:t>
            </a:r>
            <a:r>
              <a:rPr sz="2400" spc="-5" dirty="0">
                <a:solidFill>
                  <a:srgbClr val="695D4D"/>
                </a:solidFill>
                <a:latin typeface="TeXGyreAdventor"/>
                <a:cs typeface="TeXGyreAdventor"/>
              </a:rPr>
              <a:t>they </a:t>
            </a:r>
            <a:r>
              <a:rPr sz="2400" dirty="0">
                <a:solidFill>
                  <a:srgbClr val="695D4D"/>
                </a:solidFill>
                <a:latin typeface="TeXGyreAdventor"/>
                <a:cs typeface="TeXGyreAdventor"/>
              </a:rPr>
              <a:t>have a </a:t>
            </a:r>
            <a:r>
              <a:rPr sz="2400" spc="-5" dirty="0">
                <a:solidFill>
                  <a:srgbClr val="695D4D"/>
                </a:solidFill>
                <a:latin typeface="TeXGyreAdventor"/>
                <a:cs typeface="TeXGyreAdventor"/>
              </a:rPr>
              <a:t>routine </a:t>
            </a:r>
            <a:r>
              <a:rPr sz="2400" dirty="0">
                <a:solidFill>
                  <a:srgbClr val="695D4D"/>
                </a:solidFill>
                <a:latin typeface="TeXGyreAdventor"/>
                <a:cs typeface="TeXGyreAdventor"/>
              </a:rPr>
              <a:t>medical </a:t>
            </a:r>
            <a:r>
              <a:rPr sz="2400" spc="-5" dirty="0">
                <a:solidFill>
                  <a:srgbClr val="695D4D"/>
                </a:solidFill>
                <a:latin typeface="TeXGyreAdventor"/>
                <a:cs typeface="TeXGyreAdventor"/>
              </a:rPr>
              <a:t>check </a:t>
            </a:r>
            <a:r>
              <a:rPr sz="2400" dirty="0">
                <a:solidFill>
                  <a:srgbClr val="695D4D"/>
                </a:solidFill>
                <a:latin typeface="TeXGyreAdventor"/>
                <a:cs typeface="TeXGyreAdventor"/>
              </a:rPr>
              <a:t>up </a:t>
            </a:r>
            <a:r>
              <a:rPr sz="2400" spc="-5" dirty="0">
                <a:solidFill>
                  <a:srgbClr val="695D4D"/>
                </a:solidFill>
                <a:latin typeface="TeXGyreAdventor"/>
                <a:cs typeface="TeXGyreAdventor"/>
              </a:rPr>
              <a:t>with  their physician because lack of</a:t>
            </a:r>
            <a:r>
              <a:rPr sz="2400" spc="-10" dirty="0">
                <a:solidFill>
                  <a:srgbClr val="695D4D"/>
                </a:solidFill>
                <a:latin typeface="TeXGyreAdventor"/>
                <a:cs typeface="TeXGyreAdventor"/>
              </a:rPr>
              <a:t> </a:t>
            </a:r>
            <a:r>
              <a:rPr sz="2400" spc="-5" dirty="0">
                <a:solidFill>
                  <a:srgbClr val="695D4D"/>
                </a:solidFill>
                <a:latin typeface="TeXGyreAdventor"/>
                <a:cs typeface="TeXGyreAdventor"/>
              </a:rPr>
              <a:t>symptoms</a:t>
            </a:r>
            <a:endParaRPr sz="2400" dirty="0">
              <a:latin typeface="TeXGyreAdventor"/>
              <a:cs typeface="TeXGyreAdventor"/>
            </a:endParaRPr>
          </a:p>
        </p:txBody>
      </p:sp>
      <p:pic>
        <p:nvPicPr>
          <p:cNvPr id="15" name="Picture 14">
            <a:extLst>
              <a:ext uri="{FF2B5EF4-FFF2-40B4-BE49-F238E27FC236}">
                <a16:creationId xmlns:a16="http://schemas.microsoft.com/office/drawing/2014/main" id="{1C7B750C-9368-4BDE-8E33-0CD65F81986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83669" y="3272155"/>
            <a:ext cx="2793682" cy="246049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1794164" y="274320"/>
            <a:ext cx="8603665" cy="1334198"/>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title"/>
          </p:nvPr>
        </p:nvSpPr>
        <p:spPr>
          <a:xfrm>
            <a:off x="1896863" y="448191"/>
            <a:ext cx="8380730" cy="968214"/>
          </a:xfrm>
          <a:prstGeom prst="rect">
            <a:avLst/>
          </a:prstGeom>
          <a:solidFill>
            <a:srgbClr val="FFFFFF"/>
          </a:solidFill>
        </p:spPr>
        <p:txBody>
          <a:bodyPr vert="horz" wrap="square" lIns="0" tIns="288290" rIns="0" bIns="0" rtlCol="0" anchor="ctr">
            <a:spAutoFit/>
          </a:bodyPr>
          <a:lstStyle/>
          <a:p>
            <a:pPr algn="ctr">
              <a:lnSpc>
                <a:spcPct val="100000"/>
              </a:lnSpc>
              <a:spcBef>
                <a:spcPts val="2270"/>
              </a:spcBef>
            </a:pPr>
            <a:r>
              <a:rPr spc="-25" dirty="0"/>
              <a:t>COMPLICATIONS</a:t>
            </a:r>
          </a:p>
        </p:txBody>
      </p:sp>
      <p:sp>
        <p:nvSpPr>
          <p:cNvPr id="7" name="object 7"/>
          <p:cNvSpPr txBox="1"/>
          <p:nvPr/>
        </p:nvSpPr>
        <p:spPr>
          <a:xfrm>
            <a:off x="2139946" y="2157095"/>
            <a:ext cx="7912100" cy="3324860"/>
          </a:xfrm>
          <a:prstGeom prst="rect">
            <a:avLst/>
          </a:prstGeom>
        </p:spPr>
        <p:txBody>
          <a:bodyPr vert="horz" wrap="square" lIns="0" tIns="15875" rIns="0" bIns="0" rtlCol="0">
            <a:spAutoFit/>
          </a:bodyPr>
          <a:lstStyle/>
          <a:p>
            <a:pPr marL="241300" marR="5080" indent="-228600">
              <a:lnSpc>
                <a:spcPct val="99000"/>
              </a:lnSpc>
              <a:spcBef>
                <a:spcPts val="125"/>
              </a:spcBef>
              <a:buClr>
                <a:srgbClr val="A3B1A9"/>
              </a:buClr>
              <a:buFont typeface="Arial"/>
              <a:buChar char="•"/>
              <a:tabLst>
                <a:tab pos="241300" algn="l"/>
              </a:tabLst>
            </a:pPr>
            <a:r>
              <a:rPr sz="2400" spc="-5" dirty="0">
                <a:latin typeface="TeXGyreAdventor"/>
                <a:cs typeface="TeXGyreAdventor"/>
              </a:rPr>
              <a:t>Hypertension imposes an afterload on the heart,  resulting in increased left ventricular wall </a:t>
            </a:r>
            <a:r>
              <a:rPr sz="2400" dirty="0">
                <a:latin typeface="TeXGyreAdventor"/>
                <a:cs typeface="TeXGyreAdventor"/>
              </a:rPr>
              <a:t>thickness </a:t>
            </a:r>
            <a:r>
              <a:rPr sz="2400" spc="-5" dirty="0">
                <a:latin typeface="TeXGyreAdventor"/>
                <a:cs typeface="TeXGyreAdventor"/>
              </a:rPr>
              <a:t>&amp;  reduced early diastolic</a:t>
            </a:r>
            <a:r>
              <a:rPr sz="2400" dirty="0">
                <a:latin typeface="TeXGyreAdventor"/>
                <a:cs typeface="TeXGyreAdventor"/>
              </a:rPr>
              <a:t> filling</a:t>
            </a:r>
          </a:p>
          <a:p>
            <a:pPr marL="532765" marR="329565" lvl="1" indent="-228600">
              <a:lnSpc>
                <a:spcPct val="100800"/>
              </a:lnSpc>
              <a:spcBef>
                <a:spcPts val="484"/>
              </a:spcBef>
              <a:buClr>
                <a:srgbClr val="DA6A50"/>
              </a:buClr>
              <a:buFont typeface="Arial"/>
              <a:buChar char="•"/>
              <a:tabLst>
                <a:tab pos="532765" algn="l"/>
                <a:tab pos="533400" algn="l"/>
              </a:tabLst>
            </a:pPr>
            <a:r>
              <a:rPr sz="2000" spc="-5" dirty="0">
                <a:latin typeface="TeXGyreAdventor"/>
                <a:cs typeface="TeXGyreAdventor"/>
              </a:rPr>
              <a:t>There is </a:t>
            </a:r>
            <a:r>
              <a:rPr sz="2000" dirty="0">
                <a:latin typeface="TeXGyreAdventor"/>
                <a:cs typeface="TeXGyreAdventor"/>
              </a:rPr>
              <a:t>a </a:t>
            </a:r>
            <a:r>
              <a:rPr sz="2000" spc="-5" dirty="0">
                <a:latin typeface="TeXGyreAdventor"/>
                <a:cs typeface="TeXGyreAdventor"/>
              </a:rPr>
              <a:t>strong correlation between left ventricular </a:t>
            </a:r>
            <a:r>
              <a:rPr sz="2000" dirty="0">
                <a:latin typeface="TeXGyreAdventor"/>
                <a:cs typeface="TeXGyreAdventor"/>
              </a:rPr>
              <a:t>mass  </a:t>
            </a:r>
            <a:r>
              <a:rPr sz="2000" spc="-5" dirty="0">
                <a:latin typeface="TeXGyreAdventor"/>
                <a:cs typeface="TeXGyreAdventor"/>
              </a:rPr>
              <a:t>and </a:t>
            </a:r>
            <a:r>
              <a:rPr sz="2000" dirty="0">
                <a:latin typeface="TeXGyreAdventor"/>
                <a:cs typeface="TeXGyreAdventor"/>
              </a:rPr>
              <a:t>CVD</a:t>
            </a:r>
            <a:r>
              <a:rPr sz="2000" spc="-5" dirty="0">
                <a:latin typeface="TeXGyreAdventor"/>
                <a:cs typeface="TeXGyreAdventor"/>
              </a:rPr>
              <a:t> </a:t>
            </a:r>
            <a:r>
              <a:rPr sz="2000" dirty="0">
                <a:latin typeface="TeXGyreAdventor"/>
                <a:cs typeface="TeXGyreAdventor"/>
              </a:rPr>
              <a:t>morbidity.</a:t>
            </a:r>
          </a:p>
          <a:p>
            <a:pPr lvl="1">
              <a:lnSpc>
                <a:spcPct val="100000"/>
              </a:lnSpc>
              <a:buClr>
                <a:srgbClr val="DA6A50"/>
              </a:buClr>
              <a:buFont typeface="Arial"/>
              <a:buChar char="•"/>
            </a:pPr>
            <a:endParaRPr sz="2400" dirty="0">
              <a:latin typeface="TeXGyreAdventor"/>
              <a:cs typeface="TeXGyreAdventor"/>
            </a:endParaRPr>
          </a:p>
          <a:p>
            <a:pPr marL="241300" marR="182245" indent="-228600">
              <a:lnSpc>
                <a:spcPct val="99400"/>
              </a:lnSpc>
              <a:buClr>
                <a:srgbClr val="A3B1A9"/>
              </a:buClr>
              <a:buFont typeface="Arial"/>
              <a:buChar char="•"/>
              <a:tabLst>
                <a:tab pos="241300" algn="l"/>
              </a:tabLst>
            </a:pPr>
            <a:r>
              <a:rPr sz="2400" spc="-5" dirty="0">
                <a:latin typeface="TeXGyreAdventor"/>
                <a:cs typeface="TeXGyreAdventor"/>
              </a:rPr>
              <a:t>Duration of </a:t>
            </a:r>
            <a:r>
              <a:rPr sz="2400" dirty="0">
                <a:latin typeface="TeXGyreAdventor"/>
                <a:cs typeface="TeXGyreAdventor"/>
              </a:rPr>
              <a:t>hypertension </a:t>
            </a:r>
            <a:r>
              <a:rPr sz="2400" spc="-5" dirty="0">
                <a:latin typeface="TeXGyreAdventor"/>
                <a:cs typeface="TeXGyreAdventor"/>
              </a:rPr>
              <a:t>promotes the presence &amp;  extent of coronary </a:t>
            </a:r>
            <a:r>
              <a:rPr sz="2400" dirty="0">
                <a:latin typeface="TeXGyreAdventor"/>
                <a:cs typeface="TeXGyreAdventor"/>
              </a:rPr>
              <a:t>calcium </a:t>
            </a:r>
            <a:r>
              <a:rPr sz="2400" spc="-5" dirty="0">
                <a:latin typeface="TeXGyreAdventor"/>
                <a:cs typeface="TeXGyreAdventor"/>
              </a:rPr>
              <a:t>which is </a:t>
            </a:r>
            <a:r>
              <a:rPr sz="2400" dirty="0">
                <a:latin typeface="TeXGyreAdventor"/>
                <a:cs typeface="TeXGyreAdventor"/>
              </a:rPr>
              <a:t>a </a:t>
            </a:r>
            <a:r>
              <a:rPr sz="2400" spc="-5" dirty="0">
                <a:latin typeface="TeXGyreAdventor"/>
                <a:cs typeface="TeXGyreAdventor"/>
              </a:rPr>
              <a:t>potential  predictor of sudden coronary</a:t>
            </a:r>
            <a:r>
              <a:rPr sz="2400" spc="5" dirty="0">
                <a:latin typeface="TeXGyreAdventor"/>
                <a:cs typeface="TeXGyreAdventor"/>
              </a:rPr>
              <a:t> </a:t>
            </a:r>
            <a:r>
              <a:rPr sz="2400" spc="-5" dirty="0">
                <a:latin typeface="TeXGyreAdventor"/>
                <a:cs typeface="TeXGyreAdventor"/>
              </a:rPr>
              <a:t>death</a:t>
            </a:r>
            <a:endParaRPr sz="2400" dirty="0">
              <a:latin typeface="TeXGyreAdventor"/>
              <a:cs typeface="TeXGyreAdvento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1794164" y="274320"/>
            <a:ext cx="8603665" cy="1334198"/>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title"/>
          </p:nvPr>
        </p:nvSpPr>
        <p:spPr>
          <a:xfrm>
            <a:off x="1896863" y="448191"/>
            <a:ext cx="8380730" cy="968214"/>
          </a:xfrm>
          <a:prstGeom prst="rect">
            <a:avLst/>
          </a:prstGeom>
          <a:solidFill>
            <a:srgbClr val="FFFFFF"/>
          </a:solidFill>
        </p:spPr>
        <p:txBody>
          <a:bodyPr vert="horz" wrap="square" lIns="0" tIns="288290" rIns="0" bIns="0" rtlCol="0" anchor="ctr">
            <a:spAutoFit/>
          </a:bodyPr>
          <a:lstStyle/>
          <a:p>
            <a:pPr algn="ctr">
              <a:lnSpc>
                <a:spcPct val="100000"/>
              </a:lnSpc>
              <a:spcBef>
                <a:spcPts val="2270"/>
              </a:spcBef>
            </a:pPr>
            <a:r>
              <a:rPr spc="-25" dirty="0"/>
              <a:t>COMPLICATIONS</a:t>
            </a:r>
          </a:p>
        </p:txBody>
      </p:sp>
      <p:sp>
        <p:nvSpPr>
          <p:cNvPr id="7" name="object 7"/>
          <p:cNvSpPr txBox="1"/>
          <p:nvPr/>
        </p:nvSpPr>
        <p:spPr>
          <a:xfrm>
            <a:off x="2059940" y="2319020"/>
            <a:ext cx="7252970" cy="1483360"/>
          </a:xfrm>
          <a:prstGeom prst="rect">
            <a:avLst/>
          </a:prstGeom>
        </p:spPr>
        <p:txBody>
          <a:bodyPr vert="horz" wrap="square" lIns="0" tIns="15875" rIns="0" bIns="0" rtlCol="0">
            <a:spAutoFit/>
          </a:bodyPr>
          <a:lstStyle/>
          <a:p>
            <a:pPr marL="241300" marR="5080" indent="-228600">
              <a:lnSpc>
                <a:spcPct val="99000"/>
              </a:lnSpc>
              <a:spcBef>
                <a:spcPts val="125"/>
              </a:spcBef>
              <a:buClr>
                <a:srgbClr val="A3B1A9"/>
              </a:buClr>
              <a:buFont typeface="Arial"/>
              <a:buChar char="•"/>
              <a:tabLst>
                <a:tab pos="241300" algn="l"/>
              </a:tabLst>
            </a:pPr>
            <a:r>
              <a:rPr sz="2400" spc="-5" dirty="0">
                <a:solidFill>
                  <a:srgbClr val="695D4D"/>
                </a:solidFill>
                <a:latin typeface="TeXGyreAdventor"/>
                <a:cs typeface="TeXGyreAdventor"/>
              </a:rPr>
              <a:t>Hypertension is also associated with impaired  </a:t>
            </a:r>
            <a:r>
              <a:rPr sz="2400" dirty="0">
                <a:solidFill>
                  <a:srgbClr val="695D4D"/>
                </a:solidFill>
                <a:latin typeface="TeXGyreAdventor"/>
                <a:cs typeface="TeXGyreAdventor"/>
              </a:rPr>
              <a:t>cognitive </a:t>
            </a:r>
            <a:r>
              <a:rPr sz="2400" spc="-5" dirty="0">
                <a:solidFill>
                  <a:srgbClr val="695D4D"/>
                </a:solidFill>
                <a:latin typeface="TeXGyreAdventor"/>
                <a:cs typeface="TeXGyreAdventor"/>
              </a:rPr>
              <a:t>function &amp; </a:t>
            </a:r>
            <a:r>
              <a:rPr sz="2400" dirty="0">
                <a:solidFill>
                  <a:srgbClr val="695D4D"/>
                </a:solidFill>
                <a:latin typeface="TeXGyreAdventor"/>
                <a:cs typeface="TeXGyreAdventor"/>
              </a:rPr>
              <a:t>a thickening </a:t>
            </a:r>
            <a:r>
              <a:rPr sz="2400" spc="-5" dirty="0">
                <a:solidFill>
                  <a:srgbClr val="695D4D"/>
                </a:solidFill>
                <a:latin typeface="TeXGyreAdventor"/>
                <a:cs typeface="TeXGyreAdventor"/>
              </a:rPr>
              <a:t>&amp; stiffening of  </a:t>
            </a:r>
            <a:r>
              <a:rPr sz="2400" dirty="0">
                <a:solidFill>
                  <a:srgbClr val="695D4D"/>
                </a:solidFill>
                <a:latin typeface="TeXGyreAdventor"/>
                <a:cs typeface="TeXGyreAdventor"/>
              </a:rPr>
              <a:t>medium </a:t>
            </a:r>
            <a:r>
              <a:rPr sz="2400" spc="-5" dirty="0">
                <a:solidFill>
                  <a:srgbClr val="695D4D"/>
                </a:solidFill>
                <a:latin typeface="TeXGyreAdventor"/>
                <a:cs typeface="TeXGyreAdventor"/>
              </a:rPr>
              <a:t>&amp; small blood</a:t>
            </a:r>
            <a:r>
              <a:rPr sz="2400" spc="-10" dirty="0">
                <a:solidFill>
                  <a:srgbClr val="695D4D"/>
                </a:solidFill>
                <a:latin typeface="TeXGyreAdventor"/>
                <a:cs typeface="TeXGyreAdventor"/>
              </a:rPr>
              <a:t> </a:t>
            </a:r>
            <a:r>
              <a:rPr sz="2400" spc="-5" dirty="0">
                <a:solidFill>
                  <a:srgbClr val="695D4D"/>
                </a:solidFill>
                <a:latin typeface="TeXGyreAdventor"/>
                <a:cs typeface="TeXGyreAdventor"/>
              </a:rPr>
              <a:t>vessels</a:t>
            </a:r>
            <a:endParaRPr sz="2400" dirty="0">
              <a:latin typeface="TeXGyreAdventor"/>
              <a:cs typeface="TeXGyreAdventor"/>
            </a:endParaRPr>
          </a:p>
          <a:p>
            <a:pPr marL="533400" lvl="1" indent="-228600">
              <a:spcBef>
                <a:spcPts val="500"/>
              </a:spcBef>
              <a:buClr>
                <a:srgbClr val="DA6A50"/>
              </a:buClr>
              <a:buFont typeface="Arial"/>
              <a:buChar char="•"/>
              <a:tabLst>
                <a:tab pos="532765" algn="l"/>
                <a:tab pos="533400" algn="l"/>
              </a:tabLst>
            </a:pPr>
            <a:r>
              <a:rPr sz="2000" dirty="0">
                <a:solidFill>
                  <a:srgbClr val="695D4D"/>
                </a:solidFill>
                <a:latin typeface="TeXGyreAdventor"/>
                <a:cs typeface="TeXGyreAdventor"/>
              </a:rPr>
              <a:t>Can </a:t>
            </a:r>
            <a:r>
              <a:rPr sz="2000" spc="-5" dirty="0">
                <a:solidFill>
                  <a:srgbClr val="695D4D"/>
                </a:solidFill>
                <a:latin typeface="TeXGyreAdventor"/>
                <a:cs typeface="TeXGyreAdventor"/>
              </a:rPr>
              <a:t>also lead to retinopathy &amp;</a:t>
            </a:r>
            <a:r>
              <a:rPr sz="2000" spc="10" dirty="0">
                <a:solidFill>
                  <a:srgbClr val="695D4D"/>
                </a:solidFill>
                <a:latin typeface="TeXGyreAdventor"/>
                <a:cs typeface="TeXGyreAdventor"/>
              </a:rPr>
              <a:t> </a:t>
            </a:r>
            <a:r>
              <a:rPr sz="2000" spc="-5" dirty="0">
                <a:solidFill>
                  <a:srgbClr val="695D4D"/>
                </a:solidFill>
                <a:latin typeface="TeXGyreAdventor"/>
                <a:cs typeface="TeXGyreAdventor"/>
              </a:rPr>
              <a:t>nephropathy</a:t>
            </a:r>
            <a:endParaRPr sz="2000" dirty="0">
              <a:latin typeface="TeXGyreAdventor"/>
              <a:cs typeface="TeXGyreAdvento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1794164" y="274320"/>
            <a:ext cx="8603665" cy="1334198"/>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title"/>
          </p:nvPr>
        </p:nvSpPr>
        <p:spPr>
          <a:xfrm>
            <a:off x="1896863" y="177348"/>
            <a:ext cx="8380730" cy="1509901"/>
          </a:xfrm>
          <a:prstGeom prst="rect">
            <a:avLst/>
          </a:prstGeom>
          <a:solidFill>
            <a:srgbClr val="FFFFFF"/>
          </a:solidFill>
        </p:spPr>
        <p:txBody>
          <a:bodyPr vert="horz" wrap="square" lIns="0" tIns="288290" rIns="0" bIns="0" rtlCol="0" anchor="ctr">
            <a:spAutoFit/>
          </a:bodyPr>
          <a:lstStyle/>
          <a:p>
            <a:r>
              <a:rPr lang="en-US" b="1" dirty="0"/>
              <a:t>Who is most likely to have high blood pressure?</a:t>
            </a:r>
          </a:p>
        </p:txBody>
      </p:sp>
      <p:sp>
        <p:nvSpPr>
          <p:cNvPr id="7" name="object 7"/>
          <p:cNvSpPr txBox="1"/>
          <p:nvPr/>
        </p:nvSpPr>
        <p:spPr>
          <a:xfrm>
            <a:off x="2136140" y="2099946"/>
            <a:ext cx="7252970" cy="3740126"/>
          </a:xfrm>
          <a:prstGeom prst="rect">
            <a:avLst/>
          </a:prstGeom>
        </p:spPr>
        <p:txBody>
          <a:bodyPr vert="horz" wrap="square" lIns="0" tIns="15875" rIns="0" bIns="0" rtlCol="0">
            <a:spAutoFit/>
          </a:bodyPr>
          <a:lstStyle/>
          <a:p>
            <a:r>
              <a:rPr lang="en-US" sz="2200" dirty="0"/>
              <a:t>You are more likely to have high blood pressure if you:</a:t>
            </a:r>
          </a:p>
          <a:p>
            <a:pPr marL="342900" indent="-342900">
              <a:buFont typeface="Wingdings" panose="05000000000000000000" pitchFamily="2" charset="2"/>
              <a:buChar char="v"/>
            </a:pPr>
            <a:r>
              <a:rPr lang="en-US" sz="2200" dirty="0"/>
              <a:t>Have family members who have high blood pressure, cardiovascular disease or diabetes.</a:t>
            </a:r>
          </a:p>
          <a:p>
            <a:pPr marL="342900" indent="-342900">
              <a:buFont typeface="Wingdings" panose="05000000000000000000" pitchFamily="2" charset="2"/>
              <a:buChar char="v"/>
            </a:pPr>
            <a:r>
              <a:rPr lang="en-US" sz="2200" dirty="0"/>
              <a:t>Are African American.</a:t>
            </a:r>
          </a:p>
          <a:p>
            <a:pPr marL="342900" indent="-342900">
              <a:buFont typeface="Wingdings" panose="05000000000000000000" pitchFamily="2" charset="2"/>
              <a:buChar char="v"/>
            </a:pPr>
            <a:r>
              <a:rPr lang="en-US" sz="2200" dirty="0"/>
              <a:t>Are over age 55.</a:t>
            </a:r>
          </a:p>
          <a:p>
            <a:pPr marL="342900" indent="-342900">
              <a:buFont typeface="Wingdings" panose="05000000000000000000" pitchFamily="2" charset="2"/>
              <a:buChar char="v"/>
            </a:pPr>
            <a:r>
              <a:rPr lang="en-US" sz="2200" dirty="0"/>
              <a:t>Are overweight.</a:t>
            </a:r>
          </a:p>
          <a:p>
            <a:pPr marL="342900" indent="-342900">
              <a:buFont typeface="Wingdings" panose="05000000000000000000" pitchFamily="2" charset="2"/>
              <a:buChar char="v"/>
            </a:pPr>
            <a:r>
              <a:rPr lang="en-US" sz="2200" dirty="0"/>
              <a:t>Don’t get enough exercise.</a:t>
            </a:r>
          </a:p>
          <a:p>
            <a:pPr marL="342900" indent="-342900">
              <a:buFont typeface="Wingdings" panose="05000000000000000000" pitchFamily="2" charset="2"/>
              <a:buChar char="v"/>
            </a:pPr>
            <a:r>
              <a:rPr lang="en-US" sz="2200" dirty="0"/>
              <a:t>Eat foods high in sodium (salt).</a:t>
            </a:r>
          </a:p>
          <a:p>
            <a:pPr marL="342900" indent="-342900">
              <a:buFont typeface="Wingdings" panose="05000000000000000000" pitchFamily="2" charset="2"/>
              <a:buChar char="v"/>
            </a:pPr>
            <a:r>
              <a:rPr lang="en-US" sz="2200" dirty="0"/>
              <a:t>Smoke.</a:t>
            </a:r>
          </a:p>
          <a:p>
            <a:pPr marL="342900" indent="-342900">
              <a:buFont typeface="Wingdings" panose="05000000000000000000" pitchFamily="2" charset="2"/>
              <a:buChar char="v"/>
            </a:pPr>
            <a:r>
              <a:rPr lang="en-US" sz="2200" dirty="0"/>
              <a:t>Are a heavy drinker (more than two drinks a day in men and more than one drink a day in women).</a:t>
            </a:r>
          </a:p>
        </p:txBody>
      </p:sp>
    </p:spTree>
    <p:extLst>
      <p:ext uri="{BB962C8B-B14F-4D97-AF65-F5344CB8AC3E}">
        <p14:creationId xmlns:p14="http://schemas.microsoft.com/office/powerpoint/2010/main" val="3998735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1794164" y="274320"/>
            <a:ext cx="8603665" cy="1334198"/>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title"/>
          </p:nvPr>
        </p:nvSpPr>
        <p:spPr>
          <a:xfrm>
            <a:off x="1896863" y="177348"/>
            <a:ext cx="8380730" cy="1509901"/>
          </a:xfrm>
          <a:prstGeom prst="rect">
            <a:avLst/>
          </a:prstGeom>
          <a:solidFill>
            <a:srgbClr val="FFFFFF"/>
          </a:solidFill>
        </p:spPr>
        <p:txBody>
          <a:bodyPr vert="horz" wrap="square" lIns="0" tIns="288290" rIns="0" bIns="0" rtlCol="0" anchor="ctr">
            <a:spAutoFit/>
          </a:bodyPr>
          <a:lstStyle/>
          <a:p>
            <a:r>
              <a:rPr lang="en-US" b="1" dirty="0"/>
              <a:t>What medications are used to treat Hypertension?</a:t>
            </a:r>
          </a:p>
        </p:txBody>
      </p:sp>
      <p:sp>
        <p:nvSpPr>
          <p:cNvPr id="9" name="Rectangle 2">
            <a:extLst>
              <a:ext uri="{FF2B5EF4-FFF2-40B4-BE49-F238E27FC236}">
                <a16:creationId xmlns:a16="http://schemas.microsoft.com/office/drawing/2014/main" id="{FF80AD36-3B8D-4B27-BF99-00BE3AB42861}"/>
              </a:ext>
            </a:extLst>
          </p:cNvPr>
          <p:cNvSpPr>
            <a:spLocks noChangeArrowheads="1"/>
          </p:cNvSpPr>
          <p:nvPr/>
        </p:nvSpPr>
        <p:spPr bwMode="auto">
          <a:xfrm>
            <a:off x="1896863" y="2200732"/>
            <a:ext cx="8237737"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buFontTx/>
              <a:buChar char="•"/>
            </a:pPr>
            <a:r>
              <a:rPr lang="en-US" altLang="en-US" sz="2200" b="1" dirty="0">
                <a:latin typeface="Times New Roman" panose="02020603050405020304" pitchFamily="18" charset="0"/>
                <a:cs typeface="Times New Roman" panose="02020603050405020304" pitchFamily="18" charset="0"/>
              </a:rPr>
              <a:t>Angiotensin-converting enzyme (ACE) inhibitors </a:t>
            </a:r>
            <a:r>
              <a:rPr lang="en-US" altLang="en-US" sz="2200" dirty="0">
                <a:latin typeface="Times New Roman" panose="02020603050405020304" pitchFamily="18" charset="0"/>
                <a:cs typeface="Times New Roman" panose="02020603050405020304" pitchFamily="18" charset="0"/>
              </a:rPr>
              <a:t>block the production the angiotensin II hormone, which the body naturally uses to control blood pressure. When angiotensin II is blocked, your blood vessels don’t narrow. Examples: lisinopril (brand name Zestril®), enalapril (Vasotec®), captopril (</a:t>
            </a:r>
            <a:r>
              <a:rPr lang="en-US" altLang="en-US" sz="2200" dirty="0" err="1">
                <a:latin typeface="Times New Roman" panose="02020603050405020304" pitchFamily="18" charset="0"/>
                <a:cs typeface="Times New Roman" panose="02020603050405020304" pitchFamily="18" charset="0"/>
              </a:rPr>
              <a:t>Capoten</a:t>
            </a:r>
            <a:r>
              <a:rPr lang="en-US" altLang="en-US" sz="2200" dirty="0">
                <a:latin typeface="Times New Roman" panose="02020603050405020304" pitchFamily="18" charset="0"/>
                <a:cs typeface="Times New Roman" panose="02020603050405020304" pitchFamily="18" charset="0"/>
              </a:rPr>
              <a:t>®). </a:t>
            </a:r>
          </a:p>
          <a:p>
            <a:pPr algn="just" eaLnBrk="0" fontAlgn="base" hangingPunct="0">
              <a:spcBef>
                <a:spcPct val="0"/>
              </a:spcBef>
              <a:spcAft>
                <a:spcPct val="0"/>
              </a:spcAft>
              <a:buFontTx/>
              <a:buChar char="•"/>
            </a:pPr>
            <a:r>
              <a:rPr lang="en-US" altLang="en-US" sz="2200" b="1" dirty="0">
                <a:latin typeface="Times New Roman" panose="02020603050405020304" pitchFamily="18" charset="0"/>
                <a:cs typeface="Times New Roman" panose="02020603050405020304" pitchFamily="18" charset="0"/>
              </a:rPr>
              <a:t>Angiotensin II receptor blockers (ARBs) </a:t>
            </a:r>
            <a:r>
              <a:rPr lang="en-US" altLang="en-US" sz="2200" dirty="0">
                <a:latin typeface="Times New Roman" panose="02020603050405020304" pitchFamily="18" charset="0"/>
                <a:cs typeface="Times New Roman" panose="02020603050405020304" pitchFamily="18" charset="0"/>
              </a:rPr>
              <a:t>block this same hormone from binding with receptors in the blood vessels. ARBs work the same way as ACE inhibitors to keep blood vessels from narrowing. Examples: metoprolol (brand names Lopressor®; Toprol® XL), valsartan (Diovan®), losartan (Cozaar®).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1794164" y="221768"/>
            <a:ext cx="8603665" cy="1334198"/>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title"/>
          </p:nvPr>
        </p:nvSpPr>
        <p:spPr>
          <a:xfrm>
            <a:off x="1896863" y="177348"/>
            <a:ext cx="8380730" cy="1509901"/>
          </a:xfrm>
          <a:prstGeom prst="rect">
            <a:avLst/>
          </a:prstGeom>
          <a:solidFill>
            <a:srgbClr val="FFFFFF"/>
          </a:solidFill>
        </p:spPr>
        <p:txBody>
          <a:bodyPr vert="horz" wrap="square" lIns="0" tIns="288290" rIns="0" bIns="0" rtlCol="0" anchor="ctr">
            <a:spAutoFit/>
          </a:bodyPr>
          <a:lstStyle/>
          <a:p>
            <a:r>
              <a:rPr lang="en-US" b="1" dirty="0"/>
              <a:t>What medications are used to treat Hypertension?</a:t>
            </a:r>
          </a:p>
        </p:txBody>
      </p:sp>
      <p:sp>
        <p:nvSpPr>
          <p:cNvPr id="7" name="Rectangle 1">
            <a:extLst>
              <a:ext uri="{FF2B5EF4-FFF2-40B4-BE49-F238E27FC236}">
                <a16:creationId xmlns:a16="http://schemas.microsoft.com/office/drawing/2014/main" id="{2C2248E7-D80A-4F8E-B526-164A6D629E7B}"/>
              </a:ext>
            </a:extLst>
          </p:cNvPr>
          <p:cNvSpPr>
            <a:spLocks noChangeArrowheads="1"/>
          </p:cNvSpPr>
          <p:nvPr/>
        </p:nvSpPr>
        <p:spPr bwMode="auto">
          <a:xfrm>
            <a:off x="1673928" y="2250024"/>
            <a:ext cx="8603665"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buFontTx/>
              <a:buChar char="•"/>
            </a:pPr>
            <a:r>
              <a:rPr lang="en-US" altLang="en-US" sz="2200" b="1" dirty="0">
                <a:latin typeface="Times New Roman" panose="02020603050405020304" pitchFamily="18" charset="0"/>
                <a:cs typeface="Times New Roman" panose="02020603050405020304" pitchFamily="18" charset="0"/>
              </a:rPr>
              <a:t>Calcium channel blockers </a:t>
            </a:r>
            <a:r>
              <a:rPr lang="en-US" altLang="en-US" sz="2200" dirty="0">
                <a:latin typeface="Times New Roman" panose="02020603050405020304" pitchFamily="18" charset="0"/>
                <a:cs typeface="Times New Roman" panose="02020603050405020304" pitchFamily="18" charset="0"/>
              </a:rPr>
              <a:t>prevent calcium from entering the muscle cells of your heart and blood vessels, allowing  these vessels to relax. Examples: amlodipine (brand name Norvasc®), nifedipine (Procardia®), diltiazem (Cardizem®; </a:t>
            </a:r>
            <a:r>
              <a:rPr lang="en-US" altLang="en-US" sz="2200" dirty="0" err="1">
                <a:latin typeface="Times New Roman" panose="02020603050405020304" pitchFamily="18" charset="0"/>
                <a:cs typeface="Times New Roman" panose="02020603050405020304" pitchFamily="18" charset="0"/>
              </a:rPr>
              <a:t>Dilacor</a:t>
            </a:r>
            <a:r>
              <a:rPr lang="en-US" altLang="en-US" sz="2200" dirty="0">
                <a:latin typeface="Times New Roman" panose="02020603050405020304" pitchFamily="18" charset="0"/>
                <a:cs typeface="Times New Roman" panose="02020603050405020304" pitchFamily="18" charset="0"/>
              </a:rPr>
              <a:t>® XR; </a:t>
            </a:r>
            <a:r>
              <a:rPr lang="en-US" altLang="en-US" sz="2200" dirty="0" err="1">
                <a:latin typeface="Times New Roman" panose="02020603050405020304" pitchFamily="18" charset="0"/>
                <a:cs typeface="Times New Roman" panose="02020603050405020304" pitchFamily="18" charset="0"/>
              </a:rPr>
              <a:t>Tiazac</a:t>
            </a:r>
            <a:r>
              <a:rPr lang="en-US" altLang="en-US" sz="2200" dirty="0">
                <a:latin typeface="Times New Roman" panose="02020603050405020304" pitchFamily="18" charset="0"/>
                <a:cs typeface="Times New Roman" panose="02020603050405020304" pitchFamily="18" charset="0"/>
              </a:rPr>
              <a:t>®). </a:t>
            </a:r>
          </a:p>
          <a:p>
            <a:pPr eaLnBrk="0" fontAlgn="base" hangingPunct="0">
              <a:spcBef>
                <a:spcPct val="0"/>
              </a:spcBef>
              <a:spcAft>
                <a:spcPct val="0"/>
              </a:spcAft>
              <a:buFontTx/>
              <a:buChar char="•"/>
            </a:pPr>
            <a:r>
              <a:rPr lang="en-US" altLang="en-US" sz="2200" b="1" dirty="0">
                <a:latin typeface="Times New Roman" panose="02020603050405020304" pitchFamily="18" charset="0"/>
                <a:cs typeface="Times New Roman" panose="02020603050405020304" pitchFamily="18" charset="0"/>
              </a:rPr>
              <a:t>Diuretics (water or fluid pills) f</a:t>
            </a:r>
            <a:r>
              <a:rPr lang="en-US" altLang="en-US" sz="2200" dirty="0">
                <a:latin typeface="Times New Roman" panose="02020603050405020304" pitchFamily="18" charset="0"/>
                <a:cs typeface="Times New Roman" panose="02020603050405020304" pitchFamily="18" charset="0"/>
              </a:rPr>
              <a:t>lush excess sodium from your body, reducing the amount of fluid in your blood. Diuretics are often used with other high blood pressure medicines, sometimes in one combined pill. Examples: indapamide, hydrochlorothiazide, chlorothiazide. </a:t>
            </a:r>
          </a:p>
        </p:txBody>
      </p:sp>
    </p:spTree>
    <p:extLst>
      <p:ext uri="{BB962C8B-B14F-4D97-AF65-F5344CB8AC3E}">
        <p14:creationId xmlns:p14="http://schemas.microsoft.com/office/powerpoint/2010/main" val="1131727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1794164" y="274320"/>
            <a:ext cx="8603665" cy="1334198"/>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title"/>
          </p:nvPr>
        </p:nvSpPr>
        <p:spPr>
          <a:xfrm>
            <a:off x="1896863" y="400742"/>
            <a:ext cx="8380730" cy="1063112"/>
          </a:xfrm>
          <a:prstGeom prst="rect">
            <a:avLst/>
          </a:prstGeom>
          <a:solidFill>
            <a:srgbClr val="FFFFFF"/>
          </a:solidFill>
        </p:spPr>
        <p:txBody>
          <a:bodyPr vert="horz" wrap="square" lIns="0" tIns="87630" rIns="0" bIns="0" rtlCol="0" anchor="ctr">
            <a:spAutoFit/>
          </a:bodyPr>
          <a:lstStyle/>
          <a:p>
            <a:pPr marL="2512060" marR="1210310" indent="-1299210">
              <a:lnSpc>
                <a:spcPts val="3800"/>
              </a:lnSpc>
              <a:spcBef>
                <a:spcPts val="690"/>
              </a:spcBef>
            </a:pPr>
            <a:r>
              <a:rPr sz="3200" spc="-30" dirty="0"/>
              <a:t>TREATMENT </a:t>
            </a:r>
            <a:r>
              <a:rPr sz="3200" dirty="0"/>
              <a:t>WITH </a:t>
            </a:r>
            <a:r>
              <a:rPr sz="3200" spc="-5" dirty="0"/>
              <a:t>LIFESTYLE  </a:t>
            </a:r>
            <a:r>
              <a:rPr sz="3200" spc="-20" dirty="0"/>
              <a:t>MODIFICATIONS</a:t>
            </a:r>
            <a:endParaRPr sz="3200"/>
          </a:p>
        </p:txBody>
      </p:sp>
      <p:sp>
        <p:nvSpPr>
          <p:cNvPr id="7" name="object 7"/>
          <p:cNvSpPr txBox="1"/>
          <p:nvPr/>
        </p:nvSpPr>
        <p:spPr>
          <a:xfrm>
            <a:off x="2174241" y="2065529"/>
            <a:ext cx="7604759" cy="3461589"/>
          </a:xfrm>
          <a:prstGeom prst="rect">
            <a:avLst/>
          </a:prstGeom>
        </p:spPr>
        <p:txBody>
          <a:bodyPr vert="horz" wrap="square" lIns="0" tIns="75565" rIns="0" bIns="0" rtlCol="0">
            <a:spAutoFit/>
          </a:bodyPr>
          <a:lstStyle/>
          <a:p>
            <a:pPr marL="241300" indent="-228600">
              <a:spcBef>
                <a:spcPts val="595"/>
              </a:spcBef>
              <a:buClr>
                <a:srgbClr val="A3B1A9"/>
              </a:buClr>
              <a:buFont typeface="Arial"/>
              <a:buChar char="•"/>
              <a:tabLst>
                <a:tab pos="241300" algn="l"/>
              </a:tabLst>
            </a:pPr>
            <a:r>
              <a:rPr sz="2400" dirty="0">
                <a:latin typeface="TeXGyreAdventor"/>
                <a:cs typeface="TeXGyreAdventor"/>
              </a:rPr>
              <a:t>Lose </a:t>
            </a:r>
            <a:r>
              <a:rPr sz="2400" spc="-5" dirty="0">
                <a:latin typeface="TeXGyreAdventor"/>
                <a:cs typeface="TeXGyreAdventor"/>
              </a:rPr>
              <a:t>weight if</a:t>
            </a:r>
            <a:r>
              <a:rPr sz="2400" spc="-10" dirty="0">
                <a:latin typeface="TeXGyreAdventor"/>
                <a:cs typeface="TeXGyreAdventor"/>
              </a:rPr>
              <a:t> </a:t>
            </a:r>
            <a:r>
              <a:rPr sz="2400" spc="-5" dirty="0">
                <a:latin typeface="TeXGyreAdventor"/>
                <a:cs typeface="TeXGyreAdventor"/>
              </a:rPr>
              <a:t>overweight</a:t>
            </a:r>
            <a:endParaRPr sz="2400" dirty="0">
              <a:latin typeface="TeXGyreAdventor"/>
              <a:cs typeface="TeXGyreAdventor"/>
            </a:endParaRPr>
          </a:p>
          <a:p>
            <a:pPr marL="241300" indent="-228600">
              <a:spcBef>
                <a:spcPts val="495"/>
              </a:spcBef>
              <a:buClr>
                <a:srgbClr val="A3B1A9"/>
              </a:buClr>
              <a:buFont typeface="Arial"/>
              <a:buChar char="•"/>
              <a:tabLst>
                <a:tab pos="241300" algn="l"/>
              </a:tabLst>
            </a:pPr>
            <a:r>
              <a:rPr sz="2400" dirty="0">
                <a:latin typeface="TeXGyreAdventor"/>
                <a:cs typeface="TeXGyreAdventor"/>
              </a:rPr>
              <a:t>Limit </a:t>
            </a:r>
            <a:r>
              <a:rPr sz="2400" spc="-5" dirty="0">
                <a:latin typeface="TeXGyreAdventor"/>
                <a:cs typeface="TeXGyreAdventor"/>
              </a:rPr>
              <a:t>alcohol</a:t>
            </a:r>
            <a:r>
              <a:rPr sz="2400" spc="-10" dirty="0">
                <a:latin typeface="TeXGyreAdventor"/>
                <a:cs typeface="TeXGyreAdventor"/>
              </a:rPr>
              <a:t> </a:t>
            </a:r>
            <a:r>
              <a:rPr sz="2400" spc="-5" dirty="0">
                <a:latin typeface="TeXGyreAdventor"/>
                <a:cs typeface="TeXGyreAdventor"/>
              </a:rPr>
              <a:t>intake</a:t>
            </a:r>
            <a:endParaRPr sz="2400" dirty="0">
              <a:latin typeface="TeXGyreAdventor"/>
              <a:cs typeface="TeXGyreAdventor"/>
            </a:endParaRPr>
          </a:p>
          <a:p>
            <a:pPr marL="241300" indent="-228600">
              <a:spcBef>
                <a:spcPts val="620"/>
              </a:spcBef>
              <a:buClr>
                <a:srgbClr val="A3B1A9"/>
              </a:buClr>
              <a:buFont typeface="Arial"/>
              <a:buChar char="•"/>
              <a:tabLst>
                <a:tab pos="241300" algn="l"/>
              </a:tabLst>
            </a:pPr>
            <a:r>
              <a:rPr sz="2400" dirty="0">
                <a:latin typeface="TeXGyreAdventor"/>
                <a:cs typeface="TeXGyreAdventor"/>
              </a:rPr>
              <a:t>Reduce </a:t>
            </a:r>
            <a:r>
              <a:rPr sz="2400" spc="-5" dirty="0">
                <a:latin typeface="TeXGyreAdventor"/>
                <a:cs typeface="TeXGyreAdventor"/>
              </a:rPr>
              <a:t>sodium intake to less than 2.3</a:t>
            </a:r>
            <a:r>
              <a:rPr sz="2400" spc="-20" dirty="0">
                <a:latin typeface="TeXGyreAdventor"/>
                <a:cs typeface="TeXGyreAdventor"/>
              </a:rPr>
              <a:t> </a:t>
            </a:r>
            <a:r>
              <a:rPr sz="2400" dirty="0">
                <a:latin typeface="TeXGyreAdventor"/>
                <a:cs typeface="TeXGyreAdventor"/>
              </a:rPr>
              <a:t>g/day</a:t>
            </a:r>
          </a:p>
          <a:p>
            <a:pPr marL="241300" indent="-228600">
              <a:spcBef>
                <a:spcPts val="600"/>
              </a:spcBef>
              <a:buClr>
                <a:srgbClr val="A3B1A9"/>
              </a:buClr>
              <a:buFont typeface="Arial"/>
              <a:buChar char="•"/>
              <a:tabLst>
                <a:tab pos="241300" algn="l"/>
              </a:tabLst>
            </a:pPr>
            <a:r>
              <a:rPr sz="2400" spc="25" dirty="0">
                <a:latin typeface="TeXGyreAdventor"/>
                <a:cs typeface="TeXGyreAdventor"/>
              </a:rPr>
              <a:t>Perform </a:t>
            </a:r>
            <a:r>
              <a:rPr sz="2400" spc="-5" dirty="0">
                <a:latin typeface="TeXGyreAdventor"/>
                <a:cs typeface="TeXGyreAdventor"/>
              </a:rPr>
              <a:t>aerobic physical activity for 30</a:t>
            </a:r>
            <a:r>
              <a:rPr sz="2400" spc="-55" dirty="0">
                <a:latin typeface="TeXGyreAdventor"/>
                <a:cs typeface="TeXGyreAdventor"/>
              </a:rPr>
              <a:t> </a:t>
            </a:r>
            <a:r>
              <a:rPr sz="2400" dirty="0">
                <a:latin typeface="TeXGyreAdventor"/>
                <a:cs typeface="TeXGyreAdventor"/>
              </a:rPr>
              <a:t>min/day</a:t>
            </a:r>
          </a:p>
          <a:p>
            <a:pPr marL="241300" marR="707390" indent="-228600">
              <a:lnSpc>
                <a:spcPct val="101499"/>
              </a:lnSpc>
              <a:spcBef>
                <a:spcPts val="475"/>
              </a:spcBef>
              <a:buClr>
                <a:srgbClr val="A3B1A9"/>
              </a:buClr>
              <a:buFont typeface="Arial"/>
              <a:buChar char="•"/>
              <a:tabLst>
                <a:tab pos="241300" algn="l"/>
              </a:tabLst>
            </a:pPr>
            <a:r>
              <a:rPr sz="2400" spc="-5" dirty="0">
                <a:latin typeface="TeXGyreAdventor"/>
                <a:cs typeface="TeXGyreAdventor"/>
              </a:rPr>
              <a:t>Eat diet rich in </a:t>
            </a:r>
            <a:r>
              <a:rPr sz="2400" dirty="0">
                <a:latin typeface="TeXGyreAdventor"/>
                <a:cs typeface="TeXGyreAdventor"/>
              </a:rPr>
              <a:t>fruits, </a:t>
            </a:r>
            <a:r>
              <a:rPr sz="2400" spc="-5" dirty="0">
                <a:latin typeface="TeXGyreAdventor"/>
                <a:cs typeface="TeXGyreAdventor"/>
              </a:rPr>
              <a:t>vegetables, low </a:t>
            </a:r>
            <a:r>
              <a:rPr sz="2400" dirty="0">
                <a:latin typeface="TeXGyreAdventor"/>
                <a:cs typeface="TeXGyreAdventor"/>
              </a:rPr>
              <a:t>fat </a:t>
            </a:r>
            <a:r>
              <a:rPr sz="2400" spc="-5" dirty="0">
                <a:latin typeface="TeXGyreAdventor"/>
                <a:cs typeface="TeXGyreAdventor"/>
              </a:rPr>
              <a:t>dairy  products</a:t>
            </a:r>
            <a:endParaRPr sz="2400" dirty="0">
              <a:latin typeface="TeXGyreAdventor"/>
              <a:cs typeface="TeXGyreAdventor"/>
            </a:endParaRPr>
          </a:p>
          <a:p>
            <a:pPr marL="241300" indent="-228600">
              <a:spcBef>
                <a:spcPts val="595"/>
              </a:spcBef>
              <a:buClr>
                <a:srgbClr val="A3B1A9"/>
              </a:buClr>
              <a:buFont typeface="Arial"/>
              <a:buChar char="•"/>
              <a:tabLst>
                <a:tab pos="241300" algn="l"/>
              </a:tabLst>
            </a:pPr>
            <a:r>
              <a:rPr sz="2400" dirty="0">
                <a:latin typeface="TeXGyreAdventor"/>
                <a:cs typeface="TeXGyreAdventor"/>
              </a:rPr>
              <a:t>Reduce </a:t>
            </a:r>
            <a:r>
              <a:rPr sz="2400" spc="-5" dirty="0">
                <a:latin typeface="TeXGyreAdventor"/>
                <a:cs typeface="TeXGyreAdventor"/>
              </a:rPr>
              <a:t>saturated </a:t>
            </a:r>
            <a:r>
              <a:rPr sz="2400" dirty="0">
                <a:latin typeface="TeXGyreAdventor"/>
                <a:cs typeface="TeXGyreAdventor"/>
              </a:rPr>
              <a:t>fat </a:t>
            </a:r>
            <a:r>
              <a:rPr sz="2400" spc="-5" dirty="0">
                <a:latin typeface="TeXGyreAdventor"/>
                <a:cs typeface="TeXGyreAdventor"/>
              </a:rPr>
              <a:t>&amp;</a:t>
            </a:r>
            <a:r>
              <a:rPr sz="2400" spc="-10" dirty="0">
                <a:latin typeface="TeXGyreAdventor"/>
                <a:cs typeface="TeXGyreAdventor"/>
              </a:rPr>
              <a:t> </a:t>
            </a:r>
            <a:r>
              <a:rPr sz="2400" spc="-5" dirty="0">
                <a:latin typeface="TeXGyreAdventor"/>
                <a:cs typeface="TeXGyreAdventor"/>
              </a:rPr>
              <a:t>cholesterol</a:t>
            </a:r>
            <a:endParaRPr sz="2400" dirty="0">
              <a:latin typeface="TeXGyreAdventor"/>
              <a:cs typeface="TeXGyreAdventor"/>
            </a:endParaRPr>
          </a:p>
          <a:p>
            <a:pPr marL="241300" indent="-228600">
              <a:spcBef>
                <a:spcPts val="520"/>
              </a:spcBef>
              <a:buClr>
                <a:srgbClr val="A3B1A9"/>
              </a:buClr>
              <a:buFont typeface="Arial"/>
              <a:buChar char="•"/>
              <a:tabLst>
                <a:tab pos="241300" algn="l"/>
              </a:tabLst>
            </a:pPr>
            <a:r>
              <a:rPr sz="2400" spc="-5" dirty="0">
                <a:latin typeface="TeXGyreAdventor"/>
                <a:cs typeface="TeXGyreAdventor"/>
              </a:rPr>
              <a:t>Stop</a:t>
            </a:r>
            <a:r>
              <a:rPr sz="2400" spc="-10" dirty="0">
                <a:latin typeface="TeXGyreAdventor"/>
                <a:cs typeface="TeXGyreAdventor"/>
              </a:rPr>
              <a:t> </a:t>
            </a:r>
            <a:r>
              <a:rPr sz="2400" spc="-5" dirty="0">
                <a:latin typeface="TeXGyreAdventor"/>
                <a:cs typeface="TeXGyreAdventor"/>
              </a:rPr>
              <a:t>smoking</a:t>
            </a:r>
            <a:endParaRPr sz="2400" dirty="0">
              <a:latin typeface="TeXGyreAdventor"/>
              <a:cs typeface="TeXGyreAdvento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1794164" y="274320"/>
            <a:ext cx="8603665" cy="1334198"/>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title"/>
          </p:nvPr>
        </p:nvSpPr>
        <p:spPr>
          <a:xfrm>
            <a:off x="1896863" y="448191"/>
            <a:ext cx="8380730" cy="968214"/>
          </a:xfrm>
          <a:prstGeom prst="rect">
            <a:avLst/>
          </a:prstGeom>
          <a:solidFill>
            <a:srgbClr val="FFFFFF"/>
          </a:solidFill>
        </p:spPr>
        <p:txBody>
          <a:bodyPr vert="horz" wrap="square" lIns="0" tIns="288290" rIns="0" bIns="0" rtlCol="0" anchor="ctr">
            <a:spAutoFit/>
          </a:bodyPr>
          <a:lstStyle/>
          <a:p>
            <a:pPr marL="399415">
              <a:lnSpc>
                <a:spcPct val="100000"/>
              </a:lnSpc>
              <a:spcBef>
                <a:spcPts val="2270"/>
              </a:spcBef>
            </a:pPr>
            <a:r>
              <a:rPr spc="-5" dirty="0"/>
              <a:t>EFFECTS OF DISEASE ON</a:t>
            </a:r>
            <a:r>
              <a:rPr dirty="0"/>
              <a:t> </a:t>
            </a:r>
            <a:r>
              <a:rPr spc="-5" dirty="0"/>
              <a:t>EXERCISE</a:t>
            </a:r>
          </a:p>
        </p:txBody>
      </p:sp>
      <p:sp>
        <p:nvSpPr>
          <p:cNvPr id="7" name="object 7"/>
          <p:cNvSpPr txBox="1"/>
          <p:nvPr/>
        </p:nvSpPr>
        <p:spPr>
          <a:xfrm>
            <a:off x="2174240" y="2252345"/>
            <a:ext cx="7626350" cy="3064942"/>
          </a:xfrm>
          <a:prstGeom prst="rect">
            <a:avLst/>
          </a:prstGeom>
        </p:spPr>
        <p:txBody>
          <a:bodyPr vert="horz" wrap="square" lIns="0" tIns="33020" rIns="0" bIns="0" rtlCol="0">
            <a:spAutoFit/>
          </a:bodyPr>
          <a:lstStyle/>
          <a:p>
            <a:pPr marL="241300" marR="1184910" indent="-228600">
              <a:lnSpc>
                <a:spcPts val="2800"/>
              </a:lnSpc>
              <a:spcBef>
                <a:spcPts val="260"/>
              </a:spcBef>
              <a:buClr>
                <a:srgbClr val="A3B1A9"/>
              </a:buClr>
              <a:buFont typeface="Arial"/>
              <a:buChar char="•"/>
              <a:tabLst>
                <a:tab pos="241300" algn="l"/>
              </a:tabLst>
            </a:pPr>
            <a:r>
              <a:rPr sz="2400" spc="-5" dirty="0">
                <a:latin typeface="TeXGyreAdventor"/>
                <a:cs typeface="TeXGyreAdventor"/>
              </a:rPr>
              <a:t>Headaches, visual disturbances, vomiting,  </a:t>
            </a:r>
            <a:r>
              <a:rPr sz="2400" dirty="0">
                <a:latin typeface="TeXGyreAdventor"/>
                <a:cs typeface="TeXGyreAdventor"/>
              </a:rPr>
              <a:t>convulsions, chest </a:t>
            </a:r>
            <a:r>
              <a:rPr sz="2400" spc="-5" dirty="0">
                <a:latin typeface="TeXGyreAdventor"/>
                <a:cs typeface="TeXGyreAdventor"/>
              </a:rPr>
              <a:t>paints, &amp;</a:t>
            </a:r>
            <a:r>
              <a:rPr sz="2400" spc="-35" dirty="0">
                <a:latin typeface="TeXGyreAdventor"/>
                <a:cs typeface="TeXGyreAdventor"/>
              </a:rPr>
              <a:t> </a:t>
            </a:r>
            <a:r>
              <a:rPr sz="2400" spc="-5" dirty="0">
                <a:latin typeface="TeXGyreAdventor"/>
                <a:cs typeface="TeXGyreAdventor"/>
              </a:rPr>
              <a:t>discomfort</a:t>
            </a:r>
            <a:endParaRPr sz="2400" dirty="0">
              <a:latin typeface="TeXGyreAdventor"/>
              <a:cs typeface="TeXGyreAdventor"/>
            </a:endParaRPr>
          </a:p>
          <a:p>
            <a:pPr>
              <a:spcBef>
                <a:spcPts val="10"/>
              </a:spcBef>
              <a:buClr>
                <a:srgbClr val="A3B1A9"/>
              </a:buClr>
              <a:buFont typeface="Arial"/>
              <a:buChar char="•"/>
            </a:pPr>
            <a:endParaRPr sz="2850" dirty="0">
              <a:latin typeface="TeXGyreAdventor"/>
              <a:cs typeface="TeXGyreAdventor"/>
            </a:endParaRPr>
          </a:p>
          <a:p>
            <a:pPr marL="241300" marR="537210" indent="-228600">
              <a:lnSpc>
                <a:spcPts val="2820"/>
              </a:lnSpc>
              <a:buClr>
                <a:srgbClr val="A3B1A9"/>
              </a:buClr>
              <a:buFont typeface="Arial"/>
              <a:buChar char="•"/>
              <a:tabLst>
                <a:tab pos="241300" algn="l"/>
              </a:tabLst>
            </a:pPr>
            <a:r>
              <a:rPr sz="2400" spc="-5" dirty="0">
                <a:latin typeface="TeXGyreAdventor"/>
                <a:cs typeface="TeXGyreAdventor"/>
              </a:rPr>
              <a:t>In </a:t>
            </a:r>
            <a:r>
              <a:rPr sz="2400" dirty="0">
                <a:latin typeface="TeXGyreAdventor"/>
                <a:cs typeface="TeXGyreAdventor"/>
              </a:rPr>
              <a:t>hypertensive </a:t>
            </a:r>
            <a:r>
              <a:rPr sz="2400" spc="-5" dirty="0">
                <a:latin typeface="TeXGyreAdventor"/>
                <a:cs typeface="TeXGyreAdventor"/>
              </a:rPr>
              <a:t>people, </a:t>
            </a:r>
            <a:r>
              <a:rPr sz="2400" spc="10" dirty="0">
                <a:latin typeface="TeXGyreAdventor"/>
                <a:cs typeface="TeXGyreAdventor"/>
              </a:rPr>
              <a:t>normal </a:t>
            </a:r>
            <a:r>
              <a:rPr sz="2400" spc="-5" dirty="0">
                <a:latin typeface="TeXGyreAdventor"/>
                <a:cs typeface="TeXGyreAdventor"/>
              </a:rPr>
              <a:t>blood pressure  response to exercise </a:t>
            </a:r>
            <a:r>
              <a:rPr sz="2400" spc="-10" dirty="0">
                <a:latin typeface="TeXGyreAdventor"/>
                <a:cs typeface="TeXGyreAdventor"/>
              </a:rPr>
              <a:t>are</a:t>
            </a:r>
            <a:r>
              <a:rPr sz="2400" spc="20" dirty="0">
                <a:latin typeface="TeXGyreAdventor"/>
                <a:cs typeface="TeXGyreAdventor"/>
              </a:rPr>
              <a:t> </a:t>
            </a:r>
            <a:r>
              <a:rPr sz="2400" spc="-5" dirty="0">
                <a:latin typeface="TeXGyreAdventor"/>
                <a:cs typeface="TeXGyreAdventor"/>
              </a:rPr>
              <a:t>exaggerated</a:t>
            </a:r>
            <a:endParaRPr sz="2400" dirty="0">
              <a:latin typeface="TeXGyreAdventor"/>
              <a:cs typeface="TeXGyreAdventor"/>
            </a:endParaRPr>
          </a:p>
          <a:p>
            <a:pPr>
              <a:spcBef>
                <a:spcPts val="15"/>
              </a:spcBef>
              <a:buClr>
                <a:srgbClr val="A3B1A9"/>
              </a:buClr>
              <a:buFont typeface="Arial"/>
              <a:buChar char="•"/>
            </a:pPr>
            <a:endParaRPr sz="2850" dirty="0">
              <a:latin typeface="TeXGyreAdventor"/>
              <a:cs typeface="TeXGyreAdventor"/>
            </a:endParaRPr>
          </a:p>
          <a:p>
            <a:pPr marL="241300" marR="5080" indent="-228600">
              <a:lnSpc>
                <a:spcPts val="2820"/>
              </a:lnSpc>
              <a:buClr>
                <a:srgbClr val="A3B1A9"/>
              </a:buClr>
              <a:buFont typeface="Arial"/>
              <a:buChar char="•"/>
              <a:tabLst>
                <a:tab pos="241300" algn="l"/>
              </a:tabLst>
            </a:pPr>
            <a:r>
              <a:rPr sz="2400" spc="-5" dirty="0">
                <a:latin typeface="TeXGyreAdventor"/>
                <a:cs typeface="TeXGyreAdventor"/>
              </a:rPr>
              <a:t>Diastolic blood pressure </a:t>
            </a:r>
            <a:r>
              <a:rPr sz="2400" dirty="0">
                <a:latin typeface="TeXGyreAdventor"/>
                <a:cs typeface="TeXGyreAdventor"/>
              </a:rPr>
              <a:t>may </a:t>
            </a:r>
            <a:r>
              <a:rPr sz="2400" spc="-5" dirty="0">
                <a:latin typeface="TeXGyreAdventor"/>
                <a:cs typeface="TeXGyreAdventor"/>
              </a:rPr>
              <a:t>slightly </a:t>
            </a:r>
            <a:r>
              <a:rPr sz="2400" dirty="0">
                <a:latin typeface="TeXGyreAdventor"/>
                <a:cs typeface="TeXGyreAdventor"/>
              </a:rPr>
              <a:t>rise </a:t>
            </a:r>
            <a:r>
              <a:rPr sz="2400" spc="-5" dirty="0">
                <a:latin typeface="TeXGyreAdventor"/>
                <a:cs typeface="TeXGyreAdventor"/>
              </a:rPr>
              <a:t>as </a:t>
            </a:r>
            <a:r>
              <a:rPr sz="2400" dirty="0">
                <a:latin typeface="TeXGyreAdventor"/>
                <a:cs typeface="TeXGyreAdventor"/>
              </a:rPr>
              <a:t>a </a:t>
            </a:r>
            <a:r>
              <a:rPr sz="2400" spc="-5" dirty="0">
                <a:latin typeface="TeXGyreAdventor"/>
                <a:cs typeface="TeXGyreAdventor"/>
              </a:rPr>
              <a:t>result  of impaired vasodilatory</a:t>
            </a:r>
            <a:r>
              <a:rPr sz="2400" dirty="0">
                <a:latin typeface="TeXGyreAdventor"/>
                <a:cs typeface="TeXGyreAdventor"/>
              </a:rPr>
              <a:t> </a:t>
            </a:r>
            <a:r>
              <a:rPr sz="2400" spc="-5" dirty="0">
                <a:latin typeface="TeXGyreAdventor"/>
                <a:cs typeface="TeXGyreAdventor"/>
              </a:rPr>
              <a:t>response</a:t>
            </a:r>
            <a:endParaRPr sz="2400" dirty="0">
              <a:latin typeface="TeXGyreAdventor"/>
              <a:cs typeface="TeXGyreAdvento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1794164" y="274320"/>
            <a:ext cx="8603665" cy="1334198"/>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title"/>
          </p:nvPr>
        </p:nvSpPr>
        <p:spPr>
          <a:xfrm>
            <a:off x="1896863" y="448191"/>
            <a:ext cx="8380730" cy="968214"/>
          </a:xfrm>
          <a:prstGeom prst="rect">
            <a:avLst/>
          </a:prstGeom>
          <a:solidFill>
            <a:srgbClr val="FFFFFF"/>
          </a:solidFill>
        </p:spPr>
        <p:txBody>
          <a:bodyPr vert="horz" wrap="square" lIns="0" tIns="288290" rIns="0" bIns="0" rtlCol="0" anchor="ctr">
            <a:spAutoFit/>
          </a:bodyPr>
          <a:lstStyle/>
          <a:p>
            <a:pPr marL="399415">
              <a:lnSpc>
                <a:spcPct val="100000"/>
              </a:lnSpc>
              <a:spcBef>
                <a:spcPts val="2270"/>
              </a:spcBef>
            </a:pPr>
            <a:r>
              <a:rPr spc="-5" dirty="0"/>
              <a:t>EFFECTS OF DISEASE ON</a:t>
            </a:r>
            <a:r>
              <a:rPr dirty="0"/>
              <a:t> </a:t>
            </a:r>
            <a:r>
              <a:rPr spc="-5" dirty="0"/>
              <a:t>EXERCISE</a:t>
            </a:r>
          </a:p>
        </p:txBody>
      </p:sp>
      <p:sp>
        <p:nvSpPr>
          <p:cNvPr id="7" name="object 7"/>
          <p:cNvSpPr txBox="1"/>
          <p:nvPr/>
        </p:nvSpPr>
        <p:spPr>
          <a:xfrm>
            <a:off x="2137406" y="2297760"/>
            <a:ext cx="7917180" cy="2262479"/>
          </a:xfrm>
          <a:prstGeom prst="rect">
            <a:avLst/>
          </a:prstGeom>
        </p:spPr>
        <p:txBody>
          <a:bodyPr vert="horz" wrap="square" lIns="0" tIns="15875" rIns="0" bIns="0" rtlCol="0">
            <a:spAutoFit/>
          </a:bodyPr>
          <a:lstStyle/>
          <a:p>
            <a:pPr marL="241300" marR="5080" indent="-228600">
              <a:lnSpc>
                <a:spcPct val="99000"/>
              </a:lnSpc>
              <a:spcBef>
                <a:spcPts val="125"/>
              </a:spcBef>
              <a:buClr>
                <a:srgbClr val="A3B1A9"/>
              </a:buClr>
              <a:buFont typeface="Arial"/>
              <a:buChar char="•"/>
              <a:tabLst>
                <a:tab pos="241300" algn="l"/>
              </a:tabLst>
            </a:pPr>
            <a:r>
              <a:rPr sz="2400" spc="-5" dirty="0">
                <a:latin typeface="TeXGyreAdventor"/>
                <a:cs typeface="TeXGyreAdventor"/>
              </a:rPr>
              <a:t>Studies </a:t>
            </a:r>
            <a:r>
              <a:rPr sz="2400" dirty="0">
                <a:latin typeface="TeXGyreAdventor"/>
                <a:cs typeface="TeXGyreAdventor"/>
              </a:rPr>
              <a:t>have </a:t>
            </a:r>
            <a:r>
              <a:rPr sz="2400" spc="-5" dirty="0">
                <a:latin typeface="TeXGyreAdventor"/>
                <a:cs typeface="TeXGyreAdventor"/>
              </a:rPr>
              <a:t>documented </a:t>
            </a:r>
            <a:r>
              <a:rPr sz="2400" dirty="0">
                <a:latin typeface="TeXGyreAdventor"/>
                <a:cs typeface="TeXGyreAdventor"/>
              </a:rPr>
              <a:t>a consistent </a:t>
            </a:r>
            <a:r>
              <a:rPr sz="2400" spc="-5" dirty="0">
                <a:latin typeface="TeXGyreAdventor"/>
                <a:cs typeface="TeXGyreAdventor"/>
              </a:rPr>
              <a:t>10 to 20 </a:t>
            </a:r>
            <a:r>
              <a:rPr sz="2400" dirty="0">
                <a:latin typeface="TeXGyreAdventor"/>
                <a:cs typeface="TeXGyreAdventor"/>
              </a:rPr>
              <a:t>mm  </a:t>
            </a:r>
            <a:r>
              <a:rPr sz="2400" spc="-5" dirty="0">
                <a:latin typeface="TeXGyreAdventor"/>
                <a:cs typeface="TeXGyreAdventor"/>
              </a:rPr>
              <a:t>hg reduction in SBP 1-3 hours </a:t>
            </a:r>
            <a:r>
              <a:rPr sz="2400" dirty="0">
                <a:latin typeface="TeXGyreAdventor"/>
                <a:cs typeface="TeXGyreAdventor"/>
              </a:rPr>
              <a:t>following </a:t>
            </a:r>
            <a:r>
              <a:rPr sz="2400" spc="-5" dirty="0">
                <a:latin typeface="TeXGyreAdventor"/>
                <a:cs typeface="TeXGyreAdventor"/>
              </a:rPr>
              <a:t>exercise in  those with </a:t>
            </a:r>
            <a:r>
              <a:rPr sz="2400" dirty="0">
                <a:latin typeface="TeXGyreAdventor"/>
                <a:cs typeface="TeXGyreAdventor"/>
              </a:rPr>
              <a:t>hypertension</a:t>
            </a:r>
          </a:p>
          <a:p>
            <a:pPr>
              <a:spcBef>
                <a:spcPts val="25"/>
              </a:spcBef>
              <a:buClr>
                <a:srgbClr val="A3B1A9"/>
              </a:buClr>
              <a:buFont typeface="Arial"/>
              <a:buChar char="•"/>
            </a:pPr>
            <a:endParaRPr sz="2700" dirty="0">
              <a:latin typeface="TeXGyreAdventor"/>
              <a:cs typeface="TeXGyreAdventor"/>
            </a:endParaRPr>
          </a:p>
          <a:p>
            <a:pPr marL="241300" marR="1153795" indent="-228600">
              <a:lnSpc>
                <a:spcPct val="101499"/>
              </a:lnSpc>
              <a:buClr>
                <a:srgbClr val="A3B1A9"/>
              </a:buClr>
              <a:buFont typeface="Arial"/>
              <a:buChar char="•"/>
              <a:tabLst>
                <a:tab pos="241300" algn="l"/>
              </a:tabLst>
            </a:pPr>
            <a:r>
              <a:rPr sz="2400" spc="-5" dirty="0">
                <a:latin typeface="TeXGyreAdventor"/>
                <a:cs typeface="TeXGyreAdventor"/>
              </a:rPr>
              <a:t>Untreated hypertension </a:t>
            </a:r>
            <a:r>
              <a:rPr sz="2400" dirty="0">
                <a:latin typeface="TeXGyreAdventor"/>
                <a:cs typeface="TeXGyreAdventor"/>
              </a:rPr>
              <a:t>may </a:t>
            </a:r>
            <a:r>
              <a:rPr sz="2400" spc="-5" dirty="0">
                <a:latin typeface="TeXGyreAdventor"/>
                <a:cs typeface="TeXGyreAdventor"/>
              </a:rPr>
              <a:t>impair exercise  tolerance, </a:t>
            </a:r>
            <a:r>
              <a:rPr sz="2400" spc="10" dirty="0">
                <a:latin typeface="TeXGyreAdventor"/>
                <a:cs typeface="TeXGyreAdventor"/>
              </a:rPr>
              <a:t>performance, </a:t>
            </a:r>
            <a:r>
              <a:rPr sz="2400" spc="-5" dirty="0">
                <a:latin typeface="TeXGyreAdventor"/>
                <a:cs typeface="TeXGyreAdventor"/>
              </a:rPr>
              <a:t>or </a:t>
            </a:r>
            <a:r>
              <a:rPr sz="2400" spc="-10" dirty="0">
                <a:latin typeface="TeXGyreAdventor"/>
                <a:cs typeface="TeXGyreAdventor"/>
              </a:rPr>
              <a:t>both.</a:t>
            </a:r>
            <a:endParaRPr sz="2400" dirty="0">
              <a:latin typeface="TeXGyreAdventor"/>
              <a:cs typeface="TeXGyreAdvento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1794164" y="274320"/>
            <a:ext cx="8603665" cy="1334198"/>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title"/>
          </p:nvPr>
        </p:nvSpPr>
        <p:spPr>
          <a:xfrm>
            <a:off x="1794164" y="398947"/>
            <a:ext cx="8692861" cy="1066702"/>
          </a:xfrm>
          <a:prstGeom prst="rect">
            <a:avLst/>
          </a:prstGeom>
          <a:solidFill>
            <a:srgbClr val="FFFFFF"/>
          </a:solidFill>
        </p:spPr>
        <p:txBody>
          <a:bodyPr vert="horz" wrap="square" lIns="0" tIns="288290" rIns="0" bIns="0" rtlCol="0" anchor="ctr">
            <a:spAutoFit/>
          </a:bodyPr>
          <a:lstStyle/>
          <a:p>
            <a:r>
              <a:rPr lang="en-US" sz="2800" b="1" dirty="0">
                <a:latin typeface="Times New Roman" panose="02020603050405020304" pitchFamily="18" charset="0"/>
                <a:cs typeface="Times New Roman" panose="02020603050405020304" pitchFamily="18" charset="0"/>
              </a:rPr>
              <a:t>Can high blood pressure affect pregnancy?</a:t>
            </a:r>
          </a:p>
        </p:txBody>
      </p:sp>
      <p:sp>
        <p:nvSpPr>
          <p:cNvPr id="7" name="object 7"/>
          <p:cNvSpPr txBox="1"/>
          <p:nvPr/>
        </p:nvSpPr>
        <p:spPr>
          <a:xfrm>
            <a:off x="2145665" y="2195196"/>
            <a:ext cx="7745730" cy="3418885"/>
          </a:xfrm>
          <a:prstGeom prst="rect">
            <a:avLst/>
          </a:prstGeom>
        </p:spPr>
        <p:txBody>
          <a:bodyPr vert="horz" wrap="square" lIns="0" tIns="33020" rIns="0" bIns="0" rtlCol="0">
            <a:spAutoFit/>
          </a:bodyPr>
          <a:lstStyle/>
          <a:p>
            <a:pPr marL="342900" indent="-342900">
              <a:buFont typeface="Wingdings" panose="05000000000000000000" pitchFamily="2" charset="2"/>
              <a:buChar char="v"/>
            </a:pPr>
            <a:r>
              <a:rPr lang="en-US" sz="2200" b="1" dirty="0">
                <a:latin typeface="Times New Roman" panose="02020603050405020304" pitchFamily="18" charset="0"/>
                <a:cs typeface="Times New Roman" panose="02020603050405020304" pitchFamily="18" charset="0"/>
              </a:rPr>
              <a:t>Chronic hypertension</a:t>
            </a:r>
            <a:r>
              <a:rPr lang="en-US" sz="2200" dirty="0">
                <a:latin typeface="Times New Roman" panose="02020603050405020304" pitchFamily="18" charset="0"/>
                <a:cs typeface="Times New Roman" panose="02020603050405020304" pitchFamily="18" charset="0"/>
              </a:rPr>
              <a:t>: High blood pressure which is present prior to pregnancy.</a:t>
            </a:r>
          </a:p>
          <a:p>
            <a:pPr marL="342900" indent="-342900">
              <a:buFont typeface="Wingdings" panose="05000000000000000000" pitchFamily="2" charset="2"/>
              <a:buChar char="v"/>
            </a:pPr>
            <a:r>
              <a:rPr lang="en-US" sz="2200" b="1" dirty="0">
                <a:latin typeface="Times New Roman" panose="02020603050405020304" pitchFamily="18" charset="0"/>
                <a:cs typeface="Times New Roman" panose="02020603050405020304" pitchFamily="18" charset="0"/>
              </a:rPr>
              <a:t>Chronic hypertension with superimposed preeclampsia</a:t>
            </a:r>
            <a:r>
              <a:rPr lang="en-US" sz="2200" dirty="0">
                <a:latin typeface="Times New Roman" panose="02020603050405020304" pitchFamily="18" charset="0"/>
                <a:cs typeface="Times New Roman" panose="02020603050405020304" pitchFamily="18" charset="0"/>
              </a:rPr>
              <a:t>: Preeclampsia, which develops in someone who has chronic hypertension (high blood pressure before pregnancy).</a:t>
            </a:r>
          </a:p>
          <a:p>
            <a:pPr marL="342900" indent="-342900">
              <a:buFont typeface="Wingdings" panose="05000000000000000000" pitchFamily="2" charset="2"/>
              <a:buChar char="v"/>
            </a:pPr>
            <a:r>
              <a:rPr lang="en-US" sz="2200" b="1" dirty="0">
                <a:latin typeface="Times New Roman" panose="02020603050405020304" pitchFamily="18" charset="0"/>
                <a:cs typeface="Times New Roman" panose="02020603050405020304" pitchFamily="18" charset="0"/>
              </a:rPr>
              <a:t>Gestational hypertension</a:t>
            </a:r>
            <a:r>
              <a:rPr lang="en-US" sz="2200" dirty="0">
                <a:latin typeface="Times New Roman" panose="02020603050405020304" pitchFamily="18" charset="0"/>
                <a:cs typeface="Times New Roman" panose="02020603050405020304" pitchFamily="18" charset="0"/>
              </a:rPr>
              <a:t>: High blood pressure in the latter part of pregnancy, but no other signs or symptoms of preeclampsia are present. Some women will later develop preeclampsia, while others probably have high blood pressure (chronic hypertension) before the pregnancy.</a:t>
            </a:r>
          </a:p>
        </p:txBody>
      </p:sp>
    </p:spTree>
    <p:extLst>
      <p:ext uri="{BB962C8B-B14F-4D97-AF65-F5344CB8AC3E}">
        <p14:creationId xmlns:p14="http://schemas.microsoft.com/office/powerpoint/2010/main" val="1134726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6">
            <a:extLst>
              <a:ext uri="{FF2B5EF4-FFF2-40B4-BE49-F238E27FC236}">
                <a16:creationId xmlns:a16="http://schemas.microsoft.com/office/drawing/2014/main" id="{B1B84353-AAE3-4AA7-8432-D125ADCAC4E0}"/>
              </a:ext>
            </a:extLst>
          </p:cNvPr>
          <p:cNvSpPr txBox="1">
            <a:spLocks/>
          </p:cNvSpPr>
          <p:nvPr/>
        </p:nvSpPr>
        <p:spPr>
          <a:xfrm>
            <a:off x="1905635" y="0"/>
            <a:ext cx="8380730" cy="798937"/>
          </a:xfrm>
          <a:prstGeom prst="rect">
            <a:avLst/>
          </a:prstGeom>
          <a:solidFill>
            <a:srgbClr val="FFFFFF"/>
          </a:solidFill>
        </p:spPr>
        <p:txBody>
          <a:bodyPr vert="horz" wrap="square" lIns="0" tIns="288290" rIns="0" bIns="0" rtlCol="0">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spcBef>
                <a:spcPts val="2270"/>
              </a:spcBef>
            </a:pPr>
            <a:r>
              <a:rPr lang="en-IN" spc="-5" dirty="0"/>
              <a:t>Table Of Content</a:t>
            </a:r>
          </a:p>
        </p:txBody>
      </p:sp>
      <p:sp>
        <p:nvSpPr>
          <p:cNvPr id="6" name="Rectangle 5">
            <a:extLst>
              <a:ext uri="{FF2B5EF4-FFF2-40B4-BE49-F238E27FC236}">
                <a16:creationId xmlns:a16="http://schemas.microsoft.com/office/drawing/2014/main" id="{39BB30DB-79BB-43FA-A5D2-0F47E116005C}"/>
              </a:ext>
            </a:extLst>
          </p:cNvPr>
          <p:cNvSpPr/>
          <p:nvPr/>
        </p:nvSpPr>
        <p:spPr>
          <a:xfrm>
            <a:off x="2162176" y="1000635"/>
            <a:ext cx="2869375" cy="5221942"/>
          </a:xfrm>
          <a:prstGeom prst="rect">
            <a:avLst/>
          </a:prstGeom>
        </p:spPr>
        <p:txBody>
          <a:bodyPr wrap="none">
            <a:spAutoFit/>
          </a:bodyPr>
          <a:lstStyle/>
          <a:p>
            <a:pPr marL="342900" indent="-342900">
              <a:spcBef>
                <a:spcPts val="2270"/>
              </a:spcBef>
              <a:buFont typeface="Arial" panose="020B0604020202020204" pitchFamily="34" charset="0"/>
              <a:buChar char="•"/>
            </a:pPr>
            <a:r>
              <a:rPr lang="en-IN" sz="2000" spc="-5" dirty="0"/>
              <a:t>Introduction</a:t>
            </a:r>
          </a:p>
          <a:p>
            <a:pPr marL="342900" indent="-342900">
              <a:spcBef>
                <a:spcPts val="2270"/>
              </a:spcBef>
              <a:buFont typeface="Arial" panose="020B0604020202020204" pitchFamily="34" charset="0"/>
              <a:buChar char="•"/>
            </a:pPr>
            <a:r>
              <a:rPr lang="en-IN" sz="2000" spc="-5" dirty="0"/>
              <a:t>Definition</a:t>
            </a:r>
          </a:p>
          <a:p>
            <a:pPr marL="342900" indent="-342900">
              <a:spcBef>
                <a:spcPts val="2270"/>
              </a:spcBef>
              <a:buFont typeface="Arial" panose="020B0604020202020204" pitchFamily="34" charset="0"/>
              <a:buChar char="•"/>
            </a:pPr>
            <a:r>
              <a:rPr lang="en-IN" sz="2000" spc="-5" dirty="0"/>
              <a:t>Types of Hypertension</a:t>
            </a:r>
          </a:p>
          <a:p>
            <a:pPr marL="342900" indent="-342900">
              <a:spcBef>
                <a:spcPts val="2270"/>
              </a:spcBef>
              <a:buFont typeface="Arial" panose="020B0604020202020204" pitchFamily="34" charset="0"/>
              <a:buChar char="•"/>
            </a:pPr>
            <a:r>
              <a:rPr lang="en-IN" sz="2000" spc="-5" dirty="0"/>
              <a:t>Risk Factors</a:t>
            </a:r>
          </a:p>
          <a:p>
            <a:pPr marL="342900" indent="-342900">
              <a:spcBef>
                <a:spcPts val="2270"/>
              </a:spcBef>
              <a:buFont typeface="Arial" panose="020B0604020202020204" pitchFamily="34" charset="0"/>
              <a:buChar char="•"/>
            </a:pPr>
            <a:r>
              <a:rPr lang="en-IN" sz="2000" spc="-5" dirty="0"/>
              <a:t>Cause </a:t>
            </a:r>
          </a:p>
          <a:p>
            <a:pPr marL="342900" indent="-342900">
              <a:spcBef>
                <a:spcPts val="2270"/>
              </a:spcBef>
              <a:buFont typeface="Arial" panose="020B0604020202020204" pitchFamily="34" charset="0"/>
              <a:buChar char="•"/>
            </a:pPr>
            <a:r>
              <a:rPr lang="en-IN" sz="2000" spc="-5" dirty="0"/>
              <a:t>Symptoms</a:t>
            </a:r>
          </a:p>
          <a:p>
            <a:pPr marL="342900" indent="-342900">
              <a:spcBef>
                <a:spcPts val="2270"/>
              </a:spcBef>
              <a:buFont typeface="Arial" panose="020B0604020202020204" pitchFamily="34" charset="0"/>
              <a:buChar char="•"/>
            </a:pPr>
            <a:r>
              <a:rPr lang="en-IN" sz="2000" spc="-5" dirty="0"/>
              <a:t>Complications</a:t>
            </a:r>
          </a:p>
          <a:p>
            <a:pPr marL="342900" indent="-342900">
              <a:spcBef>
                <a:spcPts val="2270"/>
              </a:spcBef>
              <a:buFont typeface="Arial" panose="020B0604020202020204" pitchFamily="34" charset="0"/>
              <a:buChar char="•"/>
            </a:pPr>
            <a:r>
              <a:rPr lang="en-IN" sz="2000" spc="-5" dirty="0"/>
              <a:t>Treatment</a:t>
            </a:r>
          </a:p>
          <a:p>
            <a:pPr marL="342900" indent="-342900">
              <a:spcBef>
                <a:spcPts val="2270"/>
              </a:spcBef>
              <a:buFont typeface="Arial" panose="020B0604020202020204" pitchFamily="34" charset="0"/>
              <a:buChar char="•"/>
            </a:pPr>
            <a:r>
              <a:rPr lang="en-IN" sz="2000" spc="-5" dirty="0"/>
              <a:t>Conclusion</a:t>
            </a:r>
          </a:p>
        </p:txBody>
      </p:sp>
    </p:spTree>
    <p:extLst>
      <p:ext uri="{BB962C8B-B14F-4D97-AF65-F5344CB8AC3E}">
        <p14:creationId xmlns:p14="http://schemas.microsoft.com/office/powerpoint/2010/main" val="12968585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1794164" y="274320"/>
            <a:ext cx="8603665" cy="1334198"/>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title"/>
          </p:nvPr>
        </p:nvSpPr>
        <p:spPr>
          <a:xfrm>
            <a:off x="1896863" y="398947"/>
            <a:ext cx="8380730" cy="1066702"/>
          </a:xfrm>
          <a:prstGeom prst="rect">
            <a:avLst/>
          </a:prstGeom>
          <a:solidFill>
            <a:srgbClr val="FFFFFF"/>
          </a:solidFill>
        </p:spPr>
        <p:txBody>
          <a:bodyPr vert="horz" wrap="square" lIns="0" tIns="288290" rIns="0" bIns="0" rtlCol="0" anchor="ctr">
            <a:spAutoFit/>
          </a:bodyPr>
          <a:lstStyle/>
          <a:p>
            <a:r>
              <a:rPr lang="en-US" sz="2800" b="1" dirty="0">
                <a:latin typeface="Times New Roman" panose="02020603050405020304" pitchFamily="18" charset="0"/>
                <a:cs typeface="Times New Roman" panose="02020603050405020304" pitchFamily="18" charset="0"/>
              </a:rPr>
              <a:t>What if lifestyle changes don’t help lower my blood pressure?</a:t>
            </a:r>
          </a:p>
        </p:txBody>
      </p:sp>
      <p:sp>
        <p:nvSpPr>
          <p:cNvPr id="7" name="object 7"/>
          <p:cNvSpPr txBox="1"/>
          <p:nvPr/>
        </p:nvSpPr>
        <p:spPr>
          <a:xfrm>
            <a:off x="2145665" y="2204721"/>
            <a:ext cx="7745730" cy="3357329"/>
          </a:xfrm>
          <a:prstGeom prst="rect">
            <a:avLst/>
          </a:prstGeom>
        </p:spPr>
        <p:txBody>
          <a:bodyPr vert="horz" wrap="square" lIns="0" tIns="33020" rIns="0" bIns="0" rtlCol="0">
            <a:spAutoFit/>
          </a:bodyPr>
          <a:lstStyle/>
          <a:p>
            <a:pPr marL="342900" indent="-342900">
              <a:buFont typeface="Wingdings" panose="05000000000000000000" pitchFamily="2" charset="2"/>
              <a:buChar char="v"/>
            </a:pPr>
            <a:r>
              <a:rPr lang="en-US" sz="2400" dirty="0"/>
              <a:t>If diet, exercise and other lifestyle changes don’t work to lower your blood pressure, your healthcare provider prescribe hypertension medications. </a:t>
            </a:r>
          </a:p>
          <a:p>
            <a:pPr marL="342900" indent="-342900">
              <a:buFont typeface="Wingdings" panose="05000000000000000000" pitchFamily="2" charset="2"/>
              <a:buChar char="v"/>
            </a:pPr>
            <a:r>
              <a:rPr lang="en-US" sz="2400" dirty="0"/>
              <a:t>Your provider will take into account these drugs’ effect on other conditions you may have, such as heart or kidney disease, and other drugs you’re taking. </a:t>
            </a:r>
          </a:p>
          <a:p>
            <a:pPr marL="342900" indent="-342900">
              <a:buFont typeface="Wingdings" panose="05000000000000000000" pitchFamily="2" charset="2"/>
              <a:buChar char="v"/>
            </a:pPr>
            <a:r>
              <a:rPr lang="en-US" sz="2400" dirty="0"/>
              <a:t>You might need to take hypertension medicine from now on. Be sure to follow your provider’s dosing directions exactly.</a:t>
            </a:r>
          </a:p>
        </p:txBody>
      </p:sp>
    </p:spTree>
    <p:extLst>
      <p:ext uri="{BB962C8B-B14F-4D97-AF65-F5344CB8AC3E}">
        <p14:creationId xmlns:p14="http://schemas.microsoft.com/office/powerpoint/2010/main" val="2164402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1794164" y="274320"/>
            <a:ext cx="8603665" cy="1334198"/>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title"/>
          </p:nvPr>
        </p:nvSpPr>
        <p:spPr>
          <a:xfrm>
            <a:off x="1896863" y="448191"/>
            <a:ext cx="8380730" cy="968214"/>
          </a:xfrm>
          <a:prstGeom prst="rect">
            <a:avLst/>
          </a:prstGeom>
          <a:solidFill>
            <a:srgbClr val="FFFFFF"/>
          </a:solidFill>
        </p:spPr>
        <p:txBody>
          <a:bodyPr vert="horz" wrap="square" lIns="0" tIns="288290" rIns="0" bIns="0" rtlCol="0" anchor="ctr">
            <a:spAutoFit/>
          </a:bodyPr>
          <a:lstStyle/>
          <a:p>
            <a:pPr algn="ctr">
              <a:lnSpc>
                <a:spcPct val="100000"/>
              </a:lnSpc>
              <a:spcBef>
                <a:spcPts val="2270"/>
              </a:spcBef>
            </a:pPr>
            <a:r>
              <a:rPr spc="-20" dirty="0"/>
              <a:t>SUMMARY</a:t>
            </a:r>
          </a:p>
        </p:txBody>
      </p:sp>
      <p:sp>
        <p:nvSpPr>
          <p:cNvPr id="7" name="object 7"/>
          <p:cNvSpPr txBox="1"/>
          <p:nvPr/>
        </p:nvSpPr>
        <p:spPr>
          <a:xfrm>
            <a:off x="2098041" y="2157096"/>
            <a:ext cx="7751445" cy="3245953"/>
          </a:xfrm>
          <a:prstGeom prst="rect">
            <a:avLst/>
          </a:prstGeom>
        </p:spPr>
        <p:txBody>
          <a:bodyPr vert="horz" wrap="square" lIns="0" tIns="33020" rIns="0" bIns="0" rtlCol="0">
            <a:spAutoFit/>
          </a:bodyPr>
          <a:lstStyle/>
          <a:p>
            <a:pPr marL="241300" marR="335280" indent="-228600">
              <a:lnSpc>
                <a:spcPts val="2800"/>
              </a:lnSpc>
              <a:spcBef>
                <a:spcPts val="260"/>
              </a:spcBef>
              <a:buClr>
                <a:srgbClr val="A3B1A9"/>
              </a:buClr>
              <a:buFont typeface="Arial"/>
              <a:buChar char="•"/>
              <a:tabLst>
                <a:tab pos="241300" algn="l"/>
              </a:tabLst>
            </a:pPr>
            <a:r>
              <a:rPr sz="2400" spc="-5" dirty="0">
                <a:latin typeface="TeXGyreAdventor"/>
                <a:cs typeface="TeXGyreAdventor"/>
              </a:rPr>
              <a:t>Hypertension is blood pressure that is higher than  </a:t>
            </a:r>
            <a:r>
              <a:rPr sz="2400" spc="10" dirty="0">
                <a:latin typeface="TeXGyreAdventor"/>
                <a:cs typeface="TeXGyreAdventor"/>
              </a:rPr>
              <a:t>normal</a:t>
            </a:r>
            <a:endParaRPr sz="2400" dirty="0">
              <a:latin typeface="TeXGyreAdventor"/>
              <a:cs typeface="TeXGyreAdventor"/>
            </a:endParaRPr>
          </a:p>
          <a:p>
            <a:pPr marL="241300" marR="5080" indent="-228600">
              <a:lnSpc>
                <a:spcPct val="101499"/>
              </a:lnSpc>
              <a:spcBef>
                <a:spcPts val="470"/>
              </a:spcBef>
              <a:buClr>
                <a:srgbClr val="A3B1A9"/>
              </a:buClr>
              <a:buFont typeface="Arial"/>
              <a:buChar char="•"/>
              <a:tabLst>
                <a:tab pos="241300" algn="l"/>
              </a:tabLst>
            </a:pPr>
            <a:r>
              <a:rPr sz="2400" spc="-5" dirty="0">
                <a:latin typeface="TeXGyreAdventor"/>
                <a:cs typeface="TeXGyreAdventor"/>
              </a:rPr>
              <a:t>Hypertension leads to </a:t>
            </a:r>
            <a:r>
              <a:rPr sz="2400" dirty="0">
                <a:latin typeface="TeXGyreAdventor"/>
                <a:cs typeface="TeXGyreAdventor"/>
              </a:rPr>
              <a:t>many </a:t>
            </a:r>
            <a:r>
              <a:rPr sz="2400" spc="-5" dirty="0">
                <a:latin typeface="TeXGyreAdventor"/>
                <a:cs typeface="TeXGyreAdventor"/>
              </a:rPr>
              <a:t>severe heart problems  and other </a:t>
            </a:r>
            <a:r>
              <a:rPr sz="2400" dirty="0">
                <a:latin typeface="TeXGyreAdventor"/>
                <a:cs typeface="TeXGyreAdventor"/>
              </a:rPr>
              <a:t>conditions</a:t>
            </a:r>
          </a:p>
          <a:p>
            <a:pPr marL="241300" marR="122555" indent="-228600">
              <a:lnSpc>
                <a:spcPct val="101499"/>
              </a:lnSpc>
              <a:spcBef>
                <a:spcPts val="455"/>
              </a:spcBef>
              <a:buClr>
                <a:srgbClr val="A3B1A9"/>
              </a:buClr>
              <a:buFont typeface="Arial"/>
              <a:buChar char="•"/>
              <a:tabLst>
                <a:tab pos="241300" algn="l"/>
              </a:tabLst>
            </a:pPr>
            <a:r>
              <a:rPr sz="2400" spc="-5" dirty="0">
                <a:latin typeface="TeXGyreAdventor"/>
                <a:cs typeface="TeXGyreAdventor"/>
              </a:rPr>
              <a:t>Those with </a:t>
            </a:r>
            <a:r>
              <a:rPr sz="2400" dirty="0">
                <a:latin typeface="TeXGyreAdventor"/>
                <a:cs typeface="TeXGyreAdventor"/>
              </a:rPr>
              <a:t>hypertension </a:t>
            </a:r>
            <a:r>
              <a:rPr sz="2400" spc="-10" dirty="0">
                <a:latin typeface="TeXGyreAdventor"/>
                <a:cs typeface="TeXGyreAdventor"/>
              </a:rPr>
              <a:t>are </a:t>
            </a:r>
            <a:r>
              <a:rPr sz="2400" dirty="0">
                <a:latin typeface="TeXGyreAdventor"/>
                <a:cs typeface="TeXGyreAdventor"/>
              </a:rPr>
              <a:t>usually </a:t>
            </a:r>
            <a:r>
              <a:rPr sz="2400" spc="-5" dirty="0">
                <a:latin typeface="TeXGyreAdventor"/>
                <a:cs typeface="TeXGyreAdventor"/>
              </a:rPr>
              <a:t>asymptomatic  </a:t>
            </a:r>
            <a:r>
              <a:rPr sz="2400" dirty="0">
                <a:latin typeface="TeXGyreAdventor"/>
                <a:cs typeface="TeXGyreAdventor"/>
              </a:rPr>
              <a:t>until </a:t>
            </a:r>
            <a:r>
              <a:rPr sz="2400" spc="-5" dirty="0">
                <a:latin typeface="TeXGyreAdventor"/>
                <a:cs typeface="TeXGyreAdventor"/>
              </a:rPr>
              <a:t>it </a:t>
            </a:r>
            <a:r>
              <a:rPr sz="2400" dirty="0">
                <a:latin typeface="TeXGyreAdventor"/>
                <a:cs typeface="TeXGyreAdventor"/>
              </a:rPr>
              <a:t>has </a:t>
            </a:r>
            <a:r>
              <a:rPr sz="2400" spc="-5" dirty="0">
                <a:latin typeface="TeXGyreAdventor"/>
                <a:cs typeface="TeXGyreAdventor"/>
              </a:rPr>
              <a:t>reached an advanced</a:t>
            </a:r>
            <a:r>
              <a:rPr sz="2400" spc="-15" dirty="0">
                <a:latin typeface="TeXGyreAdventor"/>
                <a:cs typeface="TeXGyreAdventor"/>
              </a:rPr>
              <a:t> </a:t>
            </a:r>
            <a:r>
              <a:rPr sz="2400" spc="-5" dirty="0">
                <a:latin typeface="TeXGyreAdventor"/>
                <a:cs typeface="TeXGyreAdventor"/>
              </a:rPr>
              <a:t>stage</a:t>
            </a:r>
            <a:endParaRPr sz="2400" dirty="0">
              <a:latin typeface="TeXGyreAdventor"/>
              <a:cs typeface="TeXGyreAdventor"/>
            </a:endParaRPr>
          </a:p>
          <a:p>
            <a:pPr marL="241300" marR="233679" indent="-228600">
              <a:lnSpc>
                <a:spcPts val="2820"/>
              </a:lnSpc>
              <a:spcBef>
                <a:spcPts val="740"/>
              </a:spcBef>
              <a:buClr>
                <a:srgbClr val="A3B1A9"/>
              </a:buClr>
              <a:buFont typeface="Arial"/>
              <a:buChar char="•"/>
              <a:tabLst>
                <a:tab pos="241300" algn="l"/>
              </a:tabLst>
            </a:pPr>
            <a:r>
              <a:rPr sz="2400" dirty="0">
                <a:latin typeface="TeXGyreAdventor"/>
                <a:cs typeface="TeXGyreAdventor"/>
              </a:rPr>
              <a:t>Most </a:t>
            </a:r>
            <a:r>
              <a:rPr sz="2400" spc="-5" dirty="0">
                <a:latin typeface="TeXGyreAdventor"/>
                <a:cs typeface="TeXGyreAdventor"/>
              </a:rPr>
              <a:t>people with </a:t>
            </a:r>
            <a:r>
              <a:rPr sz="2400" dirty="0">
                <a:latin typeface="TeXGyreAdventor"/>
                <a:cs typeface="TeXGyreAdventor"/>
              </a:rPr>
              <a:t>hypertension can </a:t>
            </a:r>
            <a:r>
              <a:rPr sz="2400" spc="-5" dirty="0">
                <a:latin typeface="TeXGyreAdventor"/>
                <a:cs typeface="TeXGyreAdventor"/>
              </a:rPr>
              <a:t>participate in  moderate aerobic</a:t>
            </a:r>
            <a:r>
              <a:rPr sz="2400" dirty="0">
                <a:latin typeface="TeXGyreAdventor"/>
                <a:cs typeface="TeXGyreAdventor"/>
              </a:rPr>
              <a:t> </a:t>
            </a:r>
            <a:r>
              <a:rPr sz="2400" spc="-5" dirty="0">
                <a:latin typeface="TeXGyreAdventor"/>
                <a:cs typeface="TeXGyreAdventor"/>
              </a:rPr>
              <a:t>exercise</a:t>
            </a:r>
            <a:endParaRPr sz="2400" dirty="0">
              <a:latin typeface="TeXGyreAdventor"/>
              <a:cs typeface="TeXGyreAdventor"/>
            </a:endParaRPr>
          </a:p>
          <a:p>
            <a:pPr marL="241300" marR="408305" indent="-228600">
              <a:lnSpc>
                <a:spcPct val="101499"/>
              </a:lnSpc>
              <a:spcBef>
                <a:spcPts val="470"/>
              </a:spcBef>
              <a:buClr>
                <a:srgbClr val="A3B1A9"/>
              </a:buClr>
              <a:buFont typeface="Arial"/>
              <a:buChar char="•"/>
              <a:tabLst>
                <a:tab pos="241300" algn="l"/>
              </a:tabLst>
            </a:pPr>
            <a:r>
              <a:rPr sz="2400" spc="-10" dirty="0">
                <a:latin typeface="TeXGyreAdventor"/>
                <a:cs typeface="TeXGyreAdventor"/>
              </a:rPr>
              <a:t>Treatment </a:t>
            </a:r>
            <a:r>
              <a:rPr sz="2400" dirty="0">
                <a:latin typeface="TeXGyreAdventor"/>
                <a:cs typeface="TeXGyreAdventor"/>
              </a:rPr>
              <a:t>can </a:t>
            </a:r>
            <a:r>
              <a:rPr sz="2400" spc="-5" dirty="0">
                <a:latin typeface="TeXGyreAdventor"/>
                <a:cs typeface="TeXGyreAdventor"/>
              </a:rPr>
              <a:t>include </a:t>
            </a:r>
            <a:r>
              <a:rPr sz="2400" dirty="0">
                <a:latin typeface="TeXGyreAdventor"/>
                <a:cs typeface="TeXGyreAdventor"/>
              </a:rPr>
              <a:t>medications </a:t>
            </a:r>
            <a:r>
              <a:rPr sz="2400" spc="-5" dirty="0">
                <a:latin typeface="TeXGyreAdventor"/>
                <a:cs typeface="TeXGyreAdventor"/>
              </a:rPr>
              <a:t>and lifestyle  changes</a:t>
            </a:r>
            <a:endParaRPr sz="2400" dirty="0">
              <a:latin typeface="TeXGyreAdventor"/>
              <a:cs typeface="TeXGyreAdvento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1794164" y="274320"/>
            <a:ext cx="8603665" cy="1334198"/>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title"/>
          </p:nvPr>
        </p:nvSpPr>
        <p:spPr>
          <a:xfrm>
            <a:off x="1896863" y="448191"/>
            <a:ext cx="8380730" cy="968214"/>
          </a:xfrm>
          <a:prstGeom prst="rect">
            <a:avLst/>
          </a:prstGeom>
          <a:solidFill>
            <a:srgbClr val="FFFFFF"/>
          </a:solidFill>
        </p:spPr>
        <p:txBody>
          <a:bodyPr vert="horz" wrap="square" lIns="0" tIns="288290" rIns="0" bIns="0" rtlCol="0" anchor="ctr">
            <a:spAutoFit/>
          </a:bodyPr>
          <a:lstStyle/>
          <a:p>
            <a:pPr algn="ctr">
              <a:lnSpc>
                <a:spcPct val="100000"/>
              </a:lnSpc>
              <a:spcBef>
                <a:spcPts val="2270"/>
              </a:spcBef>
            </a:pPr>
            <a:r>
              <a:rPr lang="en-IN" dirty="0"/>
              <a:t>Conclusion</a:t>
            </a:r>
            <a:endParaRPr spc="-20" dirty="0"/>
          </a:p>
        </p:txBody>
      </p:sp>
      <p:sp>
        <p:nvSpPr>
          <p:cNvPr id="7" name="object 7"/>
          <p:cNvSpPr txBox="1"/>
          <p:nvPr/>
        </p:nvSpPr>
        <p:spPr>
          <a:xfrm>
            <a:off x="2211505" y="2118996"/>
            <a:ext cx="7751445" cy="3080330"/>
          </a:xfrm>
          <a:prstGeom prst="rect">
            <a:avLst/>
          </a:prstGeom>
        </p:spPr>
        <p:txBody>
          <a:bodyPr vert="horz" wrap="square" lIns="0" tIns="33020" rIns="0" bIns="0" rtlCol="0">
            <a:spAutoFit/>
          </a:bodyPr>
          <a:lstStyle/>
          <a:p>
            <a:pPr marL="342900" indent="-342900">
              <a:buFont typeface="Wingdings" panose="05000000000000000000" pitchFamily="2" charset="2"/>
              <a:buChar char="v"/>
            </a:pPr>
            <a:r>
              <a:rPr lang="en-US" sz="2200" dirty="0"/>
              <a:t>Hypertension is a very important disorder in aged people and is associated with higher risk of cardiovascular morbidity and mortality. </a:t>
            </a:r>
          </a:p>
          <a:p>
            <a:pPr marL="342900" indent="-342900">
              <a:buFont typeface="Wingdings" panose="05000000000000000000" pitchFamily="2" charset="2"/>
              <a:buChar char="v"/>
            </a:pPr>
            <a:r>
              <a:rPr lang="en-US" sz="2200" dirty="0"/>
              <a:t>The fact of reducing blood pressure values decreases the risk for cardiac death as well as neurological, metabolic, and musculoskeletal system sequelae in aged people. </a:t>
            </a:r>
          </a:p>
          <a:p>
            <a:pPr marL="342900" indent="-342900">
              <a:buFont typeface="Wingdings" panose="05000000000000000000" pitchFamily="2" charset="2"/>
              <a:buChar char="v"/>
            </a:pPr>
            <a:r>
              <a:rPr lang="en-US" sz="2200" dirty="0"/>
              <a:t>Therefore, the aim of the antihypertensive treatment must be to reduce cardiovascular risks and to maintain an adequate quality of life and good functional capacity in these patients.</a:t>
            </a:r>
            <a:endParaRPr lang="en-IN" sz="2200" dirty="0"/>
          </a:p>
        </p:txBody>
      </p:sp>
    </p:spTree>
    <p:extLst>
      <p:ext uri="{BB962C8B-B14F-4D97-AF65-F5344CB8AC3E}">
        <p14:creationId xmlns:p14="http://schemas.microsoft.com/office/powerpoint/2010/main" val="2370101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1794164" y="274320"/>
            <a:ext cx="8603665" cy="1334198"/>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title"/>
          </p:nvPr>
        </p:nvSpPr>
        <p:spPr>
          <a:xfrm>
            <a:off x="1896863" y="448191"/>
            <a:ext cx="8380730" cy="968214"/>
          </a:xfrm>
          <a:prstGeom prst="rect">
            <a:avLst/>
          </a:prstGeom>
          <a:solidFill>
            <a:srgbClr val="FFFFFF"/>
          </a:solidFill>
        </p:spPr>
        <p:txBody>
          <a:bodyPr vert="horz" wrap="square" lIns="0" tIns="288290" rIns="0" bIns="0" rtlCol="0" anchor="ctr">
            <a:spAutoFit/>
          </a:bodyPr>
          <a:lstStyle/>
          <a:p>
            <a:pPr algn="ctr">
              <a:lnSpc>
                <a:spcPct val="100000"/>
              </a:lnSpc>
              <a:spcBef>
                <a:spcPts val="2270"/>
              </a:spcBef>
            </a:pPr>
            <a:r>
              <a:rPr spc="-5" dirty="0"/>
              <a:t>REFERENCES</a:t>
            </a:r>
          </a:p>
        </p:txBody>
      </p:sp>
      <p:sp>
        <p:nvSpPr>
          <p:cNvPr id="7" name="object 7"/>
          <p:cNvSpPr txBox="1"/>
          <p:nvPr/>
        </p:nvSpPr>
        <p:spPr>
          <a:xfrm>
            <a:off x="2059941" y="2256790"/>
            <a:ext cx="7839075" cy="998158"/>
          </a:xfrm>
          <a:prstGeom prst="rect">
            <a:avLst/>
          </a:prstGeom>
        </p:spPr>
        <p:txBody>
          <a:bodyPr vert="horz" wrap="square" lIns="0" tIns="68580" rIns="0" bIns="0" rtlCol="0">
            <a:spAutoFit/>
          </a:bodyPr>
          <a:lstStyle/>
          <a:p>
            <a:pPr marL="241300" marR="842010" indent="-228600">
              <a:lnSpc>
                <a:spcPct val="78400"/>
              </a:lnSpc>
              <a:spcBef>
                <a:spcPts val="540"/>
              </a:spcBef>
              <a:buClr>
                <a:srgbClr val="A3B1A9"/>
              </a:buClr>
              <a:buFont typeface="Arial"/>
              <a:buChar char="•"/>
              <a:tabLst>
                <a:tab pos="240665" algn="l"/>
                <a:tab pos="241300" algn="l"/>
              </a:tabLst>
            </a:pPr>
            <a:r>
              <a:rPr lang="en-IN" sz="2200" spc="-5" dirty="0">
                <a:solidFill>
                  <a:srgbClr val="695D4D"/>
                </a:solidFill>
                <a:latin typeface="TeXGyreAdventor"/>
                <a:cs typeface="TeXGyreAdventor"/>
              </a:rPr>
              <a:t>Studymafia.org</a:t>
            </a:r>
          </a:p>
          <a:p>
            <a:pPr marL="241300" marR="842010" indent="-228600">
              <a:lnSpc>
                <a:spcPct val="78400"/>
              </a:lnSpc>
              <a:spcBef>
                <a:spcPts val="540"/>
              </a:spcBef>
              <a:buClr>
                <a:srgbClr val="A3B1A9"/>
              </a:buClr>
              <a:buFont typeface="Arial"/>
              <a:buChar char="•"/>
              <a:tabLst>
                <a:tab pos="240665" algn="l"/>
                <a:tab pos="241300" algn="l"/>
              </a:tabLst>
            </a:pPr>
            <a:r>
              <a:rPr lang="en-IN" sz="2200" spc="-5" dirty="0">
                <a:solidFill>
                  <a:srgbClr val="695D4D"/>
                </a:solidFill>
                <a:latin typeface="TeXGyreAdventor"/>
                <a:cs typeface="TeXGyreAdventor"/>
              </a:rPr>
              <a:t>Google.com</a:t>
            </a:r>
          </a:p>
          <a:p>
            <a:pPr marL="241300" marR="842010" indent="-228600">
              <a:lnSpc>
                <a:spcPct val="78400"/>
              </a:lnSpc>
              <a:spcBef>
                <a:spcPts val="540"/>
              </a:spcBef>
              <a:buClr>
                <a:srgbClr val="A3B1A9"/>
              </a:buClr>
              <a:buFont typeface="Arial"/>
              <a:buChar char="•"/>
              <a:tabLst>
                <a:tab pos="240665" algn="l"/>
                <a:tab pos="241300" algn="l"/>
              </a:tabLst>
            </a:pPr>
            <a:r>
              <a:rPr lang="en-IN" sz="2200" spc="-5" dirty="0">
                <a:solidFill>
                  <a:srgbClr val="695D4D"/>
                </a:solidFill>
                <a:latin typeface="TeXGyreAdventor"/>
                <a:cs typeface="TeXGyreAdventor"/>
              </a:rPr>
              <a:t>Wikipedia.org</a:t>
            </a:r>
            <a:endParaRPr sz="2200" dirty="0">
              <a:latin typeface="TeXGyreAdventor"/>
              <a:cs typeface="TeXGyreAdvento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56129" y="2585179"/>
            <a:ext cx="3911600" cy="843821"/>
          </a:xfrm>
          <a:prstGeom prst="rect">
            <a:avLst/>
          </a:prstGeom>
        </p:spPr>
        <p:txBody>
          <a:bodyPr vert="horz" wrap="square" lIns="0" tIns="12700" rIns="0" bIns="0" rtlCol="0" anchor="ctr">
            <a:spAutoFit/>
          </a:bodyPr>
          <a:lstStyle/>
          <a:p>
            <a:pPr marL="12700">
              <a:lnSpc>
                <a:spcPct val="100000"/>
              </a:lnSpc>
              <a:spcBef>
                <a:spcPts val="100"/>
              </a:spcBef>
            </a:pPr>
            <a:r>
              <a:rPr lang="en-IN" sz="5400" b="1" spc="-5" dirty="0">
                <a:solidFill>
                  <a:srgbClr val="C00000"/>
                </a:solidFill>
              </a:rPr>
              <a:t>Thanks</a:t>
            </a:r>
            <a:endParaRPr sz="5400" b="1" spc="-10" dirty="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6">
            <a:extLst>
              <a:ext uri="{FF2B5EF4-FFF2-40B4-BE49-F238E27FC236}">
                <a16:creationId xmlns:a16="http://schemas.microsoft.com/office/drawing/2014/main" id="{EBB78724-1060-4B33-8387-5731BFF5BA62}"/>
              </a:ext>
            </a:extLst>
          </p:cNvPr>
          <p:cNvSpPr txBox="1">
            <a:spLocks/>
          </p:cNvSpPr>
          <p:nvPr/>
        </p:nvSpPr>
        <p:spPr>
          <a:xfrm>
            <a:off x="1896863" y="372864"/>
            <a:ext cx="8380730" cy="798937"/>
          </a:xfrm>
          <a:prstGeom prst="rect">
            <a:avLst/>
          </a:prstGeom>
          <a:solidFill>
            <a:srgbClr val="FFFFFF"/>
          </a:solidFill>
        </p:spPr>
        <p:txBody>
          <a:bodyPr vert="horz" wrap="square" lIns="0" tIns="288290" rIns="0" bIns="0" rtlCol="0">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spcBef>
                <a:spcPts val="2270"/>
              </a:spcBef>
            </a:pPr>
            <a:r>
              <a:rPr lang="en-IN" spc="-5" dirty="0"/>
              <a:t>Introduction</a:t>
            </a:r>
          </a:p>
        </p:txBody>
      </p:sp>
      <p:sp>
        <p:nvSpPr>
          <p:cNvPr id="6" name="Rectangle 5">
            <a:extLst>
              <a:ext uri="{FF2B5EF4-FFF2-40B4-BE49-F238E27FC236}">
                <a16:creationId xmlns:a16="http://schemas.microsoft.com/office/drawing/2014/main" id="{B205C307-56F0-4722-8B75-91C8CE6D7E5D}"/>
              </a:ext>
            </a:extLst>
          </p:cNvPr>
          <p:cNvSpPr/>
          <p:nvPr/>
        </p:nvSpPr>
        <p:spPr>
          <a:xfrm>
            <a:off x="1896863" y="1582341"/>
            <a:ext cx="7932938" cy="2800767"/>
          </a:xfrm>
          <a:prstGeom prst="rect">
            <a:avLst/>
          </a:prstGeom>
        </p:spPr>
        <p:txBody>
          <a:bodyPr wrap="square">
            <a:spAutoFit/>
          </a:bodyPr>
          <a:lstStyle/>
          <a:p>
            <a:pPr marL="342900" indent="-342900" algn="jus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Hypertension is a serious medical condition and can increase the risk of heart, brain, kidney and other diseases. It is a major cause of premature death worldwide, with upwards of 1 in 4 men and 1 in 5 women – over a billion people ­– having the condition. </a:t>
            </a:r>
          </a:p>
          <a:p>
            <a:pPr marL="342900" indent="-342900" algn="jus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The burden of hypertension is felt disproportionately in low- and middle-income countries, where two thirds of cases are found, largely due to increased risk factors in those populations in recent decades. </a:t>
            </a:r>
            <a:endParaRPr lang="en-IN" sz="2200"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EADBB9A2-CCB1-4C6E-8E6B-BD7CC05AEC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37822" y="3600450"/>
            <a:ext cx="2428023" cy="2205550"/>
          </a:xfrm>
          <a:prstGeom prst="rect">
            <a:avLst/>
          </a:prstGeom>
        </p:spPr>
      </p:pic>
    </p:spTree>
    <p:extLst>
      <p:ext uri="{BB962C8B-B14F-4D97-AF65-F5344CB8AC3E}">
        <p14:creationId xmlns:p14="http://schemas.microsoft.com/office/powerpoint/2010/main" val="626325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6">
            <a:extLst>
              <a:ext uri="{FF2B5EF4-FFF2-40B4-BE49-F238E27FC236}">
                <a16:creationId xmlns:a16="http://schemas.microsoft.com/office/drawing/2014/main" id="{70845B39-F619-4CF1-8C78-16A8CD4812FE}"/>
              </a:ext>
            </a:extLst>
          </p:cNvPr>
          <p:cNvSpPr txBox="1">
            <a:spLocks/>
          </p:cNvSpPr>
          <p:nvPr/>
        </p:nvSpPr>
        <p:spPr>
          <a:xfrm>
            <a:off x="1896863" y="372864"/>
            <a:ext cx="8380730" cy="798937"/>
          </a:xfrm>
          <a:prstGeom prst="rect">
            <a:avLst/>
          </a:prstGeom>
          <a:solidFill>
            <a:srgbClr val="FFFFFF"/>
          </a:solidFill>
        </p:spPr>
        <p:txBody>
          <a:bodyPr vert="horz" wrap="square" lIns="0" tIns="288290" rIns="0" bIns="0" rtlCol="0">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spcBef>
                <a:spcPts val="2270"/>
              </a:spcBef>
            </a:pPr>
            <a:r>
              <a:rPr lang="en-IN" spc="-5" dirty="0"/>
              <a:t>Definition</a:t>
            </a:r>
          </a:p>
        </p:txBody>
      </p:sp>
      <p:sp>
        <p:nvSpPr>
          <p:cNvPr id="6" name="Rectangle 5">
            <a:extLst>
              <a:ext uri="{FF2B5EF4-FFF2-40B4-BE49-F238E27FC236}">
                <a16:creationId xmlns:a16="http://schemas.microsoft.com/office/drawing/2014/main" id="{6BA6E5B6-A590-4491-8FEC-2DDF3E9CDCA8}"/>
              </a:ext>
            </a:extLst>
          </p:cNvPr>
          <p:cNvSpPr/>
          <p:nvPr/>
        </p:nvSpPr>
        <p:spPr>
          <a:xfrm>
            <a:off x="1756151" y="1600201"/>
            <a:ext cx="8679695" cy="2462213"/>
          </a:xfrm>
          <a:prstGeom prst="rect">
            <a:avLst/>
          </a:prstGeom>
        </p:spPr>
        <p:txBody>
          <a:bodyPr wrap="square">
            <a:spAutoFit/>
          </a:bodyPr>
          <a:lstStyle/>
          <a:p>
            <a:pPr marL="342900" indent="-342900">
              <a:buFont typeface="Wingdings" panose="05000000000000000000" pitchFamily="2" charset="2"/>
              <a:buChar char="v"/>
            </a:pPr>
            <a:r>
              <a:rPr lang="en-US" sz="2200" dirty="0"/>
              <a:t>Hypertension, also known as high or raised blood pressure, is a condition in which the blood vessels have persistently raised pressure. Blood is carried from the heart to all parts of the body in the vessels. </a:t>
            </a:r>
          </a:p>
          <a:p>
            <a:pPr marL="342900" indent="-342900">
              <a:buFont typeface="Wingdings" panose="05000000000000000000" pitchFamily="2" charset="2"/>
              <a:buChar char="v"/>
            </a:pPr>
            <a:r>
              <a:rPr lang="en-US" sz="2200" dirty="0"/>
              <a:t>Each time the heart beats, it pumps blood into the vessels. Blood pressure is created by the force of blood pushing against the walls of blood vessels (arteries) as it is pumped by the heart. The higher the pressure, the harder the heart has to pump. </a:t>
            </a:r>
            <a:endParaRPr lang="en-IN" sz="2200" dirty="0"/>
          </a:p>
        </p:txBody>
      </p:sp>
      <p:pic>
        <p:nvPicPr>
          <p:cNvPr id="9" name="Picture 8">
            <a:extLst>
              <a:ext uri="{FF2B5EF4-FFF2-40B4-BE49-F238E27FC236}">
                <a16:creationId xmlns:a16="http://schemas.microsoft.com/office/drawing/2014/main" id="{7F324C39-1FB9-423B-B26D-7A0249E5F0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6727" y="3729906"/>
            <a:ext cx="2959748" cy="2378993"/>
          </a:xfrm>
          <a:prstGeom prst="rect">
            <a:avLst/>
          </a:prstGeom>
        </p:spPr>
      </p:pic>
    </p:spTree>
    <p:extLst>
      <p:ext uri="{BB962C8B-B14F-4D97-AF65-F5344CB8AC3E}">
        <p14:creationId xmlns:p14="http://schemas.microsoft.com/office/powerpoint/2010/main" val="67828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1794164" y="274320"/>
            <a:ext cx="8603665" cy="1334198"/>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title"/>
          </p:nvPr>
        </p:nvSpPr>
        <p:spPr>
          <a:xfrm>
            <a:off x="1896863" y="448191"/>
            <a:ext cx="8380730" cy="968214"/>
          </a:xfrm>
          <a:prstGeom prst="rect">
            <a:avLst/>
          </a:prstGeom>
          <a:solidFill>
            <a:srgbClr val="FFFFFF"/>
          </a:solidFill>
        </p:spPr>
        <p:txBody>
          <a:bodyPr vert="horz" wrap="square" lIns="0" tIns="288290" rIns="0" bIns="0" rtlCol="0" anchor="ctr">
            <a:spAutoFit/>
          </a:bodyPr>
          <a:lstStyle/>
          <a:p>
            <a:pPr algn="ctr">
              <a:lnSpc>
                <a:spcPct val="100000"/>
              </a:lnSpc>
              <a:spcBef>
                <a:spcPts val="2270"/>
              </a:spcBef>
            </a:pPr>
            <a:r>
              <a:rPr lang="en-IN" spc="-5" dirty="0"/>
              <a:t>Types of Hypertension</a:t>
            </a:r>
            <a:endParaRPr spc="-5" dirty="0"/>
          </a:p>
        </p:txBody>
      </p:sp>
      <p:sp>
        <p:nvSpPr>
          <p:cNvPr id="7" name="object 7"/>
          <p:cNvSpPr txBox="1"/>
          <p:nvPr/>
        </p:nvSpPr>
        <p:spPr>
          <a:xfrm>
            <a:off x="2171696" y="2104278"/>
            <a:ext cx="7848600" cy="2649443"/>
          </a:xfrm>
          <a:prstGeom prst="rect">
            <a:avLst/>
          </a:prstGeom>
        </p:spPr>
        <p:txBody>
          <a:bodyPr vert="horz" wrap="square" lIns="0" tIns="63500" rIns="0" bIns="0" rtlCol="0">
            <a:spAutoFit/>
          </a:bodyPr>
          <a:lstStyle/>
          <a:p>
            <a:r>
              <a:rPr lang="en-US" sz="2400" b="1" dirty="0"/>
              <a:t>Primary,</a:t>
            </a:r>
            <a:r>
              <a:rPr lang="en-US" sz="2400" dirty="0"/>
              <a:t> or essential, high blood pressure is the most common type of high blood pressure. For most people who get this kind of blood pressure, it develops over time as you get older.</a:t>
            </a:r>
          </a:p>
          <a:p>
            <a:r>
              <a:rPr lang="en-US" sz="2400" b="1" dirty="0"/>
              <a:t>Secondary</a:t>
            </a:r>
            <a:r>
              <a:rPr lang="en-US" sz="2400" dirty="0"/>
              <a:t> high blood pressure is caused by another medical condition or use of certain medicines. It usually gets better after you treat that condition or stop taking the medicines that are causing it.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1794164" y="274320"/>
            <a:ext cx="8603665" cy="1334198"/>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title"/>
          </p:nvPr>
        </p:nvSpPr>
        <p:spPr>
          <a:xfrm>
            <a:off x="1896863" y="448191"/>
            <a:ext cx="8380730" cy="968214"/>
          </a:xfrm>
          <a:prstGeom prst="rect">
            <a:avLst/>
          </a:prstGeom>
          <a:solidFill>
            <a:srgbClr val="FFFFFF"/>
          </a:solidFill>
        </p:spPr>
        <p:txBody>
          <a:bodyPr vert="horz" wrap="square" lIns="0" tIns="288290" rIns="0" bIns="0" rtlCol="0" anchor="ctr">
            <a:spAutoFit/>
          </a:bodyPr>
          <a:lstStyle/>
          <a:p>
            <a:pPr algn="ctr">
              <a:lnSpc>
                <a:spcPct val="100000"/>
              </a:lnSpc>
              <a:spcBef>
                <a:spcPts val="2270"/>
              </a:spcBef>
            </a:pPr>
            <a:r>
              <a:rPr lang="en-IN" spc="-5" dirty="0"/>
              <a:t>Risk Factors</a:t>
            </a:r>
            <a:endParaRPr spc="-5" dirty="0"/>
          </a:p>
        </p:txBody>
      </p:sp>
      <p:sp>
        <p:nvSpPr>
          <p:cNvPr id="8" name="Rectangle 7">
            <a:extLst>
              <a:ext uri="{FF2B5EF4-FFF2-40B4-BE49-F238E27FC236}">
                <a16:creationId xmlns:a16="http://schemas.microsoft.com/office/drawing/2014/main" id="{738A919C-AA5D-465A-9718-DA3C6064663B}"/>
              </a:ext>
            </a:extLst>
          </p:cNvPr>
          <p:cNvSpPr/>
          <p:nvPr/>
        </p:nvSpPr>
        <p:spPr>
          <a:xfrm>
            <a:off x="1896863" y="2193673"/>
            <a:ext cx="4572000" cy="3834383"/>
          </a:xfrm>
          <a:prstGeom prst="rect">
            <a:avLst/>
          </a:prstGeom>
        </p:spPr>
        <p:txBody>
          <a:bodyPr>
            <a:spAutoFit/>
          </a:bodyPr>
          <a:lstStyle/>
          <a:p>
            <a:pPr marL="241300" indent="-228600">
              <a:spcBef>
                <a:spcPts val="705"/>
              </a:spcBef>
              <a:buClr>
                <a:srgbClr val="A3B1A9"/>
              </a:buClr>
              <a:buFont typeface="Arial"/>
              <a:buChar char="•"/>
              <a:tabLst>
                <a:tab pos="241300" algn="l"/>
              </a:tabLst>
            </a:pPr>
            <a:r>
              <a:rPr lang="en-US" sz="2200" spc="-5" dirty="0"/>
              <a:t>Age</a:t>
            </a:r>
          </a:p>
          <a:p>
            <a:pPr marL="241300" indent="-228600">
              <a:spcBef>
                <a:spcPts val="600"/>
              </a:spcBef>
              <a:buClr>
                <a:srgbClr val="A3B1A9"/>
              </a:buClr>
              <a:buFont typeface="Arial"/>
              <a:buChar char="•"/>
              <a:tabLst>
                <a:tab pos="241300" algn="l"/>
              </a:tabLst>
            </a:pPr>
            <a:r>
              <a:rPr lang="en-US" sz="2200" spc="-5" dirty="0"/>
              <a:t>Ethnicity</a:t>
            </a:r>
          </a:p>
          <a:p>
            <a:pPr marL="241300" indent="-228600">
              <a:spcBef>
                <a:spcPts val="580"/>
              </a:spcBef>
              <a:buClr>
                <a:srgbClr val="A3B1A9"/>
              </a:buClr>
              <a:buFont typeface="Arial"/>
              <a:buChar char="•"/>
              <a:tabLst>
                <a:tab pos="241300" algn="l"/>
              </a:tabLst>
            </a:pPr>
            <a:r>
              <a:rPr lang="en-US" sz="2200" dirty="0"/>
              <a:t>Family</a:t>
            </a:r>
            <a:r>
              <a:rPr lang="en-US" sz="2200" spc="-10" dirty="0"/>
              <a:t> </a:t>
            </a:r>
            <a:r>
              <a:rPr lang="en-US" sz="2200" dirty="0"/>
              <a:t>history</a:t>
            </a:r>
          </a:p>
          <a:p>
            <a:pPr marL="241300" indent="-228600">
              <a:spcBef>
                <a:spcPts val="680"/>
              </a:spcBef>
              <a:buClr>
                <a:srgbClr val="A3B1A9"/>
              </a:buClr>
              <a:buFont typeface="Arial"/>
              <a:buChar char="•"/>
              <a:tabLst>
                <a:tab pos="241300" algn="l"/>
              </a:tabLst>
            </a:pPr>
            <a:r>
              <a:rPr lang="en-US" sz="2200" spc="-5" dirty="0"/>
              <a:t>Genetic</a:t>
            </a:r>
            <a:r>
              <a:rPr lang="en-US" sz="2200" spc="-10" dirty="0"/>
              <a:t> </a:t>
            </a:r>
            <a:r>
              <a:rPr lang="en-US" sz="2200" spc="-5" dirty="0"/>
              <a:t>factors</a:t>
            </a:r>
          </a:p>
          <a:p>
            <a:pPr marL="240665" marR="5080" indent="-228600">
              <a:lnSpc>
                <a:spcPts val="3080"/>
              </a:lnSpc>
              <a:spcBef>
                <a:spcPts val="720"/>
              </a:spcBef>
              <a:buClr>
                <a:srgbClr val="A3B1A9"/>
              </a:buClr>
              <a:buFont typeface="Arial"/>
              <a:buChar char="•"/>
              <a:tabLst>
                <a:tab pos="241300" algn="l"/>
              </a:tabLst>
            </a:pPr>
            <a:r>
              <a:rPr lang="en-US" sz="2200" spc="-5" dirty="0"/>
              <a:t>Lower </a:t>
            </a:r>
            <a:r>
              <a:rPr lang="en-US" sz="2200" dirty="0"/>
              <a:t>education </a:t>
            </a:r>
            <a:r>
              <a:rPr lang="en-US" sz="2200" spc="-5" dirty="0"/>
              <a:t>&amp;  socioeconomic</a:t>
            </a:r>
            <a:r>
              <a:rPr lang="en-US" sz="2200" spc="-95" dirty="0"/>
              <a:t> </a:t>
            </a:r>
            <a:r>
              <a:rPr lang="en-US" sz="2200" spc="-5" dirty="0"/>
              <a:t>status</a:t>
            </a:r>
          </a:p>
          <a:p>
            <a:pPr marL="241300" indent="-228600">
              <a:spcBef>
                <a:spcPts val="600"/>
              </a:spcBef>
              <a:buClr>
                <a:srgbClr val="A3B1A9"/>
              </a:buClr>
              <a:buFont typeface="Arial"/>
              <a:buChar char="•"/>
              <a:tabLst>
                <a:tab pos="241300" algn="l"/>
              </a:tabLst>
            </a:pPr>
            <a:r>
              <a:rPr lang="en-US" sz="2200" spc="-5" dirty="0"/>
              <a:t>High</a:t>
            </a:r>
            <a:r>
              <a:rPr lang="en-US" sz="2200" spc="-15" dirty="0"/>
              <a:t> </a:t>
            </a:r>
            <a:r>
              <a:rPr lang="en-US" sz="2200" spc="-5" dirty="0"/>
              <a:t>weight</a:t>
            </a:r>
          </a:p>
          <a:p>
            <a:pPr marL="241300" indent="-228600">
              <a:spcBef>
                <a:spcPts val="580"/>
              </a:spcBef>
              <a:buClr>
                <a:srgbClr val="A3B1A9"/>
              </a:buClr>
              <a:buFont typeface="Arial"/>
              <a:buChar char="•"/>
              <a:tabLst>
                <a:tab pos="241300" algn="l"/>
              </a:tabLst>
            </a:pPr>
            <a:r>
              <a:rPr lang="en-US" sz="2200" spc="-5" dirty="0"/>
              <a:t>Low physical</a:t>
            </a:r>
            <a:r>
              <a:rPr lang="en-US" sz="2200" spc="-35" dirty="0"/>
              <a:t> </a:t>
            </a:r>
            <a:r>
              <a:rPr lang="en-US" sz="2200" spc="-5" dirty="0"/>
              <a:t>activity</a:t>
            </a:r>
          </a:p>
          <a:p>
            <a:pPr marL="241300" indent="-228600">
              <a:spcBef>
                <a:spcPts val="680"/>
              </a:spcBef>
              <a:buClr>
                <a:srgbClr val="A3B1A9"/>
              </a:buClr>
              <a:buFont typeface="Arial"/>
              <a:buChar char="•"/>
              <a:tabLst>
                <a:tab pos="241300" algn="l"/>
              </a:tabLst>
            </a:pPr>
            <a:r>
              <a:rPr lang="en-US" sz="2200" spc="-20" dirty="0"/>
              <a:t>Tobacco</a:t>
            </a:r>
            <a:r>
              <a:rPr lang="en-US" sz="2200" spc="-5" dirty="0"/>
              <a:t> use</a:t>
            </a:r>
          </a:p>
        </p:txBody>
      </p:sp>
      <p:sp>
        <p:nvSpPr>
          <p:cNvPr id="9" name="Rectangle 8">
            <a:extLst>
              <a:ext uri="{FF2B5EF4-FFF2-40B4-BE49-F238E27FC236}">
                <a16:creationId xmlns:a16="http://schemas.microsoft.com/office/drawing/2014/main" id="{6AD58E8E-4CBA-43D3-86E9-2C6F4636C28D}"/>
              </a:ext>
            </a:extLst>
          </p:cNvPr>
          <p:cNvSpPr/>
          <p:nvPr/>
        </p:nvSpPr>
        <p:spPr>
          <a:xfrm>
            <a:off x="6004558" y="2339673"/>
            <a:ext cx="4572000" cy="2899896"/>
          </a:xfrm>
          <a:prstGeom prst="rect">
            <a:avLst/>
          </a:prstGeom>
        </p:spPr>
        <p:txBody>
          <a:bodyPr>
            <a:spAutoFit/>
          </a:bodyPr>
          <a:lstStyle/>
          <a:p>
            <a:pPr marL="241300" indent="-228600">
              <a:spcBef>
                <a:spcPts val="705"/>
              </a:spcBef>
              <a:buClr>
                <a:srgbClr val="A3B1A9"/>
              </a:buClr>
              <a:buFont typeface="Arial"/>
              <a:buChar char="•"/>
              <a:tabLst>
                <a:tab pos="241300" algn="l"/>
              </a:tabLst>
            </a:pPr>
            <a:r>
              <a:rPr lang="en-IN" sz="2200" dirty="0"/>
              <a:t>Psychosocial</a:t>
            </a:r>
            <a:r>
              <a:rPr lang="en-IN" sz="2200" spc="-65" dirty="0"/>
              <a:t> </a:t>
            </a:r>
            <a:r>
              <a:rPr lang="en-IN" sz="2200" spc="-5" dirty="0"/>
              <a:t>stressors</a:t>
            </a:r>
          </a:p>
          <a:p>
            <a:pPr marL="241300" indent="-228600">
              <a:spcBef>
                <a:spcPts val="600"/>
              </a:spcBef>
              <a:buClr>
                <a:srgbClr val="A3B1A9"/>
              </a:buClr>
              <a:buFont typeface="Arial"/>
              <a:buChar char="•"/>
              <a:tabLst>
                <a:tab pos="241300" algn="l"/>
              </a:tabLst>
            </a:pPr>
            <a:r>
              <a:rPr lang="en-IN" sz="2200" spc="-5" dirty="0"/>
              <a:t>Sleep</a:t>
            </a:r>
            <a:r>
              <a:rPr lang="en-IN" sz="2200" spc="-15" dirty="0"/>
              <a:t> </a:t>
            </a:r>
            <a:r>
              <a:rPr lang="en-IN" sz="2200" spc="-5" dirty="0" err="1"/>
              <a:t>apnea</a:t>
            </a:r>
            <a:endParaRPr lang="en-IN" sz="2200" spc="-5" dirty="0"/>
          </a:p>
          <a:p>
            <a:pPr marL="241300" marR="234315" indent="-228600">
              <a:lnSpc>
                <a:spcPct val="101800"/>
              </a:lnSpc>
              <a:spcBef>
                <a:spcPts val="525"/>
              </a:spcBef>
              <a:buClr>
                <a:srgbClr val="A3B1A9"/>
              </a:buClr>
              <a:buFont typeface="Arial"/>
              <a:buChar char="•"/>
              <a:tabLst>
                <a:tab pos="241300" algn="l"/>
              </a:tabLst>
            </a:pPr>
            <a:r>
              <a:rPr lang="en-IN" sz="2200" spc="-5" dirty="0"/>
              <a:t>Dietary factors</a:t>
            </a:r>
            <a:r>
              <a:rPr lang="en-IN" sz="2200" spc="-60" dirty="0"/>
              <a:t> </a:t>
            </a:r>
            <a:r>
              <a:rPr lang="en-IN" sz="2200" spc="-5" dirty="0"/>
              <a:t>such  as:</a:t>
            </a:r>
          </a:p>
          <a:p>
            <a:pPr marL="533400" lvl="1" indent="-228600">
              <a:spcBef>
                <a:spcPts val="509"/>
              </a:spcBef>
              <a:buClr>
                <a:srgbClr val="DA6A50"/>
              </a:buClr>
              <a:buFont typeface="Arial"/>
              <a:buChar char="•"/>
              <a:tabLst>
                <a:tab pos="532765" algn="l"/>
                <a:tab pos="533400" algn="l"/>
              </a:tabLst>
            </a:pPr>
            <a:r>
              <a:rPr lang="en-IN" sz="2200" spc="-5" dirty="0">
                <a:solidFill>
                  <a:srgbClr val="695D4D"/>
                </a:solidFill>
                <a:latin typeface="TeXGyreAdventor"/>
                <a:cs typeface="TeXGyreAdventor"/>
              </a:rPr>
              <a:t>Dietary</a:t>
            </a:r>
            <a:r>
              <a:rPr lang="en-IN" sz="2200" spc="-10" dirty="0">
                <a:solidFill>
                  <a:srgbClr val="695D4D"/>
                </a:solidFill>
                <a:latin typeface="TeXGyreAdventor"/>
                <a:cs typeface="TeXGyreAdventor"/>
              </a:rPr>
              <a:t> </a:t>
            </a:r>
            <a:r>
              <a:rPr lang="en-IN" sz="2200" dirty="0">
                <a:solidFill>
                  <a:srgbClr val="695D4D"/>
                </a:solidFill>
                <a:latin typeface="TeXGyreAdventor"/>
                <a:cs typeface="TeXGyreAdventor"/>
              </a:rPr>
              <a:t>fats</a:t>
            </a:r>
            <a:endParaRPr lang="en-IN" sz="2200" dirty="0">
              <a:latin typeface="TeXGyreAdventor"/>
              <a:cs typeface="TeXGyreAdventor"/>
            </a:endParaRPr>
          </a:p>
          <a:p>
            <a:pPr marL="533400" lvl="1" indent="-228600">
              <a:spcBef>
                <a:spcPts val="459"/>
              </a:spcBef>
              <a:buClr>
                <a:srgbClr val="DA6A50"/>
              </a:buClr>
              <a:buFont typeface="Arial"/>
              <a:buChar char="•"/>
              <a:tabLst>
                <a:tab pos="532765" algn="l"/>
                <a:tab pos="533400" algn="l"/>
              </a:tabLst>
            </a:pPr>
            <a:r>
              <a:rPr lang="en-IN" sz="2200" spc="-5" dirty="0">
                <a:solidFill>
                  <a:srgbClr val="695D4D"/>
                </a:solidFill>
                <a:latin typeface="TeXGyreAdventor"/>
                <a:cs typeface="TeXGyreAdventor"/>
              </a:rPr>
              <a:t>High sodium</a:t>
            </a:r>
            <a:r>
              <a:rPr lang="en-IN" sz="2200" spc="-25" dirty="0">
                <a:solidFill>
                  <a:srgbClr val="695D4D"/>
                </a:solidFill>
                <a:latin typeface="TeXGyreAdventor"/>
                <a:cs typeface="TeXGyreAdventor"/>
              </a:rPr>
              <a:t> </a:t>
            </a:r>
            <a:r>
              <a:rPr lang="en-IN" sz="2200" spc="-5" dirty="0">
                <a:solidFill>
                  <a:srgbClr val="695D4D"/>
                </a:solidFill>
                <a:latin typeface="TeXGyreAdventor"/>
                <a:cs typeface="TeXGyreAdventor"/>
              </a:rPr>
              <a:t>intake</a:t>
            </a:r>
            <a:endParaRPr lang="en-IN" sz="2200" dirty="0">
              <a:latin typeface="TeXGyreAdventor"/>
              <a:cs typeface="TeXGyreAdventor"/>
            </a:endParaRPr>
          </a:p>
          <a:p>
            <a:pPr marL="533400" lvl="1" indent="-228600">
              <a:spcBef>
                <a:spcPts val="560"/>
              </a:spcBef>
              <a:buClr>
                <a:srgbClr val="DA6A50"/>
              </a:buClr>
              <a:buFont typeface="Arial"/>
              <a:buChar char="•"/>
              <a:tabLst>
                <a:tab pos="532765" algn="l"/>
                <a:tab pos="533400" algn="l"/>
              </a:tabLst>
            </a:pPr>
            <a:r>
              <a:rPr lang="en-IN" sz="2200" spc="-5" dirty="0">
                <a:solidFill>
                  <a:srgbClr val="695D4D"/>
                </a:solidFill>
                <a:latin typeface="TeXGyreAdventor"/>
                <a:cs typeface="TeXGyreAdventor"/>
              </a:rPr>
              <a:t>Low potassium</a:t>
            </a:r>
            <a:r>
              <a:rPr lang="en-IN" sz="2200" spc="-35" dirty="0">
                <a:solidFill>
                  <a:srgbClr val="695D4D"/>
                </a:solidFill>
                <a:latin typeface="TeXGyreAdventor"/>
                <a:cs typeface="TeXGyreAdventor"/>
              </a:rPr>
              <a:t> </a:t>
            </a:r>
            <a:r>
              <a:rPr lang="en-IN" sz="2200" spc="-5" dirty="0">
                <a:solidFill>
                  <a:srgbClr val="695D4D"/>
                </a:solidFill>
                <a:latin typeface="TeXGyreAdventor"/>
                <a:cs typeface="TeXGyreAdventor"/>
              </a:rPr>
              <a:t>intake</a:t>
            </a:r>
            <a:endParaRPr lang="en-IN" sz="2200" dirty="0">
              <a:latin typeface="TeXGyreAdventor"/>
              <a:cs typeface="TeXGyreAdventor"/>
            </a:endParaRPr>
          </a:p>
          <a:p>
            <a:pPr marL="533400" marR="755015" lvl="1" indent="-228600">
              <a:lnSpc>
                <a:spcPts val="2570"/>
              </a:lnSpc>
              <a:spcBef>
                <a:spcPts val="700"/>
              </a:spcBef>
              <a:buClr>
                <a:srgbClr val="DA6A50"/>
              </a:buClr>
              <a:buFont typeface="Arial"/>
              <a:buChar char="•"/>
              <a:tabLst>
                <a:tab pos="532765" algn="l"/>
                <a:tab pos="533400" algn="l"/>
              </a:tabLst>
            </a:pPr>
            <a:r>
              <a:rPr lang="en-IN" sz="2200" spc="-5" dirty="0">
                <a:solidFill>
                  <a:srgbClr val="695D4D"/>
                </a:solidFill>
                <a:latin typeface="TeXGyreAdventor"/>
                <a:cs typeface="TeXGyreAdventor"/>
              </a:rPr>
              <a:t>Excessive</a:t>
            </a:r>
            <a:r>
              <a:rPr lang="en-IN" sz="2200" spc="-90" dirty="0">
                <a:solidFill>
                  <a:srgbClr val="695D4D"/>
                </a:solidFill>
                <a:latin typeface="TeXGyreAdventor"/>
                <a:cs typeface="TeXGyreAdventor"/>
              </a:rPr>
              <a:t> </a:t>
            </a:r>
            <a:r>
              <a:rPr lang="en-IN" sz="2200" spc="-5" dirty="0">
                <a:solidFill>
                  <a:srgbClr val="695D4D"/>
                </a:solidFill>
                <a:latin typeface="TeXGyreAdventor"/>
                <a:cs typeface="TeXGyreAdventor"/>
              </a:rPr>
              <a:t>alcohol  intake</a:t>
            </a:r>
            <a:endParaRPr lang="en-IN" sz="2200" dirty="0">
              <a:latin typeface="TeXGyreAdventor"/>
              <a:cs typeface="TeXGyreAdventor"/>
            </a:endParaRPr>
          </a:p>
        </p:txBody>
      </p:sp>
    </p:spTree>
    <p:extLst>
      <p:ext uri="{BB962C8B-B14F-4D97-AF65-F5344CB8AC3E}">
        <p14:creationId xmlns:p14="http://schemas.microsoft.com/office/powerpoint/2010/main" val="1780516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5"/>
          <p:cNvGraphicFramePr>
            <a:graphicFrameLocks noGrp="1"/>
          </p:cNvGraphicFramePr>
          <p:nvPr>
            <p:extLst>
              <p:ext uri="{D42A27DB-BD31-4B8C-83A1-F6EECF244321}">
                <p14:modId xmlns:p14="http://schemas.microsoft.com/office/powerpoint/2010/main" val="501838873"/>
              </p:ext>
            </p:extLst>
          </p:nvPr>
        </p:nvGraphicFramePr>
        <p:xfrm>
          <a:off x="2305050" y="0"/>
          <a:ext cx="8151515" cy="6016237"/>
        </p:xfrm>
        <a:graphic>
          <a:graphicData uri="http://schemas.openxmlformats.org/drawingml/2006/table">
            <a:tbl>
              <a:tblPr firstRow="1" bandRow="1">
                <a:tableStyleId>{2D5ABB26-0587-4C30-8999-92F81FD0307C}</a:tableStyleId>
              </a:tblPr>
              <a:tblGrid>
                <a:gridCol w="1583122">
                  <a:extLst>
                    <a:ext uri="{9D8B030D-6E8A-4147-A177-3AD203B41FA5}">
                      <a16:colId xmlns:a16="http://schemas.microsoft.com/office/drawing/2014/main" val="20000"/>
                    </a:ext>
                  </a:extLst>
                </a:gridCol>
                <a:gridCol w="740978">
                  <a:extLst>
                    <a:ext uri="{9D8B030D-6E8A-4147-A177-3AD203B41FA5}">
                      <a16:colId xmlns:a16="http://schemas.microsoft.com/office/drawing/2014/main" val="20001"/>
                    </a:ext>
                  </a:extLst>
                </a:gridCol>
                <a:gridCol w="1445210">
                  <a:extLst>
                    <a:ext uri="{9D8B030D-6E8A-4147-A177-3AD203B41FA5}">
                      <a16:colId xmlns:a16="http://schemas.microsoft.com/office/drawing/2014/main" val="20002"/>
                    </a:ext>
                  </a:extLst>
                </a:gridCol>
                <a:gridCol w="1339698">
                  <a:extLst>
                    <a:ext uri="{9D8B030D-6E8A-4147-A177-3AD203B41FA5}">
                      <a16:colId xmlns:a16="http://schemas.microsoft.com/office/drawing/2014/main" val="20003"/>
                    </a:ext>
                  </a:extLst>
                </a:gridCol>
                <a:gridCol w="1551320">
                  <a:extLst>
                    <a:ext uri="{9D8B030D-6E8A-4147-A177-3AD203B41FA5}">
                      <a16:colId xmlns:a16="http://schemas.microsoft.com/office/drawing/2014/main" val="20004"/>
                    </a:ext>
                  </a:extLst>
                </a:gridCol>
                <a:gridCol w="1491187">
                  <a:extLst>
                    <a:ext uri="{9D8B030D-6E8A-4147-A177-3AD203B41FA5}">
                      <a16:colId xmlns:a16="http://schemas.microsoft.com/office/drawing/2014/main" val="20005"/>
                    </a:ext>
                  </a:extLst>
                </a:gridCol>
              </a:tblGrid>
              <a:tr h="1159421">
                <a:tc>
                  <a:txBody>
                    <a:bodyPr/>
                    <a:lstStyle/>
                    <a:p>
                      <a:pPr marL="4445" algn="ctr">
                        <a:lnSpc>
                          <a:spcPts val="1910"/>
                        </a:lnSpc>
                        <a:spcBef>
                          <a:spcPts val="359"/>
                        </a:spcBef>
                      </a:pPr>
                      <a:r>
                        <a:rPr sz="1600" b="1" spc="-5" dirty="0">
                          <a:solidFill>
                            <a:srgbClr val="FFFFFF"/>
                          </a:solidFill>
                          <a:latin typeface="Gothic Uralic"/>
                          <a:cs typeface="Gothic Uralic"/>
                        </a:rPr>
                        <a:t>BP</a:t>
                      </a:r>
                      <a:endParaRPr sz="1600">
                        <a:latin typeface="Gothic Uralic"/>
                        <a:cs typeface="Gothic Uralic"/>
                      </a:endParaRPr>
                    </a:p>
                    <a:p>
                      <a:pPr marL="5715" algn="ctr">
                        <a:lnSpc>
                          <a:spcPts val="1910"/>
                        </a:lnSpc>
                      </a:pPr>
                      <a:r>
                        <a:rPr sz="1600" b="1" spc="-5" dirty="0">
                          <a:solidFill>
                            <a:srgbClr val="FFFFFF"/>
                          </a:solidFill>
                          <a:latin typeface="Gothic Uralic"/>
                          <a:cs typeface="Gothic Uralic"/>
                        </a:rPr>
                        <a:t>Classification</a:t>
                      </a:r>
                      <a:endParaRPr sz="1600">
                        <a:latin typeface="Gothic Uralic"/>
                        <a:cs typeface="Gothic Uralic"/>
                      </a:endParaRPr>
                    </a:p>
                  </a:txBody>
                  <a:tcPr marL="0" marR="0" marT="45719" marB="0">
                    <a:lnL w="19050">
                      <a:solidFill>
                        <a:srgbClr val="FFFFFF"/>
                      </a:solidFill>
                      <a:prstDash val="solid"/>
                    </a:lnL>
                    <a:lnR w="19050">
                      <a:solidFill>
                        <a:srgbClr val="FFFFFF"/>
                      </a:solidFill>
                      <a:prstDash val="solid"/>
                    </a:lnR>
                    <a:lnT w="19050">
                      <a:solidFill>
                        <a:srgbClr val="FFFFFF"/>
                      </a:solidFill>
                      <a:prstDash val="solid"/>
                    </a:lnT>
                    <a:lnB w="53975">
                      <a:solidFill>
                        <a:srgbClr val="FFFFFF"/>
                      </a:solidFill>
                      <a:prstDash val="solid"/>
                    </a:lnB>
                    <a:solidFill>
                      <a:srgbClr val="A3B1A9"/>
                    </a:solidFill>
                  </a:tcPr>
                </a:tc>
                <a:tc>
                  <a:txBody>
                    <a:bodyPr/>
                    <a:lstStyle/>
                    <a:p>
                      <a:pPr marL="5715" algn="ctr">
                        <a:lnSpc>
                          <a:spcPts val="2130"/>
                        </a:lnSpc>
                        <a:spcBef>
                          <a:spcPts val="359"/>
                        </a:spcBef>
                      </a:pPr>
                      <a:r>
                        <a:rPr sz="1800" b="1" spc="-5" dirty="0">
                          <a:solidFill>
                            <a:srgbClr val="FFFFFF"/>
                          </a:solidFill>
                          <a:latin typeface="Gothic Uralic"/>
                          <a:cs typeface="Gothic Uralic"/>
                        </a:rPr>
                        <a:t>SBP</a:t>
                      </a:r>
                      <a:endParaRPr sz="1800">
                        <a:latin typeface="Gothic Uralic"/>
                        <a:cs typeface="Gothic Uralic"/>
                      </a:endParaRPr>
                    </a:p>
                    <a:p>
                      <a:pPr marL="5715" algn="ctr">
                        <a:lnSpc>
                          <a:spcPts val="2130"/>
                        </a:lnSpc>
                      </a:pPr>
                      <a:r>
                        <a:rPr sz="1800" b="1" dirty="0">
                          <a:solidFill>
                            <a:srgbClr val="FFFFFF"/>
                          </a:solidFill>
                          <a:latin typeface="Gothic Uralic"/>
                          <a:cs typeface="Gothic Uralic"/>
                        </a:rPr>
                        <a:t>mmHg</a:t>
                      </a:r>
                      <a:endParaRPr sz="1800">
                        <a:latin typeface="Gothic Uralic"/>
                        <a:cs typeface="Gothic Uralic"/>
                      </a:endParaRPr>
                    </a:p>
                  </a:txBody>
                  <a:tcPr marL="0" marR="0" marT="45719" marB="0">
                    <a:lnL w="19050">
                      <a:solidFill>
                        <a:srgbClr val="FFFFFF"/>
                      </a:solidFill>
                      <a:prstDash val="solid"/>
                    </a:lnL>
                    <a:lnR w="19050">
                      <a:solidFill>
                        <a:srgbClr val="FFFFFF"/>
                      </a:solidFill>
                      <a:prstDash val="solid"/>
                    </a:lnR>
                    <a:lnT w="19050">
                      <a:solidFill>
                        <a:srgbClr val="FFFFFF"/>
                      </a:solidFill>
                      <a:prstDash val="solid"/>
                    </a:lnT>
                    <a:lnB w="53975">
                      <a:solidFill>
                        <a:srgbClr val="FFFFFF"/>
                      </a:solidFill>
                      <a:prstDash val="solid"/>
                    </a:lnB>
                    <a:solidFill>
                      <a:srgbClr val="A3B1A9"/>
                    </a:solidFill>
                  </a:tcPr>
                </a:tc>
                <a:tc>
                  <a:txBody>
                    <a:bodyPr/>
                    <a:lstStyle/>
                    <a:p>
                      <a:pPr marL="5080" algn="ctr">
                        <a:lnSpc>
                          <a:spcPts val="2130"/>
                        </a:lnSpc>
                        <a:spcBef>
                          <a:spcPts val="359"/>
                        </a:spcBef>
                      </a:pPr>
                      <a:r>
                        <a:rPr sz="1800" b="1" spc="-5" dirty="0">
                          <a:solidFill>
                            <a:srgbClr val="FFFFFF"/>
                          </a:solidFill>
                          <a:latin typeface="Gothic Uralic"/>
                          <a:cs typeface="Gothic Uralic"/>
                        </a:rPr>
                        <a:t>DBP</a:t>
                      </a:r>
                      <a:endParaRPr sz="1800">
                        <a:latin typeface="Gothic Uralic"/>
                        <a:cs typeface="Gothic Uralic"/>
                      </a:endParaRPr>
                    </a:p>
                    <a:p>
                      <a:pPr marL="5080" algn="ctr">
                        <a:lnSpc>
                          <a:spcPts val="2130"/>
                        </a:lnSpc>
                      </a:pPr>
                      <a:r>
                        <a:rPr sz="1800" b="1" dirty="0">
                          <a:solidFill>
                            <a:srgbClr val="FFFFFF"/>
                          </a:solidFill>
                          <a:latin typeface="Gothic Uralic"/>
                          <a:cs typeface="Gothic Uralic"/>
                        </a:rPr>
                        <a:t>mmHg</a:t>
                      </a:r>
                      <a:endParaRPr sz="1800">
                        <a:latin typeface="Gothic Uralic"/>
                        <a:cs typeface="Gothic Uralic"/>
                      </a:endParaRPr>
                    </a:p>
                  </a:txBody>
                  <a:tcPr marL="0" marR="0" marT="45719" marB="0">
                    <a:lnL w="19050">
                      <a:solidFill>
                        <a:srgbClr val="FFFFFF"/>
                      </a:solidFill>
                      <a:prstDash val="solid"/>
                    </a:lnL>
                    <a:lnR w="19050">
                      <a:solidFill>
                        <a:srgbClr val="FFFFFF"/>
                      </a:solidFill>
                      <a:prstDash val="solid"/>
                    </a:lnR>
                    <a:lnT w="19050">
                      <a:solidFill>
                        <a:srgbClr val="FFFFFF"/>
                      </a:solidFill>
                      <a:prstDash val="solid"/>
                    </a:lnT>
                    <a:lnB w="53975">
                      <a:solidFill>
                        <a:srgbClr val="FFFFFF"/>
                      </a:solidFill>
                      <a:prstDash val="solid"/>
                    </a:lnB>
                    <a:solidFill>
                      <a:srgbClr val="A3B1A9"/>
                    </a:solidFill>
                  </a:tcPr>
                </a:tc>
                <a:tc>
                  <a:txBody>
                    <a:bodyPr/>
                    <a:lstStyle/>
                    <a:p>
                      <a:pPr marL="5080" algn="ctr">
                        <a:lnSpc>
                          <a:spcPts val="2130"/>
                        </a:lnSpc>
                        <a:spcBef>
                          <a:spcPts val="359"/>
                        </a:spcBef>
                      </a:pPr>
                      <a:r>
                        <a:rPr sz="1800" b="1" spc="-5" dirty="0">
                          <a:solidFill>
                            <a:srgbClr val="FFFFFF"/>
                          </a:solidFill>
                          <a:latin typeface="Gothic Uralic"/>
                          <a:cs typeface="Gothic Uralic"/>
                        </a:rPr>
                        <a:t>Lifestyle</a:t>
                      </a:r>
                      <a:endParaRPr sz="1800">
                        <a:latin typeface="Gothic Uralic"/>
                        <a:cs typeface="Gothic Uralic"/>
                      </a:endParaRPr>
                    </a:p>
                    <a:p>
                      <a:pPr marL="5715" algn="ctr">
                        <a:lnSpc>
                          <a:spcPts val="1889"/>
                        </a:lnSpc>
                      </a:pPr>
                      <a:r>
                        <a:rPr sz="1600" b="1" spc="-5" dirty="0">
                          <a:solidFill>
                            <a:srgbClr val="FFFFFF"/>
                          </a:solidFill>
                          <a:latin typeface="Gothic Uralic"/>
                          <a:cs typeface="Gothic Uralic"/>
                        </a:rPr>
                        <a:t>Modification</a:t>
                      </a:r>
                      <a:endParaRPr sz="1600">
                        <a:latin typeface="Gothic Uralic"/>
                        <a:cs typeface="Gothic Uralic"/>
                      </a:endParaRPr>
                    </a:p>
                  </a:txBody>
                  <a:tcPr marL="0" marR="0" marT="45719" marB="0">
                    <a:lnL w="19050">
                      <a:solidFill>
                        <a:srgbClr val="FFFFFF"/>
                      </a:solidFill>
                      <a:prstDash val="solid"/>
                    </a:lnL>
                    <a:lnR w="19050">
                      <a:solidFill>
                        <a:srgbClr val="FFFFFF"/>
                      </a:solidFill>
                      <a:prstDash val="solid"/>
                    </a:lnR>
                    <a:lnT w="19050">
                      <a:solidFill>
                        <a:srgbClr val="FFFFFF"/>
                      </a:solidFill>
                      <a:prstDash val="solid"/>
                    </a:lnT>
                    <a:lnB w="53975">
                      <a:solidFill>
                        <a:srgbClr val="FFFFFF"/>
                      </a:solidFill>
                      <a:prstDash val="solid"/>
                    </a:lnB>
                    <a:solidFill>
                      <a:srgbClr val="A3B1A9"/>
                    </a:solidFill>
                  </a:tcPr>
                </a:tc>
                <a:tc gridSpan="2">
                  <a:txBody>
                    <a:bodyPr/>
                    <a:lstStyle/>
                    <a:p>
                      <a:pPr marL="90805" marR="469900" indent="520700">
                        <a:lnSpc>
                          <a:spcPct val="98800"/>
                        </a:lnSpc>
                        <a:spcBef>
                          <a:spcPts val="385"/>
                        </a:spcBef>
                        <a:tabLst>
                          <a:tab pos="1573530" algn="l"/>
                          <a:tab pos="1741805" algn="l"/>
                        </a:tabLst>
                      </a:pPr>
                      <a:r>
                        <a:rPr sz="1800" b="1" u="sng" spc="-5" dirty="0">
                          <a:solidFill>
                            <a:srgbClr val="FFFFFF"/>
                          </a:solidFill>
                          <a:uFill>
                            <a:solidFill>
                              <a:srgbClr val="FFFFFF"/>
                            </a:solidFill>
                          </a:uFill>
                          <a:latin typeface="Gothic Uralic"/>
                          <a:cs typeface="Gothic Uralic"/>
                        </a:rPr>
                        <a:t>Initial Drug </a:t>
                      </a:r>
                      <a:r>
                        <a:rPr sz="1800" b="1" u="sng" dirty="0">
                          <a:solidFill>
                            <a:srgbClr val="FFFFFF"/>
                          </a:solidFill>
                          <a:uFill>
                            <a:solidFill>
                              <a:srgbClr val="FFFFFF"/>
                            </a:solidFill>
                          </a:uFill>
                          <a:latin typeface="Gothic Uralic"/>
                          <a:cs typeface="Gothic Uralic"/>
                        </a:rPr>
                        <a:t>Therapy </a:t>
                      </a:r>
                      <a:r>
                        <a:rPr sz="1800" b="1" dirty="0">
                          <a:solidFill>
                            <a:srgbClr val="FFFFFF"/>
                          </a:solidFill>
                          <a:latin typeface="Gothic Uralic"/>
                          <a:cs typeface="Gothic Uralic"/>
                        </a:rPr>
                        <a:t> </a:t>
                      </a:r>
                      <a:r>
                        <a:rPr sz="1800" b="1" spc="-5" dirty="0">
                          <a:solidFill>
                            <a:srgbClr val="FFFFFF"/>
                          </a:solidFill>
                          <a:latin typeface="Gothic Uralic"/>
                          <a:cs typeface="Gothic Uralic"/>
                        </a:rPr>
                        <a:t>Without		With  </a:t>
                      </a:r>
                      <a:r>
                        <a:rPr sz="1800" b="1" dirty="0">
                          <a:solidFill>
                            <a:srgbClr val="FFFFFF"/>
                          </a:solidFill>
                          <a:latin typeface="Gothic Uralic"/>
                          <a:cs typeface="Gothic Uralic"/>
                        </a:rPr>
                        <a:t>Compelling	Compelling  </a:t>
                      </a:r>
                      <a:r>
                        <a:rPr sz="1800" b="1" spc="-5" dirty="0">
                          <a:solidFill>
                            <a:srgbClr val="FFFFFF"/>
                          </a:solidFill>
                          <a:latin typeface="Gothic Uralic"/>
                          <a:cs typeface="Gothic Uralic"/>
                        </a:rPr>
                        <a:t>Indication	</a:t>
                      </a:r>
                      <a:r>
                        <a:rPr sz="1800" b="1" dirty="0">
                          <a:solidFill>
                            <a:srgbClr val="FFFFFF"/>
                          </a:solidFill>
                          <a:latin typeface="Gothic Uralic"/>
                          <a:cs typeface="Gothic Uralic"/>
                        </a:rPr>
                        <a:t>Indication</a:t>
                      </a:r>
                      <a:endParaRPr sz="1800">
                        <a:latin typeface="Gothic Uralic"/>
                        <a:cs typeface="Gothic Uralic"/>
                      </a:endParaRPr>
                    </a:p>
                  </a:txBody>
                  <a:tcPr marL="0" marR="0" marT="48895" marB="0">
                    <a:lnL w="19050">
                      <a:solidFill>
                        <a:srgbClr val="FFFFFF"/>
                      </a:solidFill>
                      <a:prstDash val="solid"/>
                    </a:lnL>
                    <a:lnR w="19050">
                      <a:solidFill>
                        <a:srgbClr val="FFFFFF"/>
                      </a:solidFill>
                      <a:prstDash val="solid"/>
                    </a:lnR>
                    <a:lnT w="19050">
                      <a:solidFill>
                        <a:srgbClr val="FFFFFF"/>
                      </a:solidFill>
                      <a:prstDash val="solid"/>
                    </a:lnT>
                    <a:lnB w="53975">
                      <a:solidFill>
                        <a:srgbClr val="FFFFFF"/>
                      </a:solidFill>
                      <a:prstDash val="solid"/>
                    </a:lnB>
                    <a:solidFill>
                      <a:srgbClr val="A3B1A9"/>
                    </a:solidFill>
                  </a:tcPr>
                </a:tc>
                <a:tc hMerge="1">
                  <a:txBody>
                    <a:bodyPr/>
                    <a:lstStyle/>
                    <a:p>
                      <a:endParaRPr/>
                    </a:p>
                  </a:txBody>
                  <a:tcPr marL="0" marR="0" marT="0" marB="0"/>
                </a:tc>
                <a:extLst>
                  <a:ext uri="{0D108BD9-81ED-4DB2-BD59-A6C34878D82A}">
                    <a16:rowId xmlns:a16="http://schemas.microsoft.com/office/drawing/2014/main" val="10000"/>
                  </a:ext>
                </a:extLst>
              </a:tr>
              <a:tr h="1092446">
                <a:tc>
                  <a:txBody>
                    <a:bodyPr/>
                    <a:lstStyle/>
                    <a:p>
                      <a:pPr marL="4445" algn="ctr">
                        <a:lnSpc>
                          <a:spcPct val="100000"/>
                        </a:lnSpc>
                        <a:spcBef>
                          <a:spcPts val="360"/>
                        </a:spcBef>
                      </a:pPr>
                      <a:r>
                        <a:rPr sz="1800" spc="5" dirty="0">
                          <a:latin typeface="TeXGyreAdventor"/>
                          <a:cs typeface="TeXGyreAdventor"/>
                        </a:rPr>
                        <a:t>Normal</a:t>
                      </a:r>
                      <a:endParaRPr sz="1800" dirty="0">
                        <a:latin typeface="TeXGyreAdventor"/>
                        <a:cs typeface="TeXGyreAdventor"/>
                      </a:endParaRPr>
                    </a:p>
                  </a:txBody>
                  <a:tcPr marL="0" marR="0" marB="0">
                    <a:lnL w="19050">
                      <a:solidFill>
                        <a:srgbClr val="FFFFFF"/>
                      </a:solidFill>
                      <a:prstDash val="solid"/>
                    </a:lnL>
                    <a:lnR w="19050">
                      <a:solidFill>
                        <a:srgbClr val="FFFFFF"/>
                      </a:solidFill>
                      <a:prstDash val="solid"/>
                    </a:lnR>
                    <a:lnT w="53975">
                      <a:solidFill>
                        <a:srgbClr val="FFFFFF"/>
                      </a:solidFill>
                      <a:prstDash val="solid"/>
                    </a:lnT>
                    <a:lnB w="19050">
                      <a:solidFill>
                        <a:srgbClr val="FFFFFF"/>
                      </a:solidFill>
                      <a:prstDash val="solid"/>
                    </a:lnB>
                    <a:solidFill>
                      <a:srgbClr val="E3E6E4"/>
                    </a:solidFill>
                  </a:tcPr>
                </a:tc>
                <a:tc>
                  <a:txBody>
                    <a:bodyPr/>
                    <a:lstStyle/>
                    <a:p>
                      <a:pPr marL="5080" algn="ctr">
                        <a:lnSpc>
                          <a:spcPct val="100000"/>
                        </a:lnSpc>
                        <a:spcBef>
                          <a:spcPts val="360"/>
                        </a:spcBef>
                      </a:pPr>
                      <a:r>
                        <a:rPr sz="1800" spc="-5" dirty="0">
                          <a:latin typeface="TeXGyreAdventor"/>
                          <a:cs typeface="TeXGyreAdventor"/>
                        </a:rPr>
                        <a:t>&lt;</a:t>
                      </a:r>
                      <a:r>
                        <a:rPr sz="1800" spc="-20" dirty="0">
                          <a:latin typeface="TeXGyreAdventor"/>
                          <a:cs typeface="TeXGyreAdventor"/>
                        </a:rPr>
                        <a:t> </a:t>
                      </a:r>
                      <a:r>
                        <a:rPr sz="1800" spc="-5" dirty="0">
                          <a:latin typeface="TeXGyreAdventor"/>
                          <a:cs typeface="TeXGyreAdventor"/>
                        </a:rPr>
                        <a:t>120</a:t>
                      </a:r>
                      <a:endParaRPr sz="1800">
                        <a:latin typeface="TeXGyreAdventor"/>
                        <a:cs typeface="TeXGyreAdventor"/>
                      </a:endParaRPr>
                    </a:p>
                  </a:txBody>
                  <a:tcPr marL="0" marR="0" marB="0">
                    <a:lnL w="19050">
                      <a:solidFill>
                        <a:srgbClr val="FFFFFF"/>
                      </a:solidFill>
                      <a:prstDash val="solid"/>
                    </a:lnL>
                    <a:lnR w="19050">
                      <a:solidFill>
                        <a:srgbClr val="FFFFFF"/>
                      </a:solidFill>
                      <a:prstDash val="solid"/>
                    </a:lnR>
                    <a:lnT w="53975">
                      <a:solidFill>
                        <a:srgbClr val="FFFFFF"/>
                      </a:solidFill>
                      <a:prstDash val="solid"/>
                    </a:lnT>
                    <a:lnB w="19050">
                      <a:solidFill>
                        <a:srgbClr val="FFFFFF"/>
                      </a:solidFill>
                      <a:prstDash val="solid"/>
                    </a:lnB>
                    <a:solidFill>
                      <a:srgbClr val="E3E6E4"/>
                    </a:solidFill>
                  </a:tcPr>
                </a:tc>
                <a:tc>
                  <a:txBody>
                    <a:bodyPr/>
                    <a:lstStyle/>
                    <a:p>
                      <a:pPr marL="160655">
                        <a:lnSpc>
                          <a:spcPct val="100000"/>
                        </a:lnSpc>
                        <a:spcBef>
                          <a:spcPts val="360"/>
                        </a:spcBef>
                      </a:pPr>
                      <a:r>
                        <a:rPr sz="1800" spc="-5" dirty="0">
                          <a:latin typeface="TeXGyreAdventor"/>
                          <a:cs typeface="TeXGyreAdventor"/>
                        </a:rPr>
                        <a:t>and</a:t>
                      </a:r>
                      <a:r>
                        <a:rPr sz="1800" spc="-35" dirty="0">
                          <a:latin typeface="TeXGyreAdventor"/>
                          <a:cs typeface="TeXGyreAdventor"/>
                        </a:rPr>
                        <a:t> </a:t>
                      </a:r>
                      <a:r>
                        <a:rPr sz="1800" dirty="0">
                          <a:latin typeface="TeXGyreAdventor"/>
                          <a:cs typeface="TeXGyreAdventor"/>
                        </a:rPr>
                        <a:t>&lt;80</a:t>
                      </a:r>
                      <a:endParaRPr sz="1800">
                        <a:latin typeface="TeXGyreAdventor"/>
                        <a:cs typeface="TeXGyreAdventor"/>
                      </a:endParaRPr>
                    </a:p>
                  </a:txBody>
                  <a:tcPr marL="0" marR="0" marB="0">
                    <a:lnL w="19050">
                      <a:solidFill>
                        <a:srgbClr val="FFFFFF"/>
                      </a:solidFill>
                      <a:prstDash val="solid"/>
                    </a:lnL>
                    <a:lnR w="19050">
                      <a:solidFill>
                        <a:srgbClr val="FFFFFF"/>
                      </a:solidFill>
                      <a:prstDash val="solid"/>
                    </a:lnR>
                    <a:lnT w="53975">
                      <a:solidFill>
                        <a:srgbClr val="FFFFFF"/>
                      </a:solidFill>
                      <a:prstDash val="solid"/>
                    </a:lnT>
                    <a:lnB w="19050">
                      <a:solidFill>
                        <a:srgbClr val="FFFFFF"/>
                      </a:solidFill>
                      <a:prstDash val="solid"/>
                    </a:lnB>
                    <a:solidFill>
                      <a:srgbClr val="E3E6E4"/>
                    </a:solidFill>
                  </a:tcPr>
                </a:tc>
                <a:tc>
                  <a:txBody>
                    <a:bodyPr/>
                    <a:lstStyle/>
                    <a:p>
                      <a:pPr marL="4445" algn="ctr">
                        <a:lnSpc>
                          <a:spcPct val="100000"/>
                        </a:lnSpc>
                        <a:spcBef>
                          <a:spcPts val="360"/>
                        </a:spcBef>
                      </a:pPr>
                      <a:r>
                        <a:rPr sz="1800" spc="-10" dirty="0">
                          <a:latin typeface="TeXGyreAdventor"/>
                          <a:cs typeface="TeXGyreAdventor"/>
                        </a:rPr>
                        <a:t>Encourage</a:t>
                      </a:r>
                      <a:endParaRPr sz="1800">
                        <a:latin typeface="TeXGyreAdventor"/>
                        <a:cs typeface="TeXGyreAdventor"/>
                      </a:endParaRPr>
                    </a:p>
                  </a:txBody>
                  <a:tcPr marL="0" marR="0" marB="0">
                    <a:lnL w="19050">
                      <a:solidFill>
                        <a:srgbClr val="FFFFFF"/>
                      </a:solidFill>
                      <a:prstDash val="solid"/>
                    </a:lnL>
                    <a:lnR w="19050">
                      <a:solidFill>
                        <a:srgbClr val="FFFFFF"/>
                      </a:solidFill>
                      <a:prstDash val="solid"/>
                    </a:lnR>
                    <a:lnT w="53975">
                      <a:solidFill>
                        <a:srgbClr val="FFFFFF"/>
                      </a:solidFill>
                      <a:prstDash val="solid"/>
                    </a:lnT>
                    <a:lnB w="19050">
                      <a:solidFill>
                        <a:srgbClr val="FFFFFF"/>
                      </a:solidFill>
                      <a:prstDash val="solid"/>
                    </a:lnB>
                    <a:solidFill>
                      <a:srgbClr val="E3E6E4"/>
                    </a:solidFill>
                  </a:tcPr>
                </a:tc>
                <a:tc>
                  <a:txBody>
                    <a:bodyPr/>
                    <a:lstStyle/>
                    <a:p>
                      <a:pPr>
                        <a:lnSpc>
                          <a:spcPct val="100000"/>
                        </a:lnSpc>
                      </a:pPr>
                      <a:endParaRPr sz="1600">
                        <a:latin typeface="Times New Roman"/>
                        <a:cs typeface="Times New Roman"/>
                      </a:endParaRPr>
                    </a:p>
                  </a:txBody>
                  <a:tcPr marL="0" marR="0" marT="0" marB="0">
                    <a:lnL w="19050">
                      <a:solidFill>
                        <a:srgbClr val="FFFFFF"/>
                      </a:solidFill>
                      <a:prstDash val="solid"/>
                    </a:lnL>
                    <a:lnR w="19050">
                      <a:solidFill>
                        <a:srgbClr val="FFFFFF"/>
                      </a:solidFill>
                      <a:prstDash val="solid"/>
                    </a:lnR>
                    <a:lnT w="53975">
                      <a:solidFill>
                        <a:srgbClr val="FFFFFF"/>
                      </a:solidFill>
                      <a:prstDash val="solid"/>
                    </a:lnT>
                    <a:lnB w="19050">
                      <a:solidFill>
                        <a:srgbClr val="FFFFFF"/>
                      </a:solidFill>
                      <a:prstDash val="solid"/>
                    </a:lnB>
                    <a:solidFill>
                      <a:srgbClr val="E3E6E4"/>
                    </a:solidFill>
                  </a:tcPr>
                </a:tc>
                <a:tc>
                  <a:txBody>
                    <a:bodyPr/>
                    <a:lstStyle/>
                    <a:p>
                      <a:pPr>
                        <a:lnSpc>
                          <a:spcPct val="100000"/>
                        </a:lnSpc>
                      </a:pPr>
                      <a:endParaRPr sz="1600">
                        <a:latin typeface="Times New Roman"/>
                        <a:cs typeface="Times New Roman"/>
                      </a:endParaRPr>
                    </a:p>
                  </a:txBody>
                  <a:tcPr marL="0" marR="0" marT="0" marB="0">
                    <a:lnL w="19050">
                      <a:solidFill>
                        <a:srgbClr val="FFFFFF"/>
                      </a:solidFill>
                      <a:prstDash val="solid"/>
                    </a:lnL>
                    <a:lnR w="19050">
                      <a:solidFill>
                        <a:srgbClr val="FFFFFF"/>
                      </a:solidFill>
                      <a:prstDash val="solid"/>
                    </a:lnR>
                    <a:lnT w="53975">
                      <a:solidFill>
                        <a:srgbClr val="FFFFFF"/>
                      </a:solidFill>
                      <a:prstDash val="solid"/>
                    </a:lnT>
                    <a:lnB w="19050">
                      <a:solidFill>
                        <a:srgbClr val="FFFFFF"/>
                      </a:solidFill>
                      <a:prstDash val="solid"/>
                    </a:lnB>
                    <a:solidFill>
                      <a:srgbClr val="E3E6E4"/>
                    </a:solidFill>
                  </a:tcPr>
                </a:tc>
                <a:extLst>
                  <a:ext uri="{0D108BD9-81ED-4DB2-BD59-A6C34878D82A}">
                    <a16:rowId xmlns:a16="http://schemas.microsoft.com/office/drawing/2014/main" val="10001"/>
                  </a:ext>
                </a:extLst>
              </a:tr>
              <a:tr h="1092454">
                <a:tc>
                  <a:txBody>
                    <a:bodyPr/>
                    <a:lstStyle/>
                    <a:p>
                      <a:pPr marL="5080" algn="ctr">
                        <a:lnSpc>
                          <a:spcPct val="100000"/>
                        </a:lnSpc>
                        <a:spcBef>
                          <a:spcPts val="359"/>
                        </a:spcBef>
                      </a:pPr>
                      <a:r>
                        <a:rPr sz="1400" spc="-5" dirty="0">
                          <a:latin typeface="TeXGyreAdventor"/>
                          <a:cs typeface="TeXGyreAdventor"/>
                        </a:rPr>
                        <a:t>Prehypertension</a:t>
                      </a:r>
                      <a:endParaRPr sz="1400">
                        <a:latin typeface="TeXGyreAdventor"/>
                        <a:cs typeface="TeXGyreAdventor"/>
                      </a:endParaRPr>
                    </a:p>
                  </a:txBody>
                  <a:tcPr marL="0" marR="0" marT="45719"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F1F3F2"/>
                    </a:solidFill>
                  </a:tcPr>
                </a:tc>
                <a:tc>
                  <a:txBody>
                    <a:bodyPr/>
                    <a:lstStyle/>
                    <a:p>
                      <a:pPr marL="5080" algn="ctr">
                        <a:lnSpc>
                          <a:spcPct val="100000"/>
                        </a:lnSpc>
                        <a:spcBef>
                          <a:spcPts val="359"/>
                        </a:spcBef>
                      </a:pPr>
                      <a:r>
                        <a:rPr sz="1800" spc="-5" dirty="0">
                          <a:latin typeface="TeXGyreAdventor"/>
                          <a:cs typeface="TeXGyreAdventor"/>
                        </a:rPr>
                        <a:t>120-139</a:t>
                      </a:r>
                      <a:endParaRPr sz="1800">
                        <a:latin typeface="TeXGyreAdventor"/>
                        <a:cs typeface="TeXGyreAdventor"/>
                      </a:endParaRPr>
                    </a:p>
                  </a:txBody>
                  <a:tcPr marL="0" marR="0" marT="45719"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F1F3F2"/>
                    </a:solidFill>
                  </a:tcPr>
                </a:tc>
                <a:tc>
                  <a:txBody>
                    <a:bodyPr/>
                    <a:lstStyle/>
                    <a:p>
                      <a:pPr marL="322580" marR="310515" indent="181610">
                        <a:lnSpc>
                          <a:spcPts val="2100"/>
                        </a:lnSpc>
                        <a:spcBef>
                          <a:spcPts val="480"/>
                        </a:spcBef>
                      </a:pPr>
                      <a:r>
                        <a:rPr sz="1800" spc="-5" dirty="0">
                          <a:latin typeface="TeXGyreAdventor"/>
                          <a:cs typeface="TeXGyreAdventor"/>
                        </a:rPr>
                        <a:t>or  80-89</a:t>
                      </a:r>
                      <a:endParaRPr sz="1800" dirty="0">
                        <a:latin typeface="TeXGyreAdventor"/>
                        <a:cs typeface="TeXGyreAdventor"/>
                      </a:endParaRPr>
                    </a:p>
                  </a:txBody>
                  <a:tcPr marL="0" marR="0" marT="6096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F1F3F2"/>
                    </a:solidFill>
                  </a:tcPr>
                </a:tc>
                <a:tc>
                  <a:txBody>
                    <a:bodyPr/>
                    <a:lstStyle/>
                    <a:p>
                      <a:pPr marL="5080" algn="ctr">
                        <a:lnSpc>
                          <a:spcPct val="100000"/>
                        </a:lnSpc>
                        <a:spcBef>
                          <a:spcPts val="359"/>
                        </a:spcBef>
                      </a:pPr>
                      <a:r>
                        <a:rPr sz="1800" spc="-55" dirty="0">
                          <a:latin typeface="TeXGyreAdventor"/>
                          <a:cs typeface="TeXGyreAdventor"/>
                        </a:rPr>
                        <a:t>Yes</a:t>
                      </a:r>
                      <a:endParaRPr sz="1800">
                        <a:latin typeface="TeXGyreAdventor"/>
                        <a:cs typeface="TeXGyreAdventor"/>
                      </a:endParaRPr>
                    </a:p>
                  </a:txBody>
                  <a:tcPr marL="0" marR="0" marT="45719"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F1F3F2"/>
                    </a:solidFill>
                  </a:tcPr>
                </a:tc>
                <a:tc>
                  <a:txBody>
                    <a:bodyPr/>
                    <a:lstStyle/>
                    <a:p>
                      <a:pPr marL="143510" marR="130175" indent="635" algn="ctr">
                        <a:lnSpc>
                          <a:spcPct val="98200"/>
                        </a:lnSpc>
                        <a:spcBef>
                          <a:spcPts val="390"/>
                        </a:spcBef>
                      </a:pPr>
                      <a:r>
                        <a:rPr sz="1400" spc="-5" dirty="0">
                          <a:latin typeface="TeXGyreAdventor"/>
                          <a:cs typeface="TeXGyreAdventor"/>
                        </a:rPr>
                        <a:t>No         antihypertensive  drug</a:t>
                      </a:r>
                      <a:r>
                        <a:rPr sz="1400" spc="-45" dirty="0">
                          <a:latin typeface="TeXGyreAdventor"/>
                          <a:cs typeface="TeXGyreAdventor"/>
                        </a:rPr>
                        <a:t> </a:t>
                      </a:r>
                      <a:r>
                        <a:rPr sz="1400" spc="-5" dirty="0">
                          <a:latin typeface="TeXGyreAdventor"/>
                          <a:cs typeface="TeXGyreAdventor"/>
                        </a:rPr>
                        <a:t>indicated</a:t>
                      </a:r>
                      <a:endParaRPr sz="1400">
                        <a:latin typeface="TeXGyreAdventor"/>
                        <a:cs typeface="TeXGyreAdventor"/>
                      </a:endParaRPr>
                    </a:p>
                  </a:txBody>
                  <a:tcPr marL="0" marR="0" marT="4953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F1F3F2"/>
                    </a:solidFill>
                  </a:tcPr>
                </a:tc>
                <a:tc>
                  <a:txBody>
                    <a:bodyPr/>
                    <a:lstStyle/>
                    <a:p>
                      <a:pPr marL="198120" marR="184785" indent="-635" algn="ctr">
                        <a:lnSpc>
                          <a:spcPct val="99500"/>
                        </a:lnSpc>
                        <a:spcBef>
                          <a:spcPts val="370"/>
                        </a:spcBef>
                      </a:pPr>
                      <a:r>
                        <a:rPr sz="1800" spc="-5" dirty="0">
                          <a:latin typeface="TeXGyreAdventor"/>
                          <a:cs typeface="TeXGyreAdventor"/>
                        </a:rPr>
                        <a:t>Drugs for  </a:t>
                      </a:r>
                      <a:r>
                        <a:rPr sz="1800" dirty="0">
                          <a:latin typeface="TeXGyreAdventor"/>
                          <a:cs typeface="TeXGyreAdventor"/>
                        </a:rPr>
                        <a:t>compelling  </a:t>
                      </a:r>
                      <a:r>
                        <a:rPr sz="1800" spc="-5" dirty="0">
                          <a:latin typeface="TeXGyreAdventor"/>
                          <a:cs typeface="TeXGyreAdventor"/>
                        </a:rPr>
                        <a:t>indications</a:t>
                      </a:r>
                      <a:endParaRPr sz="1800">
                        <a:latin typeface="TeXGyreAdventor"/>
                        <a:cs typeface="TeXGyreAdventor"/>
                      </a:endParaRPr>
                    </a:p>
                  </a:txBody>
                  <a:tcPr marL="0" marR="0" marT="4699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F1F3F2"/>
                    </a:solidFill>
                  </a:tcPr>
                </a:tc>
                <a:extLst>
                  <a:ext uri="{0D108BD9-81ED-4DB2-BD59-A6C34878D82A}">
                    <a16:rowId xmlns:a16="http://schemas.microsoft.com/office/drawing/2014/main" val="10002"/>
                  </a:ext>
                </a:extLst>
              </a:tr>
              <a:tr h="1237543">
                <a:tc>
                  <a:txBody>
                    <a:bodyPr/>
                    <a:lstStyle/>
                    <a:p>
                      <a:pPr marL="159385" marR="146050" indent="292100">
                        <a:lnSpc>
                          <a:spcPts val="2100"/>
                        </a:lnSpc>
                        <a:spcBef>
                          <a:spcPts val="480"/>
                        </a:spcBef>
                      </a:pPr>
                      <a:r>
                        <a:rPr sz="1800" spc="-5" dirty="0">
                          <a:latin typeface="TeXGyreAdventor"/>
                          <a:cs typeface="TeXGyreAdventor"/>
                        </a:rPr>
                        <a:t>Stage </a:t>
                      </a:r>
                      <a:r>
                        <a:rPr sz="1800" dirty="0">
                          <a:latin typeface="TeXGyreAdventor"/>
                          <a:cs typeface="TeXGyreAdventor"/>
                        </a:rPr>
                        <a:t>1  hypertension</a:t>
                      </a:r>
                      <a:endParaRPr sz="1800">
                        <a:latin typeface="TeXGyreAdventor"/>
                        <a:cs typeface="TeXGyreAdventor"/>
                      </a:endParaRPr>
                    </a:p>
                  </a:txBody>
                  <a:tcPr marL="0" marR="0" marT="6096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E3E6E4"/>
                    </a:solidFill>
                  </a:tcPr>
                </a:tc>
                <a:tc>
                  <a:txBody>
                    <a:bodyPr/>
                    <a:lstStyle/>
                    <a:p>
                      <a:pPr marL="5080" algn="ctr">
                        <a:lnSpc>
                          <a:spcPct val="100000"/>
                        </a:lnSpc>
                        <a:spcBef>
                          <a:spcPts val="359"/>
                        </a:spcBef>
                      </a:pPr>
                      <a:r>
                        <a:rPr sz="1800" spc="-5" dirty="0">
                          <a:latin typeface="TeXGyreAdventor"/>
                          <a:cs typeface="TeXGyreAdventor"/>
                        </a:rPr>
                        <a:t>140-159</a:t>
                      </a:r>
                      <a:endParaRPr sz="1800">
                        <a:latin typeface="TeXGyreAdventor"/>
                        <a:cs typeface="TeXGyreAdventor"/>
                      </a:endParaRPr>
                    </a:p>
                  </a:txBody>
                  <a:tcPr marL="0" marR="0" marT="45719"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E3E6E4"/>
                    </a:solidFill>
                  </a:tcPr>
                </a:tc>
                <a:tc>
                  <a:txBody>
                    <a:bodyPr/>
                    <a:lstStyle/>
                    <a:p>
                      <a:pPr marL="322580" marR="310515" indent="181610">
                        <a:lnSpc>
                          <a:spcPts val="2100"/>
                        </a:lnSpc>
                        <a:spcBef>
                          <a:spcPts val="480"/>
                        </a:spcBef>
                      </a:pPr>
                      <a:r>
                        <a:rPr sz="1800" spc="-5" dirty="0">
                          <a:latin typeface="TeXGyreAdventor"/>
                          <a:cs typeface="TeXGyreAdventor"/>
                        </a:rPr>
                        <a:t>or  90-99</a:t>
                      </a:r>
                      <a:endParaRPr sz="1800">
                        <a:latin typeface="TeXGyreAdventor"/>
                        <a:cs typeface="TeXGyreAdventor"/>
                      </a:endParaRPr>
                    </a:p>
                  </a:txBody>
                  <a:tcPr marL="0" marR="0" marT="6096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E3E6E4"/>
                    </a:solidFill>
                  </a:tcPr>
                </a:tc>
                <a:tc>
                  <a:txBody>
                    <a:bodyPr/>
                    <a:lstStyle/>
                    <a:p>
                      <a:pPr marL="5080" algn="ctr">
                        <a:lnSpc>
                          <a:spcPct val="100000"/>
                        </a:lnSpc>
                        <a:spcBef>
                          <a:spcPts val="359"/>
                        </a:spcBef>
                      </a:pPr>
                      <a:r>
                        <a:rPr sz="1800" spc="-55" dirty="0">
                          <a:latin typeface="TeXGyreAdventor"/>
                          <a:cs typeface="TeXGyreAdventor"/>
                        </a:rPr>
                        <a:t>Yes</a:t>
                      </a:r>
                      <a:endParaRPr sz="1800">
                        <a:latin typeface="TeXGyreAdventor"/>
                        <a:cs typeface="TeXGyreAdventor"/>
                      </a:endParaRPr>
                    </a:p>
                  </a:txBody>
                  <a:tcPr marL="0" marR="0" marT="45719"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E3E6E4"/>
                    </a:solidFill>
                  </a:tcPr>
                </a:tc>
                <a:tc>
                  <a:txBody>
                    <a:bodyPr/>
                    <a:lstStyle/>
                    <a:p>
                      <a:pPr marL="176530" marR="123189" indent="-38100">
                        <a:lnSpc>
                          <a:spcPts val="1600"/>
                        </a:lnSpc>
                        <a:spcBef>
                          <a:spcPts val="480"/>
                        </a:spcBef>
                      </a:pPr>
                      <a:r>
                        <a:rPr sz="1400" dirty="0">
                          <a:latin typeface="TeXGyreAdventor"/>
                          <a:cs typeface="TeXGyreAdventor"/>
                        </a:rPr>
                        <a:t>Antihypertensive  </a:t>
                      </a:r>
                      <a:r>
                        <a:rPr sz="1400" spc="-5" dirty="0">
                          <a:latin typeface="TeXGyreAdventor"/>
                          <a:cs typeface="TeXGyreAdventor"/>
                        </a:rPr>
                        <a:t>drugs</a:t>
                      </a:r>
                      <a:r>
                        <a:rPr sz="1400" spc="-55" dirty="0">
                          <a:latin typeface="TeXGyreAdventor"/>
                          <a:cs typeface="TeXGyreAdventor"/>
                        </a:rPr>
                        <a:t> </a:t>
                      </a:r>
                      <a:r>
                        <a:rPr sz="1400" spc="-5" dirty="0">
                          <a:latin typeface="TeXGyreAdventor"/>
                          <a:cs typeface="TeXGyreAdventor"/>
                        </a:rPr>
                        <a:t>indicated</a:t>
                      </a:r>
                      <a:endParaRPr sz="1400">
                        <a:latin typeface="TeXGyreAdventor"/>
                        <a:cs typeface="TeXGyreAdventor"/>
                      </a:endParaRPr>
                    </a:p>
                  </a:txBody>
                  <a:tcPr marL="0" marR="0" marT="6096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E3E6E4"/>
                    </a:solidFill>
                  </a:tcPr>
                </a:tc>
                <a:tc>
                  <a:txBody>
                    <a:bodyPr/>
                    <a:lstStyle/>
                    <a:p>
                      <a:pPr marL="332740" marR="320675" indent="635" algn="ctr">
                        <a:lnSpc>
                          <a:spcPct val="98200"/>
                        </a:lnSpc>
                        <a:spcBef>
                          <a:spcPts val="390"/>
                        </a:spcBef>
                      </a:pPr>
                      <a:r>
                        <a:rPr sz="1400" spc="-5" dirty="0">
                          <a:latin typeface="TeXGyreAdventor"/>
                          <a:cs typeface="TeXGyreAdventor"/>
                        </a:rPr>
                        <a:t>Drugs for  </a:t>
                      </a:r>
                      <a:r>
                        <a:rPr sz="1400" dirty="0">
                          <a:latin typeface="TeXGyreAdventor"/>
                          <a:cs typeface="TeXGyreAdventor"/>
                        </a:rPr>
                        <a:t>compelling  </a:t>
                      </a:r>
                      <a:r>
                        <a:rPr sz="1400" spc="-5" dirty="0">
                          <a:latin typeface="TeXGyreAdventor"/>
                          <a:cs typeface="TeXGyreAdventor"/>
                        </a:rPr>
                        <a:t>indications.</a:t>
                      </a:r>
                      <a:endParaRPr sz="1400">
                        <a:latin typeface="TeXGyreAdventor"/>
                        <a:cs typeface="TeXGyreAdventor"/>
                      </a:endParaRPr>
                    </a:p>
                    <a:p>
                      <a:pPr marL="91440" marR="78105" indent="-635" algn="ctr">
                        <a:lnSpc>
                          <a:spcPct val="101200"/>
                        </a:lnSpc>
                      </a:pPr>
                      <a:r>
                        <a:rPr sz="1400" spc="-10" dirty="0">
                          <a:latin typeface="TeXGyreAdventor"/>
                          <a:cs typeface="TeXGyreAdventor"/>
                        </a:rPr>
                        <a:t>Other  </a:t>
                      </a:r>
                      <a:r>
                        <a:rPr sz="1400" spc="-5" dirty="0">
                          <a:latin typeface="TeXGyreAdventor"/>
                          <a:cs typeface="TeXGyreAdventor"/>
                        </a:rPr>
                        <a:t>antihypertensive  drugs as</a:t>
                      </a:r>
                      <a:r>
                        <a:rPr sz="1400" spc="-95" dirty="0">
                          <a:latin typeface="TeXGyreAdventor"/>
                          <a:cs typeface="TeXGyreAdventor"/>
                        </a:rPr>
                        <a:t> </a:t>
                      </a:r>
                      <a:r>
                        <a:rPr sz="1400" dirty="0">
                          <a:latin typeface="TeXGyreAdventor"/>
                          <a:cs typeface="TeXGyreAdventor"/>
                        </a:rPr>
                        <a:t>needed</a:t>
                      </a:r>
                      <a:endParaRPr sz="1400">
                        <a:latin typeface="TeXGyreAdventor"/>
                        <a:cs typeface="TeXGyreAdventor"/>
                      </a:endParaRPr>
                    </a:p>
                  </a:txBody>
                  <a:tcPr marL="0" marR="0" marT="4953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E3E6E4"/>
                    </a:solidFill>
                  </a:tcPr>
                </a:tc>
                <a:extLst>
                  <a:ext uri="{0D108BD9-81ED-4DB2-BD59-A6C34878D82A}">
                    <a16:rowId xmlns:a16="http://schemas.microsoft.com/office/drawing/2014/main" val="10003"/>
                  </a:ext>
                </a:extLst>
              </a:tr>
              <a:tr h="1092446">
                <a:tc>
                  <a:txBody>
                    <a:bodyPr/>
                    <a:lstStyle/>
                    <a:p>
                      <a:pPr marL="159385" marR="146050" indent="292100">
                        <a:lnSpc>
                          <a:spcPts val="2100"/>
                        </a:lnSpc>
                        <a:spcBef>
                          <a:spcPts val="480"/>
                        </a:spcBef>
                      </a:pPr>
                      <a:r>
                        <a:rPr sz="1800" spc="-5" dirty="0">
                          <a:latin typeface="TeXGyreAdventor"/>
                          <a:cs typeface="TeXGyreAdventor"/>
                        </a:rPr>
                        <a:t>Stage </a:t>
                      </a:r>
                      <a:r>
                        <a:rPr sz="1800" dirty="0">
                          <a:latin typeface="TeXGyreAdventor"/>
                          <a:cs typeface="TeXGyreAdventor"/>
                        </a:rPr>
                        <a:t>2  hypertension</a:t>
                      </a:r>
                      <a:endParaRPr sz="1800">
                        <a:latin typeface="TeXGyreAdventor"/>
                        <a:cs typeface="TeXGyreAdventor"/>
                      </a:endParaRPr>
                    </a:p>
                  </a:txBody>
                  <a:tcPr marL="0" marR="0" marT="6096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F1F3F2"/>
                    </a:solidFill>
                  </a:tcPr>
                </a:tc>
                <a:tc>
                  <a:txBody>
                    <a:bodyPr/>
                    <a:lstStyle/>
                    <a:p>
                      <a:pPr marL="5080" algn="ctr">
                        <a:lnSpc>
                          <a:spcPct val="100000"/>
                        </a:lnSpc>
                        <a:spcBef>
                          <a:spcPts val="359"/>
                        </a:spcBef>
                      </a:pPr>
                      <a:r>
                        <a:rPr sz="1800" spc="-490" dirty="0">
                          <a:latin typeface="Verdana"/>
                          <a:cs typeface="Verdana"/>
                        </a:rPr>
                        <a:t>≥</a:t>
                      </a:r>
                      <a:r>
                        <a:rPr sz="1800" spc="-440" dirty="0">
                          <a:latin typeface="Verdana"/>
                          <a:cs typeface="Verdana"/>
                        </a:rPr>
                        <a:t> </a:t>
                      </a:r>
                      <a:r>
                        <a:rPr sz="1800" spc="-5" dirty="0">
                          <a:latin typeface="TeXGyreAdventor"/>
                          <a:cs typeface="TeXGyreAdventor"/>
                        </a:rPr>
                        <a:t>160</a:t>
                      </a:r>
                      <a:endParaRPr sz="1800">
                        <a:latin typeface="TeXGyreAdventor"/>
                        <a:cs typeface="TeXGyreAdventor"/>
                      </a:endParaRPr>
                    </a:p>
                  </a:txBody>
                  <a:tcPr marL="0" marR="0" marT="45719"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F1F3F2"/>
                    </a:solidFill>
                  </a:tcPr>
                </a:tc>
                <a:tc>
                  <a:txBody>
                    <a:bodyPr/>
                    <a:lstStyle/>
                    <a:p>
                      <a:pPr marL="189230">
                        <a:lnSpc>
                          <a:spcPct val="100000"/>
                        </a:lnSpc>
                        <a:spcBef>
                          <a:spcPts val="359"/>
                        </a:spcBef>
                      </a:pPr>
                      <a:r>
                        <a:rPr sz="1800" spc="-5" dirty="0">
                          <a:latin typeface="TeXGyreAdventor"/>
                          <a:cs typeface="TeXGyreAdventor"/>
                        </a:rPr>
                        <a:t>or </a:t>
                      </a:r>
                      <a:r>
                        <a:rPr sz="1800" spc="-490" dirty="0">
                          <a:latin typeface="Verdana"/>
                          <a:cs typeface="Verdana"/>
                        </a:rPr>
                        <a:t>≥</a:t>
                      </a:r>
                      <a:r>
                        <a:rPr sz="1800" spc="-450" dirty="0">
                          <a:latin typeface="Verdana"/>
                          <a:cs typeface="Verdana"/>
                        </a:rPr>
                        <a:t> </a:t>
                      </a:r>
                      <a:r>
                        <a:rPr sz="1800" spc="-5" dirty="0">
                          <a:latin typeface="TeXGyreAdventor"/>
                          <a:cs typeface="TeXGyreAdventor"/>
                        </a:rPr>
                        <a:t>100</a:t>
                      </a:r>
                      <a:endParaRPr sz="1800">
                        <a:latin typeface="TeXGyreAdventor"/>
                        <a:cs typeface="TeXGyreAdventor"/>
                      </a:endParaRPr>
                    </a:p>
                  </a:txBody>
                  <a:tcPr marL="0" marR="0" marT="45719"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F1F3F2"/>
                    </a:solidFill>
                  </a:tcPr>
                </a:tc>
                <a:tc>
                  <a:txBody>
                    <a:bodyPr/>
                    <a:lstStyle/>
                    <a:p>
                      <a:pPr marL="5080" algn="ctr">
                        <a:lnSpc>
                          <a:spcPct val="100000"/>
                        </a:lnSpc>
                        <a:spcBef>
                          <a:spcPts val="359"/>
                        </a:spcBef>
                      </a:pPr>
                      <a:r>
                        <a:rPr sz="1800" spc="-55" dirty="0">
                          <a:latin typeface="TeXGyreAdventor"/>
                          <a:cs typeface="TeXGyreAdventor"/>
                        </a:rPr>
                        <a:t>Yes</a:t>
                      </a:r>
                      <a:endParaRPr sz="1800">
                        <a:latin typeface="TeXGyreAdventor"/>
                        <a:cs typeface="TeXGyreAdventor"/>
                      </a:endParaRPr>
                    </a:p>
                  </a:txBody>
                  <a:tcPr marL="0" marR="0" marT="45719"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F1F3F2"/>
                    </a:solidFill>
                  </a:tcPr>
                </a:tc>
                <a:tc>
                  <a:txBody>
                    <a:bodyPr/>
                    <a:lstStyle/>
                    <a:p>
                      <a:pPr marL="138430" marR="123189" algn="ctr">
                        <a:lnSpc>
                          <a:spcPts val="1600"/>
                        </a:lnSpc>
                        <a:spcBef>
                          <a:spcPts val="480"/>
                        </a:spcBef>
                      </a:pPr>
                      <a:r>
                        <a:rPr sz="1400" dirty="0">
                          <a:latin typeface="TeXGyreAdventor"/>
                          <a:cs typeface="TeXGyreAdventor"/>
                        </a:rPr>
                        <a:t>Antihypertensive  </a:t>
                      </a:r>
                      <a:r>
                        <a:rPr sz="1400" spc="-5" dirty="0">
                          <a:latin typeface="TeXGyreAdventor"/>
                          <a:cs typeface="TeXGyreAdventor"/>
                        </a:rPr>
                        <a:t>drugs</a:t>
                      </a:r>
                      <a:r>
                        <a:rPr sz="1400" spc="-75" dirty="0">
                          <a:latin typeface="TeXGyreAdventor"/>
                          <a:cs typeface="TeXGyreAdventor"/>
                        </a:rPr>
                        <a:t> </a:t>
                      </a:r>
                      <a:r>
                        <a:rPr sz="1400" spc="-5" dirty="0">
                          <a:latin typeface="TeXGyreAdventor"/>
                          <a:cs typeface="TeXGyreAdventor"/>
                        </a:rPr>
                        <a:t>indicated.</a:t>
                      </a:r>
                      <a:endParaRPr sz="1400">
                        <a:latin typeface="TeXGyreAdventor"/>
                        <a:cs typeface="TeXGyreAdventor"/>
                      </a:endParaRPr>
                    </a:p>
                    <a:p>
                      <a:pPr marL="164465" marR="150495" indent="-635" algn="ctr">
                        <a:lnSpc>
                          <a:spcPts val="1700"/>
                        </a:lnSpc>
                        <a:spcBef>
                          <a:spcPts val="20"/>
                        </a:spcBef>
                      </a:pPr>
                      <a:r>
                        <a:rPr sz="1400" dirty="0">
                          <a:latin typeface="TeXGyreAdventor"/>
                          <a:cs typeface="TeXGyreAdventor"/>
                        </a:rPr>
                        <a:t>Two </a:t>
                      </a:r>
                      <a:r>
                        <a:rPr sz="1400" spc="-10" dirty="0">
                          <a:latin typeface="TeXGyreAdventor"/>
                          <a:cs typeface="TeXGyreAdventor"/>
                        </a:rPr>
                        <a:t>drug  </a:t>
                      </a:r>
                      <a:r>
                        <a:rPr sz="1400" dirty="0">
                          <a:latin typeface="TeXGyreAdventor"/>
                          <a:cs typeface="TeXGyreAdventor"/>
                        </a:rPr>
                        <a:t>combination</a:t>
                      </a:r>
                      <a:r>
                        <a:rPr sz="1400" spc="-85" dirty="0">
                          <a:latin typeface="TeXGyreAdventor"/>
                          <a:cs typeface="TeXGyreAdventor"/>
                        </a:rPr>
                        <a:t> </a:t>
                      </a:r>
                      <a:r>
                        <a:rPr sz="1400" spc="-5" dirty="0">
                          <a:latin typeface="TeXGyreAdventor"/>
                          <a:cs typeface="TeXGyreAdventor"/>
                        </a:rPr>
                        <a:t>for </a:t>
                      </a:r>
                      <a:r>
                        <a:rPr sz="1400" dirty="0">
                          <a:latin typeface="TeXGyreAdventor"/>
                          <a:cs typeface="TeXGyreAdventor"/>
                        </a:rPr>
                        <a:t> </a:t>
                      </a:r>
                      <a:r>
                        <a:rPr sz="1400" spc="-5" dirty="0">
                          <a:latin typeface="TeXGyreAdventor"/>
                          <a:cs typeface="TeXGyreAdventor"/>
                        </a:rPr>
                        <a:t>most.</a:t>
                      </a:r>
                      <a:endParaRPr sz="1400">
                        <a:latin typeface="TeXGyreAdventor"/>
                        <a:cs typeface="TeXGyreAdventor"/>
                      </a:endParaRPr>
                    </a:p>
                  </a:txBody>
                  <a:tcPr marL="0" marR="0" marT="6096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F1F3F2"/>
                    </a:solidFill>
                  </a:tcPr>
                </a:tc>
                <a:tc>
                  <a:txBody>
                    <a:bodyPr/>
                    <a:lstStyle/>
                    <a:p>
                      <a:pPr>
                        <a:lnSpc>
                          <a:spcPct val="100000"/>
                        </a:lnSpc>
                      </a:pPr>
                      <a:endParaRPr sz="1600" dirty="0">
                        <a:latin typeface="Times New Roman"/>
                        <a:cs typeface="Times New Roman"/>
                      </a:endParaRPr>
                    </a:p>
                  </a:txBody>
                  <a:tcPr marL="0" marR="0" marT="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F1F3F2"/>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1794164" y="274320"/>
            <a:ext cx="8603665" cy="1334198"/>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title"/>
          </p:nvPr>
        </p:nvSpPr>
        <p:spPr>
          <a:xfrm>
            <a:off x="1896863" y="448191"/>
            <a:ext cx="8380730" cy="968214"/>
          </a:xfrm>
          <a:prstGeom prst="rect">
            <a:avLst/>
          </a:prstGeom>
          <a:solidFill>
            <a:srgbClr val="FFFFFF"/>
          </a:solidFill>
        </p:spPr>
        <p:txBody>
          <a:bodyPr vert="horz" wrap="square" lIns="0" tIns="288290" rIns="0" bIns="0" rtlCol="0" anchor="ctr">
            <a:spAutoFit/>
          </a:bodyPr>
          <a:lstStyle/>
          <a:p>
            <a:pPr algn="ctr">
              <a:lnSpc>
                <a:spcPct val="100000"/>
              </a:lnSpc>
              <a:spcBef>
                <a:spcPts val="2270"/>
              </a:spcBef>
            </a:pPr>
            <a:r>
              <a:rPr spc="-5" dirty="0"/>
              <a:t>CAUSE</a:t>
            </a:r>
          </a:p>
        </p:txBody>
      </p:sp>
      <p:sp>
        <p:nvSpPr>
          <p:cNvPr id="7" name="object 7"/>
          <p:cNvSpPr txBox="1"/>
          <p:nvPr/>
        </p:nvSpPr>
        <p:spPr>
          <a:xfrm>
            <a:off x="2298066" y="2145666"/>
            <a:ext cx="7729855" cy="3499163"/>
          </a:xfrm>
          <a:prstGeom prst="rect">
            <a:avLst/>
          </a:prstGeom>
        </p:spPr>
        <p:txBody>
          <a:bodyPr vert="horz" wrap="square" lIns="0" tIns="63500" rIns="0" bIns="0" rtlCol="0">
            <a:spAutoFit/>
          </a:bodyPr>
          <a:lstStyle/>
          <a:p>
            <a:pPr marL="241300" marR="79375" indent="-228600">
              <a:lnSpc>
                <a:spcPts val="2500"/>
              </a:lnSpc>
              <a:spcBef>
                <a:spcPts val="500"/>
              </a:spcBef>
              <a:buClr>
                <a:srgbClr val="A3B1A9"/>
              </a:buClr>
              <a:buFont typeface="Arial"/>
              <a:buChar char="•"/>
              <a:tabLst>
                <a:tab pos="241300" algn="l"/>
              </a:tabLst>
            </a:pPr>
            <a:r>
              <a:rPr sz="2400" spc="-5" dirty="0">
                <a:latin typeface="TeXGyreAdventor"/>
                <a:cs typeface="TeXGyreAdventor"/>
              </a:rPr>
              <a:t>The </a:t>
            </a:r>
            <a:r>
              <a:rPr sz="2400" dirty="0">
                <a:latin typeface="TeXGyreAdventor"/>
                <a:cs typeface="TeXGyreAdventor"/>
              </a:rPr>
              <a:t>underlying cause </a:t>
            </a:r>
            <a:r>
              <a:rPr sz="2400" spc="-5" dirty="0">
                <a:latin typeface="TeXGyreAdventor"/>
                <a:cs typeface="TeXGyreAdventor"/>
              </a:rPr>
              <a:t>of </a:t>
            </a:r>
            <a:r>
              <a:rPr sz="2400" dirty="0">
                <a:latin typeface="TeXGyreAdventor"/>
                <a:cs typeface="TeXGyreAdventor"/>
              </a:rPr>
              <a:t>hypertension </a:t>
            </a:r>
            <a:r>
              <a:rPr sz="2400" spc="-5" dirty="0">
                <a:latin typeface="TeXGyreAdventor"/>
                <a:cs typeface="TeXGyreAdventor"/>
              </a:rPr>
              <a:t>is not known  in 90% of the</a:t>
            </a:r>
            <a:r>
              <a:rPr sz="2400" dirty="0">
                <a:latin typeface="TeXGyreAdventor"/>
                <a:cs typeface="TeXGyreAdventor"/>
              </a:rPr>
              <a:t> cases</a:t>
            </a:r>
          </a:p>
          <a:p>
            <a:pPr>
              <a:spcBef>
                <a:spcPts val="30"/>
              </a:spcBef>
              <a:buClr>
                <a:srgbClr val="A3B1A9"/>
              </a:buClr>
              <a:buFont typeface="Arial"/>
              <a:buChar char="•"/>
            </a:pPr>
            <a:endParaRPr sz="2550" dirty="0">
              <a:latin typeface="TeXGyreAdventor"/>
              <a:cs typeface="TeXGyreAdventor"/>
            </a:endParaRPr>
          </a:p>
          <a:p>
            <a:pPr marL="241300" marR="214629" indent="-228600">
              <a:lnSpc>
                <a:spcPct val="90700"/>
              </a:lnSpc>
              <a:buClr>
                <a:srgbClr val="A3B1A9"/>
              </a:buClr>
              <a:buFont typeface="Arial"/>
              <a:buChar char="•"/>
              <a:tabLst>
                <a:tab pos="241300" algn="l"/>
              </a:tabLst>
            </a:pPr>
            <a:r>
              <a:rPr sz="2400" spc="-5" dirty="0">
                <a:latin typeface="TeXGyreAdventor"/>
                <a:cs typeface="TeXGyreAdventor"/>
              </a:rPr>
              <a:t>In 5-10% of the rest of the </a:t>
            </a:r>
            <a:r>
              <a:rPr sz="2400" dirty="0">
                <a:latin typeface="TeXGyreAdventor"/>
                <a:cs typeface="TeXGyreAdventor"/>
              </a:rPr>
              <a:t>cases, hypertension </a:t>
            </a:r>
            <a:r>
              <a:rPr sz="2400" spc="-5" dirty="0">
                <a:latin typeface="TeXGyreAdventor"/>
                <a:cs typeface="TeXGyreAdventor"/>
              </a:rPr>
              <a:t>is  secondary to </a:t>
            </a:r>
            <a:r>
              <a:rPr sz="2400" dirty="0">
                <a:latin typeface="TeXGyreAdventor"/>
                <a:cs typeface="TeXGyreAdventor"/>
              </a:rPr>
              <a:t>a </a:t>
            </a:r>
            <a:r>
              <a:rPr sz="2400" spc="-5" dirty="0">
                <a:latin typeface="TeXGyreAdventor"/>
                <a:cs typeface="TeXGyreAdventor"/>
              </a:rPr>
              <a:t>variety of known diseases such as  chronic </a:t>
            </a:r>
            <a:r>
              <a:rPr sz="2400" dirty="0">
                <a:latin typeface="TeXGyreAdventor"/>
                <a:cs typeface="TeXGyreAdventor"/>
              </a:rPr>
              <a:t>kidney </a:t>
            </a:r>
            <a:r>
              <a:rPr sz="2400" spc="-5" dirty="0">
                <a:latin typeface="TeXGyreAdventor"/>
                <a:cs typeface="TeXGyreAdventor"/>
              </a:rPr>
              <a:t>disease</a:t>
            </a:r>
            <a:endParaRPr sz="2400" dirty="0">
              <a:latin typeface="TeXGyreAdventor"/>
              <a:cs typeface="TeXGyreAdventor"/>
            </a:endParaRPr>
          </a:p>
          <a:p>
            <a:pPr>
              <a:spcBef>
                <a:spcPts val="30"/>
              </a:spcBef>
              <a:buClr>
                <a:srgbClr val="A3B1A9"/>
              </a:buClr>
              <a:buFont typeface="Arial"/>
              <a:buChar char="•"/>
            </a:pPr>
            <a:endParaRPr sz="2500" dirty="0">
              <a:latin typeface="TeXGyreAdventor"/>
              <a:cs typeface="TeXGyreAdventor"/>
            </a:endParaRPr>
          </a:p>
          <a:p>
            <a:pPr marL="241300" marR="5080" indent="-228600">
              <a:lnSpc>
                <a:spcPct val="90600"/>
              </a:lnSpc>
              <a:buClr>
                <a:srgbClr val="A3B1A9"/>
              </a:buClr>
              <a:buFont typeface="Arial"/>
              <a:buChar char="•"/>
              <a:tabLst>
                <a:tab pos="241300" algn="l"/>
              </a:tabLst>
            </a:pPr>
            <a:r>
              <a:rPr sz="2400" spc="-5" dirty="0">
                <a:latin typeface="TeXGyreAdventor"/>
                <a:cs typeface="TeXGyreAdventor"/>
              </a:rPr>
              <a:t>Some known </a:t>
            </a:r>
            <a:r>
              <a:rPr sz="2400" dirty="0">
                <a:latin typeface="TeXGyreAdventor"/>
                <a:cs typeface="TeXGyreAdventor"/>
              </a:rPr>
              <a:t>causes </a:t>
            </a:r>
            <a:r>
              <a:rPr sz="2400" spc="-5" dirty="0">
                <a:latin typeface="TeXGyreAdventor"/>
                <a:cs typeface="TeXGyreAdventor"/>
              </a:rPr>
              <a:t>include sleep apnea, </a:t>
            </a:r>
            <a:r>
              <a:rPr sz="2400" spc="-10" dirty="0">
                <a:latin typeface="TeXGyreAdventor"/>
                <a:cs typeface="TeXGyreAdventor"/>
              </a:rPr>
              <a:t>drug  </a:t>
            </a:r>
            <a:r>
              <a:rPr sz="2400" spc="-5" dirty="0">
                <a:latin typeface="TeXGyreAdventor"/>
                <a:cs typeface="TeXGyreAdventor"/>
              </a:rPr>
              <a:t>induced </a:t>
            </a:r>
            <a:r>
              <a:rPr sz="2400" dirty="0">
                <a:latin typeface="TeXGyreAdventor"/>
                <a:cs typeface="TeXGyreAdventor"/>
              </a:rPr>
              <a:t>causes, </a:t>
            </a:r>
            <a:r>
              <a:rPr sz="2400" spc="-5" dirty="0">
                <a:latin typeface="TeXGyreAdventor"/>
                <a:cs typeface="TeXGyreAdventor"/>
              </a:rPr>
              <a:t>chronic </a:t>
            </a:r>
            <a:r>
              <a:rPr sz="2400" dirty="0">
                <a:latin typeface="TeXGyreAdventor"/>
                <a:cs typeface="TeXGyreAdventor"/>
              </a:rPr>
              <a:t>kidney </a:t>
            </a:r>
            <a:r>
              <a:rPr sz="2400" spc="-5" dirty="0">
                <a:latin typeface="TeXGyreAdventor"/>
                <a:cs typeface="TeXGyreAdventor"/>
              </a:rPr>
              <a:t>disease,  renovascular disease, chronic steroid therapy, and  thyroid or parathyroid</a:t>
            </a:r>
            <a:r>
              <a:rPr sz="2400" spc="5" dirty="0">
                <a:latin typeface="TeXGyreAdventor"/>
                <a:cs typeface="TeXGyreAdventor"/>
              </a:rPr>
              <a:t> </a:t>
            </a:r>
            <a:r>
              <a:rPr sz="2400" spc="-5" dirty="0">
                <a:latin typeface="TeXGyreAdventor"/>
                <a:cs typeface="TeXGyreAdventor"/>
              </a:rPr>
              <a:t>disease</a:t>
            </a:r>
            <a:endParaRPr sz="2400" dirty="0">
              <a:latin typeface="TeXGyreAdventor"/>
              <a:cs typeface="TeXGyreAdvento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1794164" y="274320"/>
            <a:ext cx="8603665" cy="1334198"/>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title"/>
          </p:nvPr>
        </p:nvSpPr>
        <p:spPr>
          <a:xfrm>
            <a:off x="1896863" y="448191"/>
            <a:ext cx="8380730" cy="968214"/>
          </a:xfrm>
          <a:prstGeom prst="rect">
            <a:avLst/>
          </a:prstGeom>
          <a:solidFill>
            <a:srgbClr val="FFFFFF"/>
          </a:solidFill>
        </p:spPr>
        <p:txBody>
          <a:bodyPr vert="horz" wrap="square" lIns="0" tIns="288290" rIns="0" bIns="0" rtlCol="0" anchor="ctr">
            <a:spAutoFit/>
          </a:bodyPr>
          <a:lstStyle/>
          <a:p>
            <a:pPr algn="ctr">
              <a:lnSpc>
                <a:spcPct val="100000"/>
              </a:lnSpc>
              <a:spcBef>
                <a:spcPts val="2270"/>
              </a:spcBef>
            </a:pPr>
            <a:r>
              <a:rPr spc="-10" dirty="0"/>
              <a:t>SYMPTOMS</a:t>
            </a:r>
          </a:p>
        </p:txBody>
      </p:sp>
      <p:sp>
        <p:nvSpPr>
          <p:cNvPr id="7" name="object 7"/>
          <p:cNvSpPr txBox="1"/>
          <p:nvPr/>
        </p:nvSpPr>
        <p:spPr>
          <a:xfrm>
            <a:off x="2164076" y="1972310"/>
            <a:ext cx="7863840" cy="3721532"/>
          </a:xfrm>
          <a:prstGeom prst="rect">
            <a:avLst/>
          </a:prstGeom>
        </p:spPr>
        <p:txBody>
          <a:bodyPr vert="horz" wrap="square" lIns="0" tIns="73660" rIns="0" bIns="0" rtlCol="0">
            <a:spAutoFit/>
          </a:bodyPr>
          <a:lstStyle/>
          <a:p>
            <a:pPr marL="241300" indent="-228600">
              <a:spcBef>
                <a:spcPts val="580"/>
              </a:spcBef>
              <a:buClr>
                <a:srgbClr val="A3B1A9"/>
              </a:buClr>
              <a:buFont typeface="Arial"/>
              <a:buChar char="•"/>
              <a:tabLst>
                <a:tab pos="241300" algn="l"/>
              </a:tabLst>
            </a:pPr>
            <a:r>
              <a:rPr sz="2400" dirty="0">
                <a:solidFill>
                  <a:srgbClr val="695D4D"/>
                </a:solidFill>
                <a:latin typeface="TeXGyreAdventor"/>
                <a:cs typeface="TeXGyreAdventor"/>
              </a:rPr>
              <a:t>“Silent</a:t>
            </a:r>
            <a:r>
              <a:rPr sz="2400" spc="-5" dirty="0">
                <a:solidFill>
                  <a:srgbClr val="695D4D"/>
                </a:solidFill>
                <a:latin typeface="TeXGyreAdventor"/>
                <a:cs typeface="TeXGyreAdventor"/>
              </a:rPr>
              <a:t> </a:t>
            </a:r>
            <a:r>
              <a:rPr sz="2400" dirty="0">
                <a:solidFill>
                  <a:srgbClr val="695D4D"/>
                </a:solidFill>
                <a:latin typeface="TeXGyreAdventor"/>
                <a:cs typeface="TeXGyreAdventor"/>
              </a:rPr>
              <a:t>killer”</a:t>
            </a:r>
            <a:endParaRPr sz="2400" dirty="0">
              <a:latin typeface="TeXGyreAdventor"/>
              <a:cs typeface="TeXGyreAdventor"/>
            </a:endParaRPr>
          </a:p>
          <a:p>
            <a:pPr marL="533400" lvl="1" indent="-228600">
              <a:spcBef>
                <a:spcPts val="400"/>
              </a:spcBef>
              <a:buClr>
                <a:srgbClr val="DA6A50"/>
              </a:buClr>
              <a:buFont typeface="Arial"/>
              <a:buChar char="•"/>
              <a:tabLst>
                <a:tab pos="532765" algn="l"/>
                <a:tab pos="533400" algn="l"/>
              </a:tabLst>
            </a:pPr>
            <a:r>
              <a:rPr sz="2000" dirty="0">
                <a:solidFill>
                  <a:srgbClr val="695D4D"/>
                </a:solidFill>
                <a:latin typeface="TeXGyreAdventor"/>
                <a:cs typeface="TeXGyreAdventor"/>
              </a:rPr>
              <a:t>Usually </a:t>
            </a:r>
            <a:r>
              <a:rPr sz="2000" spc="-5" dirty="0">
                <a:solidFill>
                  <a:srgbClr val="695D4D"/>
                </a:solidFill>
                <a:latin typeface="TeXGyreAdventor"/>
                <a:cs typeface="TeXGyreAdventor"/>
              </a:rPr>
              <a:t>no symptoms </a:t>
            </a:r>
            <a:r>
              <a:rPr sz="2000" dirty="0">
                <a:solidFill>
                  <a:srgbClr val="695D4D"/>
                </a:solidFill>
                <a:latin typeface="TeXGyreAdventor"/>
                <a:cs typeface="TeXGyreAdventor"/>
              </a:rPr>
              <a:t>until </a:t>
            </a:r>
            <a:r>
              <a:rPr sz="2000" spc="-5" dirty="0">
                <a:solidFill>
                  <a:srgbClr val="695D4D"/>
                </a:solidFill>
                <a:latin typeface="TeXGyreAdventor"/>
                <a:cs typeface="TeXGyreAdventor"/>
              </a:rPr>
              <a:t>it reaches an advanced</a:t>
            </a:r>
            <a:r>
              <a:rPr sz="2000" spc="-20" dirty="0">
                <a:solidFill>
                  <a:srgbClr val="695D4D"/>
                </a:solidFill>
                <a:latin typeface="TeXGyreAdventor"/>
                <a:cs typeface="TeXGyreAdventor"/>
              </a:rPr>
              <a:t> </a:t>
            </a:r>
            <a:r>
              <a:rPr sz="2000" spc="-5" dirty="0">
                <a:solidFill>
                  <a:srgbClr val="695D4D"/>
                </a:solidFill>
                <a:latin typeface="TeXGyreAdventor"/>
                <a:cs typeface="TeXGyreAdventor"/>
              </a:rPr>
              <a:t>state</a:t>
            </a:r>
            <a:endParaRPr sz="2900" dirty="0">
              <a:latin typeface="TeXGyreAdventor"/>
              <a:cs typeface="TeXGyreAdventor"/>
            </a:endParaRPr>
          </a:p>
          <a:p>
            <a:pPr marL="241300" marR="5080" indent="-228600">
              <a:lnSpc>
                <a:spcPts val="2820"/>
              </a:lnSpc>
              <a:buClr>
                <a:srgbClr val="A3B1A9"/>
              </a:buClr>
              <a:buFont typeface="Arial"/>
              <a:buChar char="•"/>
              <a:tabLst>
                <a:tab pos="241300" algn="l"/>
              </a:tabLst>
            </a:pPr>
            <a:r>
              <a:rPr sz="2400" spc="-5" dirty="0">
                <a:solidFill>
                  <a:srgbClr val="695D4D"/>
                </a:solidFill>
                <a:latin typeface="TeXGyreAdventor"/>
                <a:cs typeface="TeXGyreAdventor"/>
              </a:rPr>
              <a:t>When </a:t>
            </a:r>
            <a:r>
              <a:rPr sz="2400" dirty="0">
                <a:solidFill>
                  <a:srgbClr val="695D4D"/>
                </a:solidFill>
                <a:latin typeface="TeXGyreAdventor"/>
                <a:cs typeface="TeXGyreAdventor"/>
              </a:rPr>
              <a:t>a </a:t>
            </a:r>
            <a:r>
              <a:rPr sz="2400" spc="-5" dirty="0">
                <a:solidFill>
                  <a:srgbClr val="695D4D"/>
                </a:solidFill>
                <a:latin typeface="TeXGyreAdventor"/>
                <a:cs typeface="TeXGyreAdventor"/>
              </a:rPr>
              <a:t>severe stage is reached, strenuous exercise  and other </a:t>
            </a:r>
            <a:r>
              <a:rPr sz="2400" spc="10" dirty="0">
                <a:solidFill>
                  <a:srgbClr val="695D4D"/>
                </a:solidFill>
                <a:latin typeface="TeXGyreAdventor"/>
                <a:cs typeface="TeXGyreAdventor"/>
              </a:rPr>
              <a:t>forms </a:t>
            </a:r>
            <a:r>
              <a:rPr sz="2400" spc="-5" dirty="0">
                <a:solidFill>
                  <a:srgbClr val="695D4D"/>
                </a:solidFill>
                <a:latin typeface="TeXGyreAdventor"/>
                <a:cs typeface="TeXGyreAdventor"/>
              </a:rPr>
              <a:t>of stress </a:t>
            </a:r>
            <a:r>
              <a:rPr sz="2400" dirty="0">
                <a:solidFill>
                  <a:srgbClr val="695D4D"/>
                </a:solidFill>
                <a:latin typeface="TeXGyreAdventor"/>
                <a:cs typeface="TeXGyreAdventor"/>
              </a:rPr>
              <a:t>may</a:t>
            </a:r>
            <a:r>
              <a:rPr sz="2400" spc="-5" dirty="0">
                <a:solidFill>
                  <a:srgbClr val="695D4D"/>
                </a:solidFill>
                <a:latin typeface="TeXGyreAdventor"/>
                <a:cs typeface="TeXGyreAdventor"/>
              </a:rPr>
              <a:t> </a:t>
            </a:r>
            <a:r>
              <a:rPr sz="2400" dirty="0">
                <a:solidFill>
                  <a:srgbClr val="695D4D"/>
                </a:solidFill>
                <a:latin typeface="TeXGyreAdventor"/>
                <a:cs typeface="TeXGyreAdventor"/>
              </a:rPr>
              <a:t>cause:</a:t>
            </a:r>
            <a:endParaRPr sz="2400" dirty="0">
              <a:latin typeface="TeXGyreAdventor"/>
              <a:cs typeface="TeXGyreAdventor"/>
            </a:endParaRPr>
          </a:p>
          <a:p>
            <a:pPr marL="533400" lvl="1" indent="-228600">
              <a:spcBef>
                <a:spcPts val="420"/>
              </a:spcBef>
              <a:buClr>
                <a:srgbClr val="DA6A50"/>
              </a:buClr>
              <a:buFont typeface="Arial"/>
              <a:buChar char="•"/>
              <a:tabLst>
                <a:tab pos="532765" algn="l"/>
                <a:tab pos="533400" algn="l"/>
              </a:tabLst>
            </a:pPr>
            <a:r>
              <a:rPr sz="2000" spc="-5" dirty="0">
                <a:solidFill>
                  <a:srgbClr val="695D4D"/>
                </a:solidFill>
                <a:latin typeface="TeXGyreAdventor"/>
                <a:cs typeface="TeXGyreAdventor"/>
              </a:rPr>
              <a:t>Headache</a:t>
            </a:r>
            <a:endParaRPr sz="2000" dirty="0">
              <a:latin typeface="TeXGyreAdventor"/>
              <a:cs typeface="TeXGyreAdventor"/>
            </a:endParaRPr>
          </a:p>
          <a:p>
            <a:pPr marL="533400" lvl="1" indent="-228600">
              <a:spcBef>
                <a:spcPts val="500"/>
              </a:spcBef>
              <a:buClr>
                <a:srgbClr val="DA6A50"/>
              </a:buClr>
              <a:buFont typeface="Arial"/>
              <a:buChar char="•"/>
              <a:tabLst>
                <a:tab pos="532765" algn="l"/>
                <a:tab pos="533400" algn="l"/>
              </a:tabLst>
            </a:pPr>
            <a:r>
              <a:rPr sz="2000" spc="-5" dirty="0">
                <a:solidFill>
                  <a:srgbClr val="695D4D"/>
                </a:solidFill>
                <a:latin typeface="TeXGyreAdventor"/>
                <a:cs typeface="TeXGyreAdventor"/>
              </a:rPr>
              <a:t>Visual</a:t>
            </a:r>
            <a:r>
              <a:rPr sz="2000" spc="-10" dirty="0">
                <a:solidFill>
                  <a:srgbClr val="695D4D"/>
                </a:solidFill>
                <a:latin typeface="TeXGyreAdventor"/>
                <a:cs typeface="TeXGyreAdventor"/>
              </a:rPr>
              <a:t> </a:t>
            </a:r>
            <a:r>
              <a:rPr sz="2000" spc="-5" dirty="0">
                <a:solidFill>
                  <a:srgbClr val="695D4D"/>
                </a:solidFill>
                <a:latin typeface="TeXGyreAdventor"/>
                <a:cs typeface="TeXGyreAdventor"/>
              </a:rPr>
              <a:t>disturbances</a:t>
            </a:r>
            <a:endParaRPr sz="2000" dirty="0">
              <a:latin typeface="TeXGyreAdventor"/>
              <a:cs typeface="TeXGyreAdventor"/>
            </a:endParaRPr>
          </a:p>
          <a:p>
            <a:pPr marL="533400" lvl="1" indent="-228600">
              <a:spcBef>
                <a:spcPts val="500"/>
              </a:spcBef>
              <a:buClr>
                <a:srgbClr val="DA6A50"/>
              </a:buClr>
              <a:buFont typeface="Arial"/>
              <a:buChar char="•"/>
              <a:tabLst>
                <a:tab pos="532765" algn="l"/>
                <a:tab pos="533400" algn="l"/>
              </a:tabLst>
            </a:pPr>
            <a:r>
              <a:rPr sz="2000" spc="-30" dirty="0">
                <a:solidFill>
                  <a:srgbClr val="695D4D"/>
                </a:solidFill>
                <a:latin typeface="TeXGyreAdventor"/>
                <a:cs typeface="TeXGyreAdventor"/>
              </a:rPr>
              <a:t>Vomiting</a:t>
            </a:r>
            <a:endParaRPr sz="2000" dirty="0">
              <a:latin typeface="TeXGyreAdventor"/>
              <a:cs typeface="TeXGyreAdventor"/>
            </a:endParaRPr>
          </a:p>
          <a:p>
            <a:pPr marL="533400" lvl="1" indent="-228600">
              <a:spcBef>
                <a:spcPts val="400"/>
              </a:spcBef>
              <a:buClr>
                <a:srgbClr val="DA6A50"/>
              </a:buClr>
              <a:buFont typeface="Arial"/>
              <a:buChar char="•"/>
              <a:tabLst>
                <a:tab pos="532765" algn="l"/>
                <a:tab pos="533400" algn="l"/>
              </a:tabLst>
            </a:pPr>
            <a:r>
              <a:rPr sz="2000" dirty="0">
                <a:solidFill>
                  <a:srgbClr val="695D4D"/>
                </a:solidFill>
                <a:latin typeface="TeXGyreAdventor"/>
                <a:cs typeface="TeXGyreAdventor"/>
              </a:rPr>
              <a:t>Convulsions</a:t>
            </a:r>
            <a:endParaRPr sz="2000" dirty="0">
              <a:latin typeface="TeXGyreAdventor"/>
              <a:cs typeface="TeXGyreAdventor"/>
            </a:endParaRPr>
          </a:p>
          <a:p>
            <a:pPr lvl="1">
              <a:lnSpc>
                <a:spcPct val="100000"/>
              </a:lnSpc>
              <a:buClr>
                <a:srgbClr val="DA6A50"/>
              </a:buClr>
              <a:buFont typeface="Arial"/>
              <a:buChar char="•"/>
            </a:pPr>
            <a:endParaRPr sz="2400" dirty="0">
              <a:latin typeface="TeXGyreAdventor"/>
              <a:cs typeface="TeXGyreAdventor"/>
            </a:endParaRPr>
          </a:p>
          <a:p>
            <a:pPr marL="241300" indent="-228600">
              <a:spcBef>
                <a:spcPts val="5"/>
              </a:spcBef>
              <a:buClr>
                <a:srgbClr val="A3B1A9"/>
              </a:buClr>
              <a:buFont typeface="Arial"/>
              <a:buChar char="•"/>
              <a:tabLst>
                <a:tab pos="241300" algn="l"/>
              </a:tabLst>
            </a:pPr>
            <a:r>
              <a:rPr sz="2400" spc="-5" dirty="0">
                <a:solidFill>
                  <a:srgbClr val="695D4D"/>
                </a:solidFill>
                <a:latin typeface="TeXGyreAdventor"/>
                <a:cs typeface="TeXGyreAdventor"/>
              </a:rPr>
              <a:t>It </a:t>
            </a:r>
            <a:r>
              <a:rPr sz="2400" dirty="0">
                <a:solidFill>
                  <a:srgbClr val="695D4D"/>
                </a:solidFill>
                <a:latin typeface="TeXGyreAdventor"/>
                <a:cs typeface="TeXGyreAdventor"/>
              </a:rPr>
              <a:t>may </a:t>
            </a:r>
            <a:r>
              <a:rPr sz="2400" spc="-5" dirty="0">
                <a:solidFill>
                  <a:srgbClr val="695D4D"/>
                </a:solidFill>
                <a:latin typeface="TeXGyreAdventor"/>
                <a:cs typeface="TeXGyreAdventor"/>
              </a:rPr>
              <a:t>continue to be asymptomatic</a:t>
            </a:r>
            <a:endParaRPr sz="2400" dirty="0">
              <a:latin typeface="TeXGyreAdventor"/>
              <a:cs typeface="TeXGyreAdventor"/>
            </a:endParaRPr>
          </a:p>
        </p:txBody>
      </p:sp>
      <p:pic>
        <p:nvPicPr>
          <p:cNvPr id="23" name="Picture 22">
            <a:extLst>
              <a:ext uri="{FF2B5EF4-FFF2-40B4-BE49-F238E27FC236}">
                <a16:creationId xmlns:a16="http://schemas.microsoft.com/office/drawing/2014/main" id="{E8CEB8A9-A991-402F-940B-6A29BEFEEB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96175" y="3429000"/>
            <a:ext cx="1945233" cy="2245579"/>
          </a:xfrm>
          <a:prstGeom prst="rect">
            <a:avLst/>
          </a:prstGeom>
        </p:spPr>
      </p:pic>
    </p:spTree>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8</TotalTime>
  <Words>1359</Words>
  <Application>Microsoft Office PowerPoint</Application>
  <PresentationFormat>Widescreen</PresentationFormat>
  <Paragraphs>157</Paragraphs>
  <Slides>24</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24</vt:i4>
      </vt:variant>
    </vt:vector>
  </HeadingPairs>
  <TitlesOfParts>
    <vt:vector size="35" baseType="lpstr">
      <vt:lpstr>Arial</vt:lpstr>
      <vt:lpstr>Calibri</vt:lpstr>
      <vt:lpstr>Gill Sans MT</vt:lpstr>
      <vt:lpstr>Gothic Uralic</vt:lpstr>
      <vt:lpstr>Palladio Uralic</vt:lpstr>
      <vt:lpstr>Tahoma</vt:lpstr>
      <vt:lpstr>TeXGyreAdventor</vt:lpstr>
      <vt:lpstr>Times New Roman</vt:lpstr>
      <vt:lpstr>Verdana</vt:lpstr>
      <vt:lpstr>Wingdings</vt:lpstr>
      <vt:lpstr>Gallery</vt:lpstr>
      <vt:lpstr>PowerPoint Presentation</vt:lpstr>
      <vt:lpstr>PowerPoint Presentation</vt:lpstr>
      <vt:lpstr>PowerPoint Presentation</vt:lpstr>
      <vt:lpstr>PowerPoint Presentation</vt:lpstr>
      <vt:lpstr>Types of Hypertension</vt:lpstr>
      <vt:lpstr>Risk Factors</vt:lpstr>
      <vt:lpstr>PowerPoint Presentation</vt:lpstr>
      <vt:lpstr>CAUSE</vt:lpstr>
      <vt:lpstr>SYMPTOMS</vt:lpstr>
      <vt:lpstr>LABORATORY DIAGNOSIS TESTS</vt:lpstr>
      <vt:lpstr>COMPLICATIONS</vt:lpstr>
      <vt:lpstr>COMPLICATIONS</vt:lpstr>
      <vt:lpstr>Who is most likely to have high blood pressure?</vt:lpstr>
      <vt:lpstr>What medications are used to treat Hypertension?</vt:lpstr>
      <vt:lpstr>What medications are used to treat Hypertension?</vt:lpstr>
      <vt:lpstr>TREATMENT WITH LIFESTYLE  MODIFICATIONS</vt:lpstr>
      <vt:lpstr>EFFECTS OF DISEASE ON EXERCISE</vt:lpstr>
      <vt:lpstr>EFFECTS OF DISEASE ON EXERCISE</vt:lpstr>
      <vt:lpstr>Can high blood pressure affect pregnancy?</vt:lpstr>
      <vt:lpstr>What if lifestyle changes don’t help lower my blood pressure?</vt:lpstr>
      <vt:lpstr>SUMMARY</vt:lpstr>
      <vt:lpstr>Conclusion</vt:lpstr>
      <vt:lpstr>REFERENCES</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Sumit Thakur</dc:creator>
  <cp:lastModifiedBy>Sumit Thakur</cp:lastModifiedBy>
  <cp:revision>2</cp:revision>
  <dcterms:created xsi:type="dcterms:W3CDTF">2021-09-21T06:47:59Z</dcterms:created>
  <dcterms:modified xsi:type="dcterms:W3CDTF">2021-09-21T06:56:16Z</dcterms:modified>
</cp:coreProperties>
</file>