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7"/>
  </p:notesMasterIdLst>
  <p:sldIdLst>
    <p:sldId id="277" r:id="rId2"/>
    <p:sldId id="273" r:id="rId3"/>
    <p:sldId id="278" r:id="rId4"/>
    <p:sldId id="257" r:id="rId5"/>
    <p:sldId id="279" r:id="rId6"/>
    <p:sldId id="280" r:id="rId7"/>
    <p:sldId id="275" r:id="rId8"/>
    <p:sldId id="258" r:id="rId9"/>
    <p:sldId id="259" r:id="rId10"/>
    <p:sldId id="260" r:id="rId11"/>
    <p:sldId id="261" r:id="rId12"/>
    <p:sldId id="262" r:id="rId13"/>
    <p:sldId id="263" r:id="rId14"/>
    <p:sldId id="276" r:id="rId15"/>
    <p:sldId id="264"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52F10A-ADD3-4CA7-B2E1-2F8515B8E5BE}" type="datetimeFigureOut">
              <a:rPr lang="en-US" smtClean="0"/>
              <a:t>1/7/2021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6D6EA1-C3A2-4F05-85AC-9D18177D09D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8AAC8DF-7F5D-43D9-8FCC-0736FFE1DC06}" type="slidenum">
              <a:rPr lang="en-US"/>
              <a:pPr/>
              <a:t>1</a:t>
            </a:fld>
            <a:endParaRPr lang="en-US"/>
          </a:p>
        </p:txBody>
      </p:sp>
      <p:sp>
        <p:nvSpPr>
          <p:cNvPr id="225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4A17A84-E41B-46C5-8A02-42537B8939A6}" type="datetimeFigureOut">
              <a:rPr lang="en-US" smtClean="0"/>
              <a:pPr/>
              <a:t>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BAA412-39BF-4B5E-AE6A-A231EC004D2C}" type="slidenum">
              <a:rPr lang="en-US" smtClean="0"/>
              <a:pPr/>
              <a:t>‹#›</a:t>
            </a:fld>
            <a:endParaRPr lang="en-US"/>
          </a:p>
        </p:txBody>
      </p:sp>
    </p:spTree>
    <p:extLst>
      <p:ext uri="{BB962C8B-B14F-4D97-AF65-F5344CB8AC3E}">
        <p14:creationId xmlns:p14="http://schemas.microsoft.com/office/powerpoint/2010/main" val="2908630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4A17A84-E41B-46C5-8A02-42537B8939A6}" type="datetimeFigureOut">
              <a:rPr lang="en-US" smtClean="0"/>
              <a:pPr/>
              <a:t>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BAA412-39BF-4B5E-AE6A-A231EC004D2C}" type="slidenum">
              <a:rPr lang="en-US" smtClean="0"/>
              <a:pPr/>
              <a:t>‹#›</a:t>
            </a:fld>
            <a:endParaRPr lang="en-US"/>
          </a:p>
        </p:txBody>
      </p:sp>
    </p:spTree>
    <p:extLst>
      <p:ext uri="{BB962C8B-B14F-4D97-AF65-F5344CB8AC3E}">
        <p14:creationId xmlns:p14="http://schemas.microsoft.com/office/powerpoint/2010/main" val="3475701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4A17A84-E41B-46C5-8A02-42537B8939A6}" type="datetimeFigureOut">
              <a:rPr lang="en-US" smtClean="0"/>
              <a:pPr/>
              <a:t>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BAA412-39BF-4B5E-AE6A-A231EC004D2C}" type="slidenum">
              <a:rPr lang="en-US" smtClean="0"/>
              <a:pPr/>
              <a:t>‹#›</a:t>
            </a:fld>
            <a:endParaRPr lang="en-US"/>
          </a:p>
        </p:txBody>
      </p:sp>
    </p:spTree>
    <p:extLst>
      <p:ext uri="{BB962C8B-B14F-4D97-AF65-F5344CB8AC3E}">
        <p14:creationId xmlns:p14="http://schemas.microsoft.com/office/powerpoint/2010/main" val="3727578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A17A84-E41B-46C5-8A02-42537B8939A6}" type="datetimeFigureOut">
              <a:rPr lang="en-US" smtClean="0"/>
              <a:pPr/>
              <a:t>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BAA412-39BF-4B5E-AE6A-A231EC004D2C}" type="slidenum">
              <a:rPr lang="en-US" smtClean="0"/>
              <a:pPr/>
              <a:t>‹#›</a:t>
            </a:fld>
            <a:endParaRPr lang="en-US"/>
          </a:p>
        </p:txBody>
      </p:sp>
    </p:spTree>
    <p:extLst>
      <p:ext uri="{BB962C8B-B14F-4D97-AF65-F5344CB8AC3E}">
        <p14:creationId xmlns:p14="http://schemas.microsoft.com/office/powerpoint/2010/main" val="4107972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A17A84-E41B-46C5-8A02-42537B8939A6}" type="datetimeFigureOut">
              <a:rPr lang="en-US" smtClean="0"/>
              <a:pPr/>
              <a:t>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BAA412-39BF-4B5E-AE6A-A231EC004D2C}" type="slidenum">
              <a:rPr lang="en-US" smtClean="0"/>
              <a:pPr/>
              <a:t>‹#›</a:t>
            </a:fld>
            <a:endParaRPr lang="en-US"/>
          </a:p>
        </p:txBody>
      </p:sp>
    </p:spTree>
    <p:extLst>
      <p:ext uri="{BB962C8B-B14F-4D97-AF65-F5344CB8AC3E}">
        <p14:creationId xmlns:p14="http://schemas.microsoft.com/office/powerpoint/2010/main" val="1291262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4A17A84-E41B-46C5-8A02-42537B8939A6}" type="datetimeFigureOut">
              <a:rPr lang="en-US" smtClean="0"/>
              <a:pPr/>
              <a:t>1/7/2021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ACBAA412-39BF-4B5E-AE6A-A231EC004D2C}" type="slidenum">
              <a:rPr lang="en-US" smtClean="0"/>
              <a:pPr/>
              <a:t>‹#›</a:t>
            </a:fld>
            <a:endParaRPr lang="en-US"/>
          </a:p>
        </p:txBody>
      </p:sp>
    </p:spTree>
    <p:extLst>
      <p:ext uri="{BB962C8B-B14F-4D97-AF65-F5344CB8AC3E}">
        <p14:creationId xmlns:p14="http://schemas.microsoft.com/office/powerpoint/2010/main" val="2478270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4A17A84-E41B-46C5-8A02-42537B8939A6}" type="datetimeFigureOut">
              <a:rPr lang="en-US" smtClean="0"/>
              <a:pPr/>
              <a:t>1/7/2021</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ACBAA412-39BF-4B5E-AE6A-A231EC004D2C}" type="slidenum">
              <a:rPr lang="en-US" smtClean="0"/>
              <a:pPr/>
              <a:t>‹#›</a:t>
            </a:fld>
            <a:endParaRPr lang="en-US"/>
          </a:p>
        </p:txBody>
      </p:sp>
    </p:spTree>
    <p:extLst>
      <p:ext uri="{BB962C8B-B14F-4D97-AF65-F5344CB8AC3E}">
        <p14:creationId xmlns:p14="http://schemas.microsoft.com/office/powerpoint/2010/main" val="1923477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4A17A84-E41B-46C5-8A02-42537B8939A6}" type="datetimeFigureOut">
              <a:rPr lang="en-US" smtClean="0"/>
              <a:pPr/>
              <a:t>1/7/2021</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ACBAA412-39BF-4B5E-AE6A-A231EC004D2C}" type="slidenum">
              <a:rPr lang="en-US" smtClean="0"/>
              <a:pPr/>
              <a:t>‹#›</a:t>
            </a:fld>
            <a:endParaRPr lang="en-US"/>
          </a:p>
        </p:txBody>
      </p:sp>
    </p:spTree>
    <p:extLst>
      <p:ext uri="{BB962C8B-B14F-4D97-AF65-F5344CB8AC3E}">
        <p14:creationId xmlns:p14="http://schemas.microsoft.com/office/powerpoint/2010/main" val="1579331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4A17A84-E41B-46C5-8A02-42537B8939A6}" type="datetimeFigureOut">
              <a:rPr lang="en-US" smtClean="0"/>
              <a:pPr/>
              <a:t>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BAA412-39BF-4B5E-AE6A-A231EC004D2C}" type="slidenum">
              <a:rPr lang="en-US" smtClean="0"/>
              <a:pPr/>
              <a:t>‹#›</a:t>
            </a:fld>
            <a:endParaRPr lang="en-US"/>
          </a:p>
        </p:txBody>
      </p:sp>
    </p:spTree>
    <p:extLst>
      <p:ext uri="{BB962C8B-B14F-4D97-AF65-F5344CB8AC3E}">
        <p14:creationId xmlns:p14="http://schemas.microsoft.com/office/powerpoint/2010/main" val="749282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en-US"/>
              <a:t>Click to edit Master title style</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4A17A84-E41B-46C5-8A02-42537B8939A6}" type="datetimeFigureOut">
              <a:rPr lang="en-US" smtClean="0"/>
              <a:pPr/>
              <a:t>1/7/2021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ACBAA412-39BF-4B5E-AE6A-A231EC004D2C}" type="slidenum">
              <a:rPr lang="en-US" smtClean="0"/>
              <a:pPr/>
              <a:t>‹#›</a:t>
            </a:fld>
            <a:endParaRPr lang="en-US"/>
          </a:p>
        </p:txBody>
      </p:sp>
    </p:spTree>
    <p:extLst>
      <p:ext uri="{BB962C8B-B14F-4D97-AF65-F5344CB8AC3E}">
        <p14:creationId xmlns:p14="http://schemas.microsoft.com/office/powerpoint/2010/main" val="1879424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4A17A84-E41B-46C5-8A02-42537B8939A6}" type="datetimeFigureOut">
              <a:rPr lang="en-US" smtClean="0"/>
              <a:pPr/>
              <a:t>1/7/2021</a:t>
            </a:fld>
            <a:endParaRPr lang="en-US"/>
          </a:p>
        </p:txBody>
      </p:sp>
      <p:sp>
        <p:nvSpPr>
          <p:cNvPr id="9" name="Footer Placeholder 8"/>
          <p:cNvSpPr>
            <a:spLocks noGrp="1"/>
          </p:cNvSpPr>
          <p:nvPr>
            <p:ph type="ftr" sz="quarter" idx="11"/>
          </p:nvPr>
        </p:nvSpPr>
        <p:spPr>
          <a:xfrm>
            <a:off x="2624326" y="6356351"/>
            <a:ext cx="4433638" cy="365125"/>
          </a:xfrm>
        </p:spPr>
        <p:txBody>
          <a:bodyPr/>
          <a:lstStyle/>
          <a:p>
            <a:endParaRPr lang="en-US"/>
          </a:p>
        </p:txBody>
      </p:sp>
      <p:sp>
        <p:nvSpPr>
          <p:cNvPr id="10" name="Slide Number Placeholder 9"/>
          <p:cNvSpPr>
            <a:spLocks noGrp="1"/>
          </p:cNvSpPr>
          <p:nvPr>
            <p:ph type="sldNum" sz="quarter" idx="12"/>
          </p:nvPr>
        </p:nvSpPr>
        <p:spPr/>
        <p:txBody>
          <a:bodyPr/>
          <a:lstStyle/>
          <a:p>
            <a:fld id="{ACBAA412-39BF-4B5E-AE6A-A231EC004D2C}" type="slidenum">
              <a:rPr lang="en-US" smtClean="0"/>
              <a:pPr/>
              <a:t>‹#›</a:t>
            </a:fld>
            <a:endParaRPr lang="en-US"/>
          </a:p>
        </p:txBody>
      </p:sp>
    </p:spTree>
    <p:extLst>
      <p:ext uri="{BB962C8B-B14F-4D97-AF65-F5344CB8AC3E}">
        <p14:creationId xmlns:p14="http://schemas.microsoft.com/office/powerpoint/2010/main" val="4014051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54A17A84-E41B-46C5-8A02-42537B8939A6}" type="datetimeFigureOut">
              <a:rPr lang="en-US" smtClean="0"/>
              <a:pPr/>
              <a:t>1/7/2021</a:t>
            </a:fld>
            <a:endParaRPr lang="en-US"/>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ACBAA412-39BF-4B5E-AE6A-A231EC004D2C}" type="slidenum">
              <a:rPr lang="en-US" smtClean="0"/>
              <a:pPr/>
              <a:t>‹#›</a:t>
            </a:fld>
            <a:endParaRPr lang="en-US"/>
          </a:p>
        </p:txBody>
      </p:sp>
    </p:spTree>
    <p:extLst>
      <p:ext uri="{BB962C8B-B14F-4D97-AF65-F5344CB8AC3E}">
        <p14:creationId xmlns:p14="http://schemas.microsoft.com/office/powerpoint/2010/main" val="321339556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wikipedia.com/" TargetMode="External"/><Relationship Id="rId2" Type="http://schemas.openxmlformats.org/officeDocument/2006/relationships/hyperlink" Target="http://www.google.com/" TargetMode="External"/><Relationship Id="rId1" Type="http://schemas.openxmlformats.org/officeDocument/2006/relationships/slideLayout" Target="../slideLayouts/slideLayout2.xml"/><Relationship Id="rId4" Type="http://schemas.openxmlformats.org/officeDocument/2006/relationships/hyperlink" Target="http://www.studymafia.org/"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logo1"/>
          <p:cNvPicPr>
            <a:picLocks noChangeAspect="1" noChangeArrowheads="1"/>
          </p:cNvPicPr>
          <p:nvPr/>
        </p:nvPicPr>
        <p:blipFill>
          <a:blip r:embed="rId3" cstate="print"/>
          <a:srcRect/>
          <a:stretch>
            <a:fillRect/>
          </a:stretch>
        </p:blipFill>
        <p:spPr bwMode="auto">
          <a:xfrm>
            <a:off x="304800" y="76200"/>
            <a:ext cx="1143000" cy="1143000"/>
          </a:xfrm>
          <a:prstGeom prst="rect">
            <a:avLst/>
          </a:prstGeom>
          <a:noFill/>
          <a:ln w="9525">
            <a:noFill/>
            <a:miter lim="800000"/>
            <a:headEnd/>
            <a:tailEnd/>
          </a:ln>
        </p:spPr>
      </p:pic>
      <p:pic>
        <p:nvPicPr>
          <p:cNvPr id="6147" name="Picture 3" descr="strip1"/>
          <p:cNvPicPr>
            <a:picLocks noChangeAspect="1" noChangeArrowheads="1"/>
          </p:cNvPicPr>
          <p:nvPr/>
        </p:nvPicPr>
        <p:blipFill>
          <a:blip r:embed="rId4" cstate="print"/>
          <a:srcRect/>
          <a:stretch>
            <a:fillRect/>
          </a:stretch>
        </p:blipFill>
        <p:spPr bwMode="auto">
          <a:xfrm>
            <a:off x="1447800" y="609600"/>
            <a:ext cx="7620000" cy="76200"/>
          </a:xfrm>
          <a:prstGeom prst="rect">
            <a:avLst/>
          </a:prstGeom>
          <a:noFill/>
          <a:ln w="9525">
            <a:noFill/>
            <a:miter lim="800000"/>
            <a:headEnd/>
            <a:tailEnd/>
          </a:ln>
        </p:spPr>
      </p:pic>
      <p:sp>
        <p:nvSpPr>
          <p:cNvPr id="6148" name="Rectangle 5"/>
          <p:cNvSpPr>
            <a:spLocks noChangeArrowheads="1"/>
          </p:cNvSpPr>
          <p:nvPr/>
        </p:nvSpPr>
        <p:spPr bwMode="auto">
          <a:xfrm>
            <a:off x="-1066800" y="1085959"/>
            <a:ext cx="8686800" cy="990600"/>
          </a:xfrm>
          <a:prstGeom prst="rect">
            <a:avLst/>
          </a:prstGeom>
          <a:noFill/>
          <a:ln w="9525">
            <a:noFill/>
            <a:miter lim="800000"/>
            <a:headEnd/>
            <a:tailEnd/>
          </a:ln>
        </p:spPr>
        <p:txBody>
          <a:bodyPr anchor="ctr"/>
          <a:lstStyle/>
          <a:p>
            <a:pPr algn="ctr"/>
            <a:r>
              <a:rPr lang="en-US" sz="4800" dirty="0">
                <a:solidFill>
                  <a:srgbClr val="FF0000"/>
                </a:solidFill>
                <a:latin typeface="Verdana" pitchFamily="34" charset="0"/>
              </a:rPr>
              <a:t>www.studymafia.org</a:t>
            </a:r>
            <a:endParaRPr lang="en-US" sz="4800" dirty="0">
              <a:solidFill>
                <a:srgbClr val="FF0000"/>
              </a:solidFill>
            </a:endParaRPr>
          </a:p>
        </p:txBody>
      </p:sp>
      <p:sp>
        <p:nvSpPr>
          <p:cNvPr id="6149" name="Text Box 9"/>
          <p:cNvSpPr txBox="1">
            <a:spLocks noChangeArrowheads="1"/>
          </p:cNvSpPr>
          <p:nvPr/>
        </p:nvSpPr>
        <p:spPr bwMode="auto">
          <a:xfrm>
            <a:off x="152400" y="5356909"/>
            <a:ext cx="8610600" cy="646331"/>
          </a:xfrm>
          <a:prstGeom prst="rect">
            <a:avLst/>
          </a:prstGeom>
          <a:noFill/>
          <a:ln w="9525">
            <a:noFill/>
            <a:miter lim="800000"/>
            <a:headEnd/>
            <a:tailEnd/>
          </a:ln>
        </p:spPr>
        <p:txBody>
          <a:bodyPr>
            <a:spAutoFit/>
          </a:bodyPr>
          <a:lstStyle/>
          <a:p>
            <a:pPr>
              <a:spcBef>
                <a:spcPct val="50000"/>
              </a:spcBef>
            </a:pPr>
            <a:r>
              <a:rPr lang="en-US" b="1" dirty="0">
                <a:solidFill>
                  <a:schemeClr val="bg1"/>
                </a:solidFill>
              </a:rPr>
              <a:t>Submitted To:				                              Submitted By:</a:t>
            </a:r>
          </a:p>
          <a:p>
            <a:r>
              <a:rPr lang="en-US" b="1" dirty="0">
                <a:solidFill>
                  <a:schemeClr val="bg1"/>
                </a:solidFill>
              </a:rPr>
              <a:t>www.studymafia.org                                                 www.studymafia.org </a:t>
            </a:r>
          </a:p>
        </p:txBody>
      </p:sp>
      <p:sp>
        <p:nvSpPr>
          <p:cNvPr id="6150" name="Rectangle 8"/>
          <p:cNvSpPr>
            <a:spLocks noChangeArrowheads="1"/>
          </p:cNvSpPr>
          <p:nvPr/>
        </p:nvSpPr>
        <p:spPr bwMode="auto">
          <a:xfrm>
            <a:off x="-381000" y="2362200"/>
            <a:ext cx="4495800" cy="2431435"/>
          </a:xfrm>
          <a:prstGeom prst="rect">
            <a:avLst/>
          </a:prstGeom>
          <a:noFill/>
          <a:ln w="9525">
            <a:noFill/>
            <a:miter lim="800000"/>
            <a:headEnd/>
            <a:tailEnd/>
          </a:ln>
        </p:spPr>
        <p:txBody>
          <a:bodyPr wrap="square">
            <a:spAutoFit/>
          </a:bodyPr>
          <a:lstStyle/>
          <a:p>
            <a:pPr algn="ctr"/>
            <a:r>
              <a:rPr lang="en-US" sz="3600" b="1" dirty="0">
                <a:solidFill>
                  <a:schemeClr val="bg1"/>
                </a:solidFill>
              </a:rPr>
              <a:t>Seminar</a:t>
            </a:r>
          </a:p>
          <a:p>
            <a:pPr algn="ctr"/>
            <a:r>
              <a:rPr lang="en-US" sz="3600" b="1" dirty="0">
                <a:solidFill>
                  <a:schemeClr val="bg1"/>
                </a:solidFill>
              </a:rPr>
              <a:t> On</a:t>
            </a:r>
          </a:p>
          <a:p>
            <a:pPr algn="ctr"/>
            <a:r>
              <a:rPr lang="en-US" sz="4000" b="1" dirty="0">
                <a:solidFill>
                  <a:schemeClr val="bg1"/>
                </a:solidFill>
              </a:rPr>
              <a:t>ONLINE EDUCATION</a:t>
            </a:r>
          </a:p>
        </p:txBody>
      </p:sp>
      <p:pic>
        <p:nvPicPr>
          <p:cNvPr id="3" name="Picture 2">
            <a:extLst>
              <a:ext uri="{FF2B5EF4-FFF2-40B4-BE49-F238E27FC236}">
                <a16:creationId xmlns:a16="http://schemas.microsoft.com/office/drawing/2014/main" id="{3668CFB9-3E87-4A49-96DF-C6ED04EF79E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57600" y="2057400"/>
            <a:ext cx="3022193" cy="3022193"/>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Disadvantages of online education</a:t>
            </a:r>
            <a:endParaRPr lang="en-US" dirty="0"/>
          </a:p>
        </p:txBody>
      </p:sp>
      <p:sp>
        <p:nvSpPr>
          <p:cNvPr id="3" name="Content Placeholder 2"/>
          <p:cNvSpPr>
            <a:spLocks noGrp="1"/>
          </p:cNvSpPr>
          <p:nvPr>
            <p:ph idx="1"/>
          </p:nvPr>
        </p:nvSpPr>
        <p:spPr>
          <a:xfrm>
            <a:off x="2819400" y="864108"/>
            <a:ext cx="5791199" cy="5120640"/>
          </a:xfrm>
        </p:spPr>
        <p:txBody>
          <a:bodyPr>
            <a:normAutofit/>
          </a:bodyPr>
          <a:lstStyle/>
          <a:p>
            <a:r>
              <a:rPr lang="en-US" sz="2200" dirty="0">
                <a:solidFill>
                  <a:schemeClr val="tx1"/>
                </a:solidFill>
              </a:rPr>
              <a:t>Only few people take admission (approx. 1%-2%). </a:t>
            </a:r>
          </a:p>
          <a:p>
            <a:r>
              <a:rPr lang="en-US" sz="2200" dirty="0">
                <a:solidFill>
                  <a:schemeClr val="tx1"/>
                </a:solidFill>
              </a:rPr>
              <a:t>High rate of students leaving the course. </a:t>
            </a:r>
          </a:p>
          <a:p>
            <a:r>
              <a:rPr lang="en-US" sz="2200" dirty="0">
                <a:solidFill>
                  <a:schemeClr val="tx1"/>
                </a:solidFill>
              </a:rPr>
              <a:t>Don’t know the aim.</a:t>
            </a:r>
          </a:p>
          <a:p>
            <a:r>
              <a:rPr lang="en-US" sz="2200" dirty="0">
                <a:solidFill>
                  <a:schemeClr val="tx1"/>
                </a:solidFill>
              </a:rPr>
              <a:t>Low level of eagerness to participate. </a:t>
            </a:r>
          </a:p>
          <a:p>
            <a:r>
              <a:rPr lang="en-US" sz="2200" dirty="0">
                <a:solidFill>
                  <a:schemeClr val="tx1"/>
                </a:solidFill>
              </a:rPr>
              <a:t>Less rules.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Future</a:t>
            </a:r>
          </a:p>
        </p:txBody>
      </p:sp>
      <p:sp>
        <p:nvSpPr>
          <p:cNvPr id="3" name="Content Placeholder 2"/>
          <p:cNvSpPr>
            <a:spLocks noGrp="1"/>
          </p:cNvSpPr>
          <p:nvPr>
            <p:ph idx="1"/>
          </p:nvPr>
        </p:nvSpPr>
        <p:spPr>
          <a:xfrm>
            <a:off x="2743200" y="864108"/>
            <a:ext cx="5943599" cy="5120640"/>
          </a:xfrm>
        </p:spPr>
        <p:txBody>
          <a:bodyPr>
            <a:normAutofit/>
          </a:bodyPr>
          <a:lstStyle/>
          <a:p>
            <a:r>
              <a:rPr lang="en-US" sz="2200" dirty="0">
                <a:solidFill>
                  <a:schemeClr val="tx1"/>
                </a:solidFill>
              </a:rPr>
              <a:t>65% post-secondary institute providing college level online courses. </a:t>
            </a:r>
          </a:p>
          <a:p>
            <a:r>
              <a:rPr lang="en-US" sz="2200" dirty="0">
                <a:solidFill>
                  <a:schemeClr val="tx1"/>
                </a:solidFill>
              </a:rPr>
              <a:t>Large number of schools from western countries participating. </a:t>
            </a:r>
          </a:p>
          <a:p>
            <a:r>
              <a:rPr lang="en-US" sz="2200" dirty="0">
                <a:solidFill>
                  <a:schemeClr val="tx1"/>
                </a:solidFill>
              </a:rPr>
              <a:t>IIMB has tied up with </a:t>
            </a:r>
            <a:r>
              <a:rPr lang="en-US" sz="2200" dirty="0" err="1">
                <a:solidFill>
                  <a:schemeClr val="tx1"/>
                </a:solidFill>
              </a:rPr>
              <a:t>edX</a:t>
            </a:r>
            <a:r>
              <a:rPr lang="en-US" sz="2200" dirty="0">
                <a:solidFill>
                  <a:schemeClr val="tx1"/>
                </a:solidFill>
              </a:rPr>
              <a:t> platform.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Business probability</a:t>
            </a:r>
          </a:p>
        </p:txBody>
      </p:sp>
      <p:sp>
        <p:nvSpPr>
          <p:cNvPr id="3" name="Content Placeholder 2"/>
          <p:cNvSpPr>
            <a:spLocks noGrp="1"/>
          </p:cNvSpPr>
          <p:nvPr>
            <p:ph idx="1"/>
          </p:nvPr>
        </p:nvSpPr>
        <p:spPr>
          <a:xfrm>
            <a:off x="2819400" y="864108"/>
            <a:ext cx="5867399" cy="5120640"/>
          </a:xfrm>
        </p:spPr>
        <p:txBody>
          <a:bodyPr>
            <a:normAutofit/>
          </a:bodyPr>
          <a:lstStyle/>
          <a:p>
            <a:pPr>
              <a:buNone/>
            </a:pPr>
            <a:r>
              <a:rPr lang="en-US" sz="2200" dirty="0">
                <a:solidFill>
                  <a:schemeClr val="tx1"/>
                </a:solidFill>
              </a:rPr>
              <a:t>• Big companies are investing. </a:t>
            </a:r>
          </a:p>
          <a:p>
            <a:pPr>
              <a:buNone/>
            </a:pPr>
            <a:r>
              <a:rPr lang="en-US" sz="2200" dirty="0">
                <a:solidFill>
                  <a:schemeClr val="tx1"/>
                </a:solidFill>
              </a:rPr>
              <a:t>• Google Capital invest $40 million in online education giant Renaissance Learning. </a:t>
            </a:r>
          </a:p>
          <a:p>
            <a:pPr>
              <a:buNone/>
            </a:pPr>
            <a:r>
              <a:rPr lang="en-US" sz="2200" dirty="0">
                <a:solidFill>
                  <a:schemeClr val="tx1"/>
                </a:solidFill>
              </a:rPr>
              <a:t>• Online education giant Khan academy’s revenue as per 2012 data 15.795 million USD.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Conclusion</a:t>
            </a:r>
          </a:p>
        </p:txBody>
      </p:sp>
      <p:sp>
        <p:nvSpPr>
          <p:cNvPr id="3" name="Content Placeholder 2"/>
          <p:cNvSpPr>
            <a:spLocks noGrp="1"/>
          </p:cNvSpPr>
          <p:nvPr>
            <p:ph idx="1"/>
          </p:nvPr>
        </p:nvSpPr>
        <p:spPr>
          <a:xfrm>
            <a:off x="2819400" y="864108"/>
            <a:ext cx="5867399" cy="5120640"/>
          </a:xfrm>
        </p:spPr>
        <p:txBody>
          <a:bodyPr>
            <a:normAutofit/>
          </a:bodyPr>
          <a:lstStyle/>
          <a:p>
            <a:r>
              <a:rPr lang="en-US" sz="2200" dirty="0">
                <a:solidFill>
                  <a:schemeClr val="tx1"/>
                </a:solidFill>
              </a:rPr>
              <a:t>ICT and e-learning offers opportunity to schools.</a:t>
            </a:r>
          </a:p>
          <a:p>
            <a:r>
              <a:rPr lang="en-US" sz="2200" dirty="0">
                <a:solidFill>
                  <a:schemeClr val="tx1"/>
                </a:solidFill>
              </a:rPr>
              <a:t>Helping to break the educational barrier.</a:t>
            </a:r>
          </a:p>
          <a:p>
            <a:r>
              <a:rPr lang="en-US" sz="2200" dirty="0">
                <a:solidFill>
                  <a:schemeClr val="tx1"/>
                </a:solidFill>
              </a:rPr>
              <a:t>Need a lot of improvement.</a:t>
            </a:r>
          </a:p>
          <a:p>
            <a:r>
              <a:rPr lang="en-US" sz="2200" dirty="0">
                <a:solidFill>
                  <a:schemeClr val="tx1"/>
                </a:solidFill>
              </a:rPr>
              <a:t>Need to create awareness for online education.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b="1" dirty="0">
                <a:solidFill>
                  <a:schemeClr val="bg1"/>
                </a:solidFill>
              </a:rPr>
              <a:t>Reference</a:t>
            </a:r>
          </a:p>
        </p:txBody>
      </p:sp>
      <p:sp>
        <p:nvSpPr>
          <p:cNvPr id="19459" name="Content Placeholder 2"/>
          <p:cNvSpPr>
            <a:spLocks noGrp="1"/>
          </p:cNvSpPr>
          <p:nvPr>
            <p:ph idx="1"/>
          </p:nvPr>
        </p:nvSpPr>
        <p:spPr>
          <a:xfrm>
            <a:off x="2819400" y="1295400"/>
            <a:ext cx="5791200" cy="4572000"/>
          </a:xfrm>
        </p:spPr>
        <p:txBody>
          <a:bodyPr>
            <a:normAutofit/>
          </a:bodyPr>
          <a:lstStyle/>
          <a:p>
            <a:pPr eaLnBrk="1" hangingPunct="1"/>
            <a:r>
              <a:rPr lang="en-US" sz="2200" dirty="0">
                <a:hlinkClick r:id="rId2"/>
              </a:rPr>
              <a:t>www.google.com</a:t>
            </a:r>
            <a:endParaRPr lang="en-US" sz="2200" dirty="0"/>
          </a:p>
          <a:p>
            <a:pPr eaLnBrk="1" hangingPunct="1"/>
            <a:r>
              <a:rPr lang="en-US" sz="2200" dirty="0">
                <a:hlinkClick r:id="rId3"/>
              </a:rPr>
              <a:t>www.wikipedia.com</a:t>
            </a:r>
            <a:endParaRPr lang="en-US" sz="2200" dirty="0"/>
          </a:p>
          <a:p>
            <a:pPr eaLnBrk="1" hangingPunct="1"/>
            <a:r>
              <a:rPr lang="en-US" sz="2200" dirty="0">
                <a:hlinkClick r:id="rId4"/>
              </a:rPr>
              <a:t>www.studymafia.org</a:t>
            </a:r>
            <a:endParaRPr lang="en-US" sz="2200"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2743200"/>
            <a:ext cx="4800600" cy="1143000"/>
          </a:xfrm>
        </p:spPr>
        <p:txBody>
          <a:bodyPr>
            <a:noAutofit/>
          </a:bodyPr>
          <a:lstStyle/>
          <a:p>
            <a:r>
              <a:rPr lang="en-US" sz="8000" dirty="0">
                <a:solidFill>
                  <a:schemeClr val="accent1"/>
                </a:solidFill>
              </a:rPr>
              <a:t>THANKS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Content </a:t>
            </a:r>
          </a:p>
        </p:txBody>
      </p:sp>
      <p:sp>
        <p:nvSpPr>
          <p:cNvPr id="3" name="Content Placeholder 2"/>
          <p:cNvSpPr>
            <a:spLocks noGrp="1"/>
          </p:cNvSpPr>
          <p:nvPr>
            <p:ph idx="1"/>
          </p:nvPr>
        </p:nvSpPr>
        <p:spPr>
          <a:xfrm>
            <a:off x="2743200" y="990600"/>
            <a:ext cx="5943600" cy="5120640"/>
          </a:xfrm>
        </p:spPr>
        <p:txBody>
          <a:bodyPr>
            <a:normAutofit/>
          </a:bodyPr>
          <a:lstStyle/>
          <a:p>
            <a:r>
              <a:rPr lang="en-US" sz="2200" dirty="0">
                <a:solidFill>
                  <a:schemeClr val="tx1"/>
                </a:solidFill>
              </a:rPr>
              <a:t>Introduction</a:t>
            </a:r>
          </a:p>
          <a:p>
            <a:r>
              <a:rPr lang="en-US" sz="2200" dirty="0">
                <a:solidFill>
                  <a:schemeClr val="tx1"/>
                </a:solidFill>
              </a:rPr>
              <a:t>What is Online Education?</a:t>
            </a:r>
          </a:p>
          <a:p>
            <a:r>
              <a:rPr lang="en-US" sz="2400" dirty="0">
                <a:solidFill>
                  <a:schemeClr val="tx1"/>
                </a:solidFill>
              </a:rPr>
              <a:t>Online Education Programs</a:t>
            </a:r>
          </a:p>
          <a:p>
            <a:r>
              <a:rPr lang="en-IN" sz="2400" dirty="0">
                <a:solidFill>
                  <a:schemeClr val="tx1"/>
                </a:solidFill>
              </a:rPr>
              <a:t>Is online degree legit?</a:t>
            </a:r>
          </a:p>
          <a:p>
            <a:r>
              <a:rPr lang="en-US" sz="2400" dirty="0">
                <a:solidFill>
                  <a:schemeClr val="tx1"/>
                </a:solidFill>
              </a:rPr>
              <a:t>How Does eLearning Work?</a:t>
            </a:r>
            <a:endParaRPr lang="en-US" sz="2200" dirty="0">
              <a:solidFill>
                <a:schemeClr val="tx1"/>
              </a:solidFill>
            </a:endParaRPr>
          </a:p>
          <a:p>
            <a:r>
              <a:rPr lang="en-US" sz="2200" dirty="0">
                <a:solidFill>
                  <a:schemeClr val="tx1"/>
                </a:solidFill>
              </a:rPr>
              <a:t>Types of Online Education</a:t>
            </a:r>
          </a:p>
          <a:p>
            <a:r>
              <a:rPr lang="en-US" sz="2200" dirty="0">
                <a:solidFill>
                  <a:schemeClr val="tx1"/>
                </a:solidFill>
              </a:rPr>
              <a:t>Advantages of online education</a:t>
            </a:r>
          </a:p>
          <a:p>
            <a:r>
              <a:rPr lang="en-US" sz="2200" dirty="0">
                <a:solidFill>
                  <a:schemeClr val="tx1"/>
                </a:solidFill>
              </a:rPr>
              <a:t>Disadvantages of online education</a:t>
            </a:r>
          </a:p>
          <a:p>
            <a:r>
              <a:rPr lang="en-US" sz="2200" dirty="0">
                <a:solidFill>
                  <a:schemeClr val="tx1"/>
                </a:solidFill>
              </a:rPr>
              <a:t>Future</a:t>
            </a:r>
          </a:p>
          <a:p>
            <a:r>
              <a:rPr lang="en-US" sz="2200" dirty="0">
                <a:solidFill>
                  <a:schemeClr val="tx1"/>
                </a:solidFill>
              </a:rPr>
              <a:t>Business probability</a:t>
            </a:r>
          </a:p>
          <a:p>
            <a:r>
              <a:rPr lang="en-US" sz="2200" dirty="0">
                <a:solidFill>
                  <a:schemeClr val="tx1"/>
                </a:solidFill>
              </a:rPr>
              <a:t>Conclusion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96136-EA5A-484D-A2A7-158DDA5C36E2}"/>
              </a:ext>
            </a:extLst>
          </p:cNvPr>
          <p:cNvSpPr>
            <a:spLocks noGrp="1"/>
          </p:cNvSpPr>
          <p:nvPr>
            <p:ph type="title"/>
          </p:nvPr>
        </p:nvSpPr>
        <p:spPr/>
        <p:txBody>
          <a:bodyPr/>
          <a:lstStyle/>
          <a:p>
            <a:r>
              <a:rPr lang="en-IN" b="1" dirty="0"/>
              <a:t>Introduction</a:t>
            </a:r>
          </a:p>
        </p:txBody>
      </p:sp>
      <p:sp>
        <p:nvSpPr>
          <p:cNvPr id="3" name="Content Placeholder 2">
            <a:extLst>
              <a:ext uri="{FF2B5EF4-FFF2-40B4-BE49-F238E27FC236}">
                <a16:creationId xmlns:a16="http://schemas.microsoft.com/office/drawing/2014/main" id="{DC0AE623-F14E-4780-9476-F0D69F1C7D5D}"/>
              </a:ext>
            </a:extLst>
          </p:cNvPr>
          <p:cNvSpPr>
            <a:spLocks noGrp="1"/>
          </p:cNvSpPr>
          <p:nvPr>
            <p:ph idx="1"/>
          </p:nvPr>
        </p:nvSpPr>
        <p:spPr>
          <a:xfrm>
            <a:off x="2743200" y="864108"/>
            <a:ext cx="5943599" cy="5120640"/>
          </a:xfrm>
        </p:spPr>
        <p:txBody>
          <a:bodyPr>
            <a:normAutofit/>
          </a:bodyPr>
          <a:lstStyle/>
          <a:p>
            <a:r>
              <a:rPr lang="en-US" sz="2200" dirty="0">
                <a:solidFill>
                  <a:schemeClr val="tx1"/>
                </a:solidFill>
              </a:rPr>
              <a:t>In the last 20 years, the Internet has grown from being nearly non-existent into the largest, most accessible database of information ever created. </a:t>
            </a:r>
          </a:p>
          <a:p>
            <a:r>
              <a:rPr lang="en-US" sz="2200" dirty="0">
                <a:solidFill>
                  <a:schemeClr val="tx1"/>
                </a:solidFill>
              </a:rPr>
              <a:t>It has changed the way people communicate, shop, socialize, do business and think about knowledge and learning. </a:t>
            </a:r>
          </a:p>
          <a:p>
            <a:r>
              <a:rPr lang="en-US" sz="2200" dirty="0">
                <a:solidFill>
                  <a:schemeClr val="tx1"/>
                </a:solidFill>
              </a:rPr>
              <a:t>Much more than just a new twist on distance learning, online schooling is changing the face of traditional classrooms and making education more accessible than ever before.</a:t>
            </a:r>
            <a:endParaRPr lang="en-IN" sz="2200" dirty="0">
              <a:solidFill>
                <a:schemeClr val="tx1"/>
              </a:solidFill>
            </a:endParaRPr>
          </a:p>
        </p:txBody>
      </p:sp>
    </p:spTree>
    <p:extLst>
      <p:ext uri="{BB962C8B-B14F-4D97-AF65-F5344CB8AC3E}">
        <p14:creationId xmlns:p14="http://schemas.microsoft.com/office/powerpoint/2010/main" val="2116747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ONLINE EDUCATION</a:t>
            </a:r>
          </a:p>
        </p:txBody>
      </p:sp>
      <p:sp>
        <p:nvSpPr>
          <p:cNvPr id="3" name="Content Placeholder 2"/>
          <p:cNvSpPr>
            <a:spLocks noGrp="1"/>
          </p:cNvSpPr>
          <p:nvPr>
            <p:ph idx="1"/>
          </p:nvPr>
        </p:nvSpPr>
        <p:spPr>
          <a:xfrm>
            <a:off x="2743200" y="864108"/>
            <a:ext cx="5943599" cy="5120640"/>
          </a:xfrm>
        </p:spPr>
        <p:txBody>
          <a:bodyPr>
            <a:normAutofit/>
          </a:bodyPr>
          <a:lstStyle/>
          <a:p>
            <a:r>
              <a:rPr lang="en-US" sz="2200" dirty="0">
                <a:solidFill>
                  <a:schemeClr val="tx1"/>
                </a:solidFill>
              </a:rPr>
              <a:t>Online education is a form of education where students use their home computers through the internet. </a:t>
            </a:r>
          </a:p>
          <a:p>
            <a:r>
              <a:rPr lang="en-US" sz="2200" dirty="0">
                <a:solidFill>
                  <a:schemeClr val="tx1"/>
                </a:solidFill>
              </a:rPr>
              <a:t>For many nontraditional students, among them all those who want to continue working full time or raising families, online graduations and courses have become popular in the past decade. </a:t>
            </a:r>
          </a:p>
          <a:p>
            <a:r>
              <a:rPr lang="en-US" sz="2200" dirty="0">
                <a:solidFill>
                  <a:schemeClr val="tx1"/>
                </a:solidFill>
              </a:rPr>
              <a:t>Often online graduation and course </a:t>
            </a:r>
            <a:r>
              <a:rPr lang="en-US" sz="2200" dirty="0" err="1">
                <a:solidFill>
                  <a:schemeClr val="tx1"/>
                </a:solidFill>
              </a:rPr>
              <a:t>programmes</a:t>
            </a:r>
            <a:r>
              <a:rPr lang="en-US" sz="2200" dirty="0">
                <a:solidFill>
                  <a:schemeClr val="tx1"/>
                </a:solidFill>
              </a:rPr>
              <a:t>, some of which are conducted using digital technologies, are provided via the online learning portal of the host university.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5C211-4984-48CC-858C-C92058B38560}"/>
              </a:ext>
            </a:extLst>
          </p:cNvPr>
          <p:cNvSpPr>
            <a:spLocks noGrp="1"/>
          </p:cNvSpPr>
          <p:nvPr>
            <p:ph type="title"/>
          </p:nvPr>
        </p:nvSpPr>
        <p:spPr/>
        <p:txBody>
          <a:bodyPr/>
          <a:lstStyle/>
          <a:p>
            <a:r>
              <a:rPr lang="en-US" b="1" dirty="0"/>
              <a:t>Online Education Programs</a:t>
            </a:r>
            <a:endParaRPr lang="en-IN" dirty="0"/>
          </a:p>
        </p:txBody>
      </p:sp>
      <p:sp>
        <p:nvSpPr>
          <p:cNvPr id="3" name="Content Placeholder 2">
            <a:extLst>
              <a:ext uri="{FF2B5EF4-FFF2-40B4-BE49-F238E27FC236}">
                <a16:creationId xmlns:a16="http://schemas.microsoft.com/office/drawing/2014/main" id="{0A4F6BBD-0551-48DC-9CF4-EE2A7F6525FB}"/>
              </a:ext>
            </a:extLst>
          </p:cNvPr>
          <p:cNvSpPr>
            <a:spLocks noGrp="1"/>
          </p:cNvSpPr>
          <p:nvPr>
            <p:ph idx="1"/>
          </p:nvPr>
        </p:nvSpPr>
        <p:spPr>
          <a:xfrm>
            <a:off x="2743200" y="1123838"/>
            <a:ext cx="5943599" cy="5120640"/>
          </a:xfrm>
        </p:spPr>
        <p:txBody>
          <a:bodyPr>
            <a:normAutofit/>
          </a:bodyPr>
          <a:lstStyle/>
          <a:p>
            <a:r>
              <a:rPr lang="en-US" sz="2200" b="1" dirty="0">
                <a:solidFill>
                  <a:schemeClr val="tx1"/>
                </a:solidFill>
              </a:rPr>
              <a:t>100% Online Education -</a:t>
            </a:r>
            <a:r>
              <a:rPr lang="en-US" sz="2200" dirty="0">
                <a:solidFill>
                  <a:schemeClr val="tx1"/>
                </a:solidFill>
              </a:rPr>
              <a:t> Fully-online degrees are earned from the comfort of your own home with no required visits to your college or university campus.</a:t>
            </a:r>
          </a:p>
          <a:p>
            <a:r>
              <a:rPr lang="en-US" sz="2200" b="1" dirty="0">
                <a:solidFill>
                  <a:schemeClr val="tx1"/>
                </a:solidFill>
              </a:rPr>
              <a:t>Hybrid Education -</a:t>
            </a:r>
            <a:r>
              <a:rPr lang="en-US" sz="2200" dirty="0">
                <a:solidFill>
                  <a:schemeClr val="tx1"/>
                </a:solidFill>
              </a:rPr>
              <a:t> Hybrid education allows students to pursue a combination of online and on-campus courses.</a:t>
            </a:r>
          </a:p>
          <a:p>
            <a:r>
              <a:rPr lang="en-US" sz="2200" b="1" dirty="0">
                <a:solidFill>
                  <a:schemeClr val="tx1"/>
                </a:solidFill>
              </a:rPr>
              <a:t>Online Courses</a:t>
            </a:r>
            <a:r>
              <a:rPr lang="en-US" sz="2200" dirty="0">
                <a:solidFill>
                  <a:schemeClr val="tx1"/>
                </a:solidFill>
              </a:rPr>
              <a:t> - While online courses may be part of a degree program, they can also be taken on their own in order to master a certain subject or learn a specific skill.</a:t>
            </a:r>
          </a:p>
          <a:p>
            <a:r>
              <a:rPr lang="en-US" sz="2200" b="1" dirty="0">
                <a:solidFill>
                  <a:schemeClr val="tx1"/>
                </a:solidFill>
              </a:rPr>
              <a:t>MOOCs </a:t>
            </a:r>
            <a:r>
              <a:rPr lang="en-US" sz="2200" dirty="0">
                <a:solidFill>
                  <a:schemeClr val="tx1"/>
                </a:solidFill>
              </a:rPr>
              <a:t>- MOOCs, or massive open online courses, are usually delivered in lecture form to online "classrooms" with as many as 10,000 people.</a:t>
            </a:r>
          </a:p>
          <a:p>
            <a:endParaRPr lang="en-IN" sz="2200" dirty="0">
              <a:solidFill>
                <a:schemeClr val="tx1"/>
              </a:solidFill>
            </a:endParaRPr>
          </a:p>
        </p:txBody>
      </p:sp>
    </p:spTree>
    <p:extLst>
      <p:ext uri="{BB962C8B-B14F-4D97-AF65-F5344CB8AC3E}">
        <p14:creationId xmlns:p14="http://schemas.microsoft.com/office/powerpoint/2010/main" val="3994625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2B489-4276-42E8-83F1-0F5937906CD2}"/>
              </a:ext>
            </a:extLst>
          </p:cNvPr>
          <p:cNvSpPr>
            <a:spLocks noGrp="1"/>
          </p:cNvSpPr>
          <p:nvPr>
            <p:ph type="title"/>
          </p:nvPr>
        </p:nvSpPr>
        <p:spPr>
          <a:xfrm>
            <a:off x="76200" y="1295400"/>
            <a:ext cx="2401111" cy="4429621"/>
          </a:xfrm>
        </p:spPr>
        <p:txBody>
          <a:bodyPr/>
          <a:lstStyle/>
          <a:p>
            <a:r>
              <a:rPr lang="en-IN" b="1" dirty="0"/>
              <a:t>Is online degree legit?</a:t>
            </a:r>
          </a:p>
        </p:txBody>
      </p:sp>
      <p:sp>
        <p:nvSpPr>
          <p:cNvPr id="3" name="Content Placeholder 2">
            <a:extLst>
              <a:ext uri="{FF2B5EF4-FFF2-40B4-BE49-F238E27FC236}">
                <a16:creationId xmlns:a16="http://schemas.microsoft.com/office/drawing/2014/main" id="{B80D6CE1-1C86-4E61-BFEC-BDB682487620}"/>
              </a:ext>
            </a:extLst>
          </p:cNvPr>
          <p:cNvSpPr>
            <a:spLocks noGrp="1"/>
          </p:cNvSpPr>
          <p:nvPr>
            <p:ph idx="1"/>
          </p:nvPr>
        </p:nvSpPr>
        <p:spPr>
          <a:xfrm>
            <a:off x="2743200" y="604381"/>
            <a:ext cx="5943600" cy="5120640"/>
          </a:xfrm>
        </p:spPr>
        <p:txBody>
          <a:bodyPr>
            <a:normAutofit/>
          </a:bodyPr>
          <a:lstStyle/>
          <a:p>
            <a:r>
              <a:rPr lang="en-US" sz="2200" dirty="0">
                <a:solidFill>
                  <a:schemeClr val="tx1"/>
                </a:solidFill>
              </a:rPr>
              <a:t>While </a:t>
            </a:r>
            <a:r>
              <a:rPr lang="en-US" sz="2200" b="1" dirty="0">
                <a:solidFill>
                  <a:schemeClr val="tx1"/>
                </a:solidFill>
              </a:rPr>
              <a:t>online degrees</a:t>
            </a:r>
            <a:r>
              <a:rPr lang="en-US" sz="2200" dirty="0">
                <a:solidFill>
                  <a:schemeClr val="tx1"/>
                </a:solidFill>
              </a:rPr>
              <a:t> are new to many, accreditation provides the backing needed to prove that your </a:t>
            </a:r>
            <a:r>
              <a:rPr lang="en-US" sz="2200" b="1" dirty="0">
                <a:solidFill>
                  <a:schemeClr val="tx1"/>
                </a:solidFill>
              </a:rPr>
              <a:t>degree</a:t>
            </a:r>
            <a:r>
              <a:rPr lang="en-US" sz="2200" dirty="0">
                <a:solidFill>
                  <a:schemeClr val="tx1"/>
                </a:solidFill>
              </a:rPr>
              <a:t> is </a:t>
            </a:r>
            <a:r>
              <a:rPr lang="en-US" sz="2200" b="1" dirty="0">
                <a:solidFill>
                  <a:schemeClr val="tx1"/>
                </a:solidFill>
              </a:rPr>
              <a:t>legitimate</a:t>
            </a:r>
            <a:r>
              <a:rPr lang="en-US" sz="2200" dirty="0">
                <a:solidFill>
                  <a:schemeClr val="tx1"/>
                </a:solidFill>
              </a:rPr>
              <a:t>. </a:t>
            </a:r>
          </a:p>
          <a:p>
            <a:r>
              <a:rPr lang="en-US" sz="2200" dirty="0">
                <a:solidFill>
                  <a:schemeClr val="tx1"/>
                </a:solidFill>
              </a:rPr>
              <a:t>Potential employers and higher education institutions will recognize your </a:t>
            </a:r>
            <a:r>
              <a:rPr lang="en-US" sz="2200" b="1" dirty="0">
                <a:solidFill>
                  <a:schemeClr val="tx1"/>
                </a:solidFill>
              </a:rPr>
              <a:t>degree</a:t>
            </a:r>
            <a:r>
              <a:rPr lang="en-US" sz="2200" dirty="0">
                <a:solidFill>
                  <a:schemeClr val="tx1"/>
                </a:solidFill>
              </a:rPr>
              <a:t> (even if it still confuses Aunt Marge), and it will open doors for your future.</a:t>
            </a:r>
            <a:endParaRPr lang="en-IN" sz="2200" dirty="0">
              <a:solidFill>
                <a:schemeClr val="tx1"/>
              </a:solidFill>
            </a:endParaRPr>
          </a:p>
        </p:txBody>
      </p:sp>
    </p:spTree>
    <p:extLst>
      <p:ext uri="{BB962C8B-B14F-4D97-AF65-F5344CB8AC3E}">
        <p14:creationId xmlns:p14="http://schemas.microsoft.com/office/powerpoint/2010/main" val="3015679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How Does eLearning Work?</a:t>
            </a:r>
            <a:br>
              <a:rPr lang="en-US" b="1" dirty="0"/>
            </a:br>
            <a:endParaRPr lang="en-US" dirty="0"/>
          </a:p>
        </p:txBody>
      </p:sp>
      <p:sp>
        <p:nvSpPr>
          <p:cNvPr id="3" name="Content Placeholder 2"/>
          <p:cNvSpPr>
            <a:spLocks noGrp="1"/>
          </p:cNvSpPr>
          <p:nvPr>
            <p:ph idx="1"/>
          </p:nvPr>
        </p:nvSpPr>
        <p:spPr>
          <a:xfrm>
            <a:off x="2743200" y="864108"/>
            <a:ext cx="5943599" cy="5120640"/>
          </a:xfrm>
        </p:spPr>
        <p:txBody>
          <a:bodyPr>
            <a:normAutofit/>
          </a:bodyPr>
          <a:lstStyle/>
          <a:p>
            <a:r>
              <a:rPr lang="en-US" sz="2200" dirty="0">
                <a:solidFill>
                  <a:schemeClr val="tx1"/>
                </a:solidFill>
              </a:rPr>
              <a:t>In an online course, your instruction is delivered via Canvas, Bellevue College Learning Management System, rather than in a face-to-face classroom. </a:t>
            </a:r>
          </a:p>
          <a:p>
            <a:r>
              <a:rPr lang="en-US" sz="2200" dirty="0">
                <a:solidFill>
                  <a:schemeClr val="tx1"/>
                </a:solidFill>
              </a:rPr>
              <a:t>Strategies for success in online classes include logging on your course on the first day of class, dedicating time each day to completing your course assignments, having reliable technology and Internet connection. </a:t>
            </a:r>
          </a:p>
          <a:p>
            <a:endParaRPr lang="en-US"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Online Education</a:t>
            </a:r>
          </a:p>
        </p:txBody>
      </p:sp>
      <p:sp>
        <p:nvSpPr>
          <p:cNvPr id="3" name="Content Placeholder 2"/>
          <p:cNvSpPr>
            <a:spLocks noGrp="1"/>
          </p:cNvSpPr>
          <p:nvPr>
            <p:ph idx="1"/>
          </p:nvPr>
        </p:nvSpPr>
        <p:spPr>
          <a:xfrm>
            <a:off x="2743200" y="864108"/>
            <a:ext cx="5943599" cy="5120640"/>
          </a:xfrm>
        </p:spPr>
        <p:txBody>
          <a:bodyPr/>
          <a:lstStyle/>
          <a:p>
            <a:r>
              <a:rPr lang="en-US" sz="3000" b="1" dirty="0">
                <a:solidFill>
                  <a:schemeClr val="tx1"/>
                </a:solidFill>
              </a:rPr>
              <a:t>SYNCHRONOUS </a:t>
            </a:r>
          </a:p>
          <a:p>
            <a:pPr marL="0" indent="0">
              <a:buNone/>
            </a:pPr>
            <a:r>
              <a:rPr lang="en-US" dirty="0">
                <a:solidFill>
                  <a:schemeClr val="tx1"/>
                </a:solidFill>
              </a:rPr>
              <a:t>     </a:t>
            </a:r>
            <a:r>
              <a:rPr lang="en-US" sz="2200" dirty="0">
                <a:solidFill>
                  <a:schemeClr val="tx1"/>
                </a:solidFill>
              </a:rPr>
              <a:t>Teacher and student have some direct       simultaneous contact.</a:t>
            </a:r>
          </a:p>
          <a:p>
            <a:r>
              <a:rPr lang="en-US" sz="3000" b="1" dirty="0">
                <a:solidFill>
                  <a:schemeClr val="tx1"/>
                </a:solidFill>
              </a:rPr>
              <a:t>Asynchronous </a:t>
            </a:r>
          </a:p>
          <a:p>
            <a:pPr marL="0" indent="0">
              <a:buNone/>
            </a:pPr>
            <a:r>
              <a:rPr lang="en-US" dirty="0">
                <a:solidFill>
                  <a:schemeClr val="tx1"/>
                </a:solidFill>
              </a:rPr>
              <a:t>     </a:t>
            </a:r>
            <a:r>
              <a:rPr lang="en-US" sz="2200" dirty="0">
                <a:solidFill>
                  <a:schemeClr val="tx1"/>
                </a:solidFill>
              </a:rPr>
              <a:t>Instructor and learner do not meet in time or space.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Advantages of online education</a:t>
            </a:r>
            <a:endParaRPr lang="en-US" dirty="0"/>
          </a:p>
        </p:txBody>
      </p:sp>
      <p:sp>
        <p:nvSpPr>
          <p:cNvPr id="3" name="Content Placeholder 2"/>
          <p:cNvSpPr>
            <a:spLocks noGrp="1"/>
          </p:cNvSpPr>
          <p:nvPr>
            <p:ph idx="1"/>
          </p:nvPr>
        </p:nvSpPr>
        <p:spPr>
          <a:xfrm>
            <a:off x="2743200" y="864108"/>
            <a:ext cx="5867399" cy="5120640"/>
          </a:xfrm>
        </p:spPr>
        <p:txBody>
          <a:bodyPr>
            <a:normAutofit/>
          </a:bodyPr>
          <a:lstStyle/>
          <a:p>
            <a:r>
              <a:rPr lang="en-US" sz="2200" dirty="0">
                <a:solidFill>
                  <a:schemeClr val="tx1"/>
                </a:solidFill>
              </a:rPr>
              <a:t>Online courses are convenient. </a:t>
            </a:r>
          </a:p>
          <a:p>
            <a:r>
              <a:rPr lang="en-US" sz="2200" dirty="0">
                <a:solidFill>
                  <a:schemeClr val="tx1"/>
                </a:solidFill>
              </a:rPr>
              <a:t>Online courses offer flexibility. </a:t>
            </a:r>
          </a:p>
          <a:p>
            <a:r>
              <a:rPr lang="en-US" sz="2200" dirty="0">
                <a:solidFill>
                  <a:schemeClr val="tx1"/>
                </a:solidFill>
              </a:rPr>
              <a:t>Online courses bring education right to your home. </a:t>
            </a:r>
          </a:p>
          <a:p>
            <a:r>
              <a:rPr lang="en-US" sz="2200" dirty="0">
                <a:solidFill>
                  <a:schemeClr val="tx1"/>
                </a:solidFill>
              </a:rPr>
              <a:t>Online courses offer more individual attention. </a:t>
            </a:r>
          </a:p>
          <a:p>
            <a:r>
              <a:rPr lang="en-US" sz="2200" dirty="0">
                <a:solidFill>
                  <a:schemeClr val="tx1"/>
                </a:solidFill>
              </a:rPr>
              <a:t>Online courses help you meet interesting people.</a:t>
            </a:r>
          </a:p>
        </p:txBody>
      </p:sp>
    </p:spTree>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TM03457475[[fn=Frame]]</Template>
  <TotalTime>148</TotalTime>
  <Words>552</Words>
  <Application>Microsoft Office PowerPoint</Application>
  <PresentationFormat>On-screen Show (4:3)</PresentationFormat>
  <Paragraphs>73</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Corbel</vt:lpstr>
      <vt:lpstr>Verdana</vt:lpstr>
      <vt:lpstr>Wingdings 2</vt:lpstr>
      <vt:lpstr>Frame</vt:lpstr>
      <vt:lpstr>PowerPoint Presentation</vt:lpstr>
      <vt:lpstr>Content </vt:lpstr>
      <vt:lpstr>Introduction</vt:lpstr>
      <vt:lpstr>WHAT IS ONLINE EDUCATION</vt:lpstr>
      <vt:lpstr>Online Education Programs</vt:lpstr>
      <vt:lpstr>Is online degree legit?</vt:lpstr>
      <vt:lpstr>How Does eLearning Work? </vt:lpstr>
      <vt:lpstr>Types Of Online Education</vt:lpstr>
      <vt:lpstr>Advantages of online education</vt:lpstr>
      <vt:lpstr>Disadvantages of online education</vt:lpstr>
      <vt:lpstr>Future</vt:lpstr>
      <vt:lpstr>Business probability</vt:lpstr>
      <vt:lpstr>Conclusion</vt:lpstr>
      <vt:lpstr>Reference</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ONLINE EDUCATION</dc:title>
  <dc:creator>crc</dc:creator>
  <cp:lastModifiedBy>Sumit Thakur</cp:lastModifiedBy>
  <cp:revision>16</cp:revision>
  <dcterms:created xsi:type="dcterms:W3CDTF">2020-09-08T04:48:53Z</dcterms:created>
  <dcterms:modified xsi:type="dcterms:W3CDTF">2021-01-07T12:37:30Z</dcterms:modified>
</cp:coreProperties>
</file>