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84" r:id="rId2"/>
    <p:sldId id="285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3" r:id="rId22"/>
    <p:sldId id="28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C9246-CA28-4F46-893D-4596323B65DA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55146-5D66-4B01-923F-2BCD2F02ED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41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003751-DA68-48E0-9DA4-09519522E7D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E467CEB-0CE3-4E3C-99C8-7870E63F61D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269758-1651-4F0B-971C-AD89C612E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7CEB-0CE3-4E3C-99C8-7870E63F61D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9758-1651-4F0B-971C-AD89C612E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E467CEB-0CE3-4E3C-99C8-7870E63F61D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E269758-1651-4F0B-971C-AD89C612E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7CEB-0CE3-4E3C-99C8-7870E63F61D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269758-1651-4F0B-971C-AD89C612EC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7CEB-0CE3-4E3C-99C8-7870E63F61D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E269758-1651-4F0B-971C-AD89C612EC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E467CEB-0CE3-4E3C-99C8-7870E63F61D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E269758-1651-4F0B-971C-AD89C612EC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E467CEB-0CE3-4E3C-99C8-7870E63F61D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E269758-1651-4F0B-971C-AD89C612EC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7CEB-0CE3-4E3C-99C8-7870E63F61D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269758-1651-4F0B-971C-AD89C612E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7CEB-0CE3-4E3C-99C8-7870E63F61D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269758-1651-4F0B-971C-AD89C612E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7CEB-0CE3-4E3C-99C8-7870E63F61D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269758-1651-4F0B-971C-AD89C612EC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E467CEB-0CE3-4E3C-99C8-7870E63F61D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E269758-1651-4F0B-971C-AD89C612EC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E467CEB-0CE3-4E3C-99C8-7870E63F61D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E269758-1651-4F0B-971C-AD89C612E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om/" TargetMode="External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udymafia.org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76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609600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990600" y="6858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5400" dirty="0">
                <a:latin typeface="Verdana" pitchFamily="34" charset="0"/>
              </a:rPr>
              <a:t>www.studymafia.org</a:t>
            </a:r>
            <a:endParaRPr lang="en-US" sz="5400" dirty="0">
              <a:latin typeface="Tahoma" pitchFamily="34" charset="0"/>
            </a:endParaRPr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192157" y="5299073"/>
            <a:ext cx="861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/>
              <a:t>Submitted To:				</a:t>
            </a:r>
            <a:r>
              <a:rPr lang="en-US" b="1" dirty="0" smtClean="0"/>
              <a:t>                                          Submitted By:</a:t>
            </a:r>
            <a:endParaRPr lang="en-US" b="1" dirty="0"/>
          </a:p>
          <a:p>
            <a:pPr eaLnBrk="0" hangingPunct="0"/>
            <a:r>
              <a:rPr lang="en-US" b="1" dirty="0" smtClean="0"/>
              <a:t>www.studymafia.org                                                                        </a:t>
            </a:r>
            <a:r>
              <a:rPr lang="en-US" b="1" dirty="0" err="1" smtClean="0"/>
              <a:t>www.studymafia.org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1219200" y="2438400"/>
            <a:ext cx="6934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600" b="1" dirty="0"/>
              <a:t>Seminar</a:t>
            </a:r>
          </a:p>
          <a:p>
            <a:pPr algn="ctr" eaLnBrk="0" hangingPunct="0"/>
            <a:r>
              <a:rPr lang="en-US" sz="3600" b="1" dirty="0"/>
              <a:t> On</a:t>
            </a:r>
          </a:p>
          <a:p>
            <a:pPr algn="ctr"/>
            <a:r>
              <a:rPr lang="en-US" sz="4000" dirty="0" smtClean="0"/>
              <a:t>LTE Architecture</a:t>
            </a:r>
            <a:endParaRPr lang="en-US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de-DE" sz="4000" dirty="0">
                <a:solidFill>
                  <a:schemeClr val="tx1"/>
                </a:solidFill>
              </a:rPr>
              <a:t>Authentication &amp; key agreement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865CBD-BC60-47FC-8AE4-EDF10108689F}" type="slidenum">
              <a:rPr lang="en-US"/>
              <a:pPr/>
              <a:t>10</a:t>
            </a:fld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de-DE" sz="3600" dirty="0"/>
          </a:p>
          <a:p>
            <a:pPr>
              <a:lnSpc>
                <a:spcPct val="90000"/>
              </a:lnSpc>
            </a:pPr>
            <a:endParaRPr lang="de-DE" sz="3600" dirty="0"/>
          </a:p>
          <a:p>
            <a:pPr>
              <a:lnSpc>
                <a:spcPct val="90000"/>
              </a:lnSpc>
            </a:pPr>
            <a:endParaRPr lang="de-DE" sz="3600" dirty="0"/>
          </a:p>
          <a:p>
            <a:pPr>
              <a:lnSpc>
                <a:spcPct val="90000"/>
              </a:lnSpc>
            </a:pPr>
            <a:endParaRPr lang="de-DE" sz="3600" dirty="0"/>
          </a:p>
          <a:p>
            <a:pPr>
              <a:lnSpc>
                <a:spcPct val="90000"/>
              </a:lnSpc>
            </a:pPr>
            <a:endParaRPr lang="de-DE" sz="3600" dirty="0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de-DE" sz="2400" dirty="0"/>
              <a:t>HSS generates authentication data and provides it to MME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de-DE" sz="2400" dirty="0"/>
              <a:t>Challenge-response authentication and key agreement procedure between MME and UE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</p:txBody>
      </p:sp>
      <p:pic>
        <p:nvPicPr>
          <p:cNvPr id="17613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1412875"/>
            <a:ext cx="5595938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sz="4000"/>
              <a:t>Confidentiality &amp; integrity of signaling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0B018F-9CCA-4B58-A815-2424FCB1A474}" type="slidenum">
              <a:rPr lang="en-US"/>
              <a:pPr/>
              <a:t>11</a:t>
            </a:fld>
            <a:endParaRPr lang="en-US"/>
          </a:p>
        </p:txBody>
      </p:sp>
      <p:sp>
        <p:nvSpPr>
          <p:cNvPr id="1792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de-DE"/>
          </a:p>
          <a:p>
            <a:pPr>
              <a:lnSpc>
                <a:spcPct val="90000"/>
              </a:lnSpc>
            </a:pPr>
            <a:endParaRPr lang="de-DE"/>
          </a:p>
          <a:p>
            <a:pPr>
              <a:lnSpc>
                <a:spcPct val="90000"/>
              </a:lnSpc>
            </a:pPr>
            <a:endParaRPr lang="de-DE"/>
          </a:p>
          <a:p>
            <a:pPr>
              <a:lnSpc>
                <a:spcPct val="90000"/>
              </a:lnSpc>
            </a:pPr>
            <a:endParaRPr lang="de-DE"/>
          </a:p>
          <a:p>
            <a:pPr>
              <a:lnSpc>
                <a:spcPct val="90000"/>
              </a:lnSpc>
            </a:pPr>
            <a:endParaRPr lang="de-DE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/>
              <a:t>RRC signaling between UE and E-UTRAN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/>
              <a:t>NAS signaling between UE and MME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/>
              <a:t>S1 interface signaling</a:t>
            </a:r>
          </a:p>
          <a:p>
            <a:pPr lvl="3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1600" b="1">
                <a:solidFill>
                  <a:srgbClr val="3399FF"/>
                </a:solidFill>
              </a:rPr>
              <a:t>protection is not UE-specific</a:t>
            </a:r>
          </a:p>
          <a:p>
            <a:pPr lvl="3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1600" b="1">
                <a:solidFill>
                  <a:srgbClr val="3399FF"/>
                </a:solidFill>
              </a:rPr>
              <a:t>optional to use</a:t>
            </a:r>
          </a:p>
        </p:txBody>
      </p:sp>
      <p:pic>
        <p:nvPicPr>
          <p:cNvPr id="17920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1557338"/>
            <a:ext cx="5251450" cy="2884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de-DE" sz="4000"/>
              <a:t>User plane confidentiality</a:t>
            </a:r>
            <a:endParaRPr lang="en-US" sz="400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B89152B-6E8F-4457-AB13-5C5A5E78113E}" type="slidenum">
              <a:rPr lang="en-US"/>
              <a:pPr/>
              <a:t>12</a:t>
            </a:fld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de-DE"/>
          </a:p>
          <a:p>
            <a:pPr>
              <a:lnSpc>
                <a:spcPct val="90000"/>
              </a:lnSpc>
            </a:pPr>
            <a:endParaRPr lang="de-DE"/>
          </a:p>
          <a:p>
            <a:pPr>
              <a:lnSpc>
                <a:spcPct val="90000"/>
              </a:lnSpc>
            </a:pPr>
            <a:endParaRPr lang="de-DE"/>
          </a:p>
          <a:p>
            <a:pPr>
              <a:lnSpc>
                <a:spcPct val="90000"/>
              </a:lnSpc>
            </a:pPr>
            <a:endParaRPr lang="de-DE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n-US" sz="2400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/>
              <a:t>S1-U protection is not UE-specific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1600" b="1">
                <a:solidFill>
                  <a:srgbClr val="3399FF"/>
                </a:solidFill>
              </a:rPr>
              <a:t>(Enhanced) network domain security mechanisms (based on IPsec)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1600" b="1">
                <a:solidFill>
                  <a:srgbClr val="3399FF"/>
                </a:solidFill>
              </a:rPr>
              <a:t>Optional to use</a:t>
            </a:r>
            <a:endParaRPr lang="en-US" sz="1600">
              <a:solidFill>
                <a:srgbClr val="3399FF"/>
              </a:solidFill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/>
              <a:t>Integrity is not protected for various reasons, e.g.:</a:t>
            </a:r>
          </a:p>
          <a:p>
            <a:pPr>
              <a:lnSpc>
                <a:spcPct val="90000"/>
              </a:lnSpc>
              <a:buClr>
                <a:srgbClr val="3399FF"/>
              </a:buClr>
              <a:buFont typeface="Wingdings" pitchFamily="2" charset="2"/>
              <a:buChar char="Ø"/>
            </a:pPr>
            <a:r>
              <a:rPr lang="en-US" sz="1800">
                <a:solidFill>
                  <a:srgbClr val="3399FF"/>
                </a:solidFill>
              </a:rPr>
              <a:t> </a:t>
            </a:r>
            <a:r>
              <a:rPr lang="en-US" sz="1800" b="1">
                <a:solidFill>
                  <a:srgbClr val="3399FF"/>
                </a:solidFill>
              </a:rPr>
              <a:t>performance</a:t>
            </a:r>
          </a:p>
          <a:p>
            <a:pPr>
              <a:lnSpc>
                <a:spcPct val="90000"/>
              </a:lnSpc>
              <a:buClr>
                <a:srgbClr val="3399FF"/>
              </a:buClr>
              <a:buFont typeface="Wingdings" pitchFamily="2" charset="2"/>
              <a:buChar char="Ø"/>
            </a:pPr>
            <a:r>
              <a:rPr lang="en-US" sz="1800">
                <a:solidFill>
                  <a:srgbClr val="3399FF"/>
                </a:solidFill>
              </a:rPr>
              <a:t> </a:t>
            </a:r>
            <a:r>
              <a:rPr lang="en-US" sz="1800" b="1">
                <a:solidFill>
                  <a:srgbClr val="3399FF"/>
                </a:solidFill>
              </a:rPr>
              <a:t>limited protection for application layer</a:t>
            </a:r>
          </a:p>
        </p:txBody>
      </p:sp>
      <p:pic>
        <p:nvPicPr>
          <p:cNvPr id="17818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1412875"/>
            <a:ext cx="5251450" cy="278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sz="4000"/>
              <a:t>Cryptographic network separation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DF97C87-9F00-4D4F-BFF6-3A1B40822AFE}" type="slidenum">
              <a:rPr lang="en-US"/>
              <a:pPr/>
              <a:t>13</a:t>
            </a:fld>
            <a:endParaRPr lang="en-US"/>
          </a:p>
        </p:txBody>
      </p:sp>
      <p:pic>
        <p:nvPicPr>
          <p:cNvPr id="182278" name="Picture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8888" y="1484313"/>
            <a:ext cx="6492875" cy="4691062"/>
          </a:xfr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sz="4000"/>
              <a:t>Cryptographic network separation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22B6BFD-7F6D-4C2A-B720-C92BF9C2BAA3}" type="slidenum">
              <a:rPr lang="en-US"/>
              <a:pPr/>
              <a:t>14</a:t>
            </a:fld>
            <a:endParaRPr lang="en-US"/>
          </a:p>
        </p:txBody>
      </p:sp>
      <p:sp>
        <p:nvSpPr>
          <p:cNvPr id="1832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/>
              <a:t>Authentication vectors are specific to the serving network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de-DE" sz="2800">
                <a:solidFill>
                  <a:srgbClr val="3399FF"/>
                </a:solidFill>
                <a:sym typeface="Wingdings" pitchFamily="2" charset="2"/>
              </a:rPr>
              <a:t></a:t>
            </a:r>
            <a:r>
              <a:rPr lang="en-US" sz="2400" b="1">
                <a:solidFill>
                  <a:srgbClr val="3399FF"/>
                </a:solidFill>
              </a:rPr>
              <a:t>AV’s usable in UTRAN/GERAN cannot be used in EPS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/>
              <a:t>AV’s usable for UTRAN/GERAN access cannot be used for EUTRAN access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b="1">
                <a:solidFill>
                  <a:srgbClr val="3399FF"/>
                </a:solidFill>
              </a:rPr>
              <a:t>Solution by a “</a:t>
            </a:r>
            <a:r>
              <a:rPr lang="en-US" sz="2400" b="1">
                <a:solidFill>
                  <a:srgbClr val="FF0000"/>
                </a:solidFill>
              </a:rPr>
              <a:t>separation bit</a:t>
            </a:r>
            <a:r>
              <a:rPr lang="en-US" sz="2400" b="1">
                <a:solidFill>
                  <a:srgbClr val="3399FF"/>
                </a:solidFill>
              </a:rPr>
              <a:t>” </a:t>
            </a:r>
            <a:endParaRPr lang="en-US" sz="2400">
              <a:solidFill>
                <a:srgbClr val="3399FF"/>
              </a:solidFill>
            </a:endParaRP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/>
              <a:t> </a:t>
            </a:r>
            <a:r>
              <a:rPr lang="en-US" sz="2400"/>
              <a:t>Rel-99 USIM is still sufficient for EPS access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de-DE" sz="2800">
                <a:solidFill>
                  <a:srgbClr val="3399FF"/>
                </a:solidFill>
                <a:sym typeface="Wingdings" pitchFamily="2" charset="2"/>
              </a:rPr>
              <a:t></a:t>
            </a:r>
            <a:r>
              <a:rPr lang="en-US" sz="2400" b="1">
                <a:solidFill>
                  <a:srgbClr val="3399FF"/>
                </a:solidFill>
              </a:rPr>
              <a:t>ME has to check the “separation bit” (when accessing E-UTRAN)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endParaRPr lang="en-US" sz="2800"/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sz="4000"/>
              <a:t>Key Handling in Handovers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FEE4F5-139E-4119-A511-ED5D0621416E}" type="slidenum">
              <a:rPr lang="en-US"/>
              <a:pPr/>
              <a:t>15</a:t>
            </a:fld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1700213"/>
            <a:ext cx="8229600" cy="4525962"/>
          </a:xfrm>
        </p:spPr>
        <p:txBody>
          <a:bodyPr/>
          <a:lstStyle/>
          <a:p>
            <a:endParaRPr lang="en-US"/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1344613" y="6215063"/>
            <a:ext cx="6365875" cy="3365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Model for the handover key chaining (TS 33.401 [1] Figure 7.2.8.1-1)</a:t>
            </a:r>
          </a:p>
        </p:txBody>
      </p:sp>
      <p:pic>
        <p:nvPicPr>
          <p:cNvPr id="184329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700213"/>
            <a:ext cx="8197850" cy="383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38CEDF3-759E-42A3-9344-C27BCEBF4122}" type="slidenum">
              <a:rPr lang="en-US"/>
              <a:pPr/>
              <a:t>16</a:t>
            </a:fld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de-DE" dirty="0"/>
          </a:p>
          <a:p>
            <a:pPr>
              <a:buFont typeface="Wingdings" pitchFamily="2" charset="2"/>
              <a:buNone/>
            </a:pPr>
            <a:endParaRPr lang="de-DE" dirty="0"/>
          </a:p>
          <a:p>
            <a:pPr>
              <a:buFont typeface="Wingdings" pitchFamily="2" charset="2"/>
              <a:buNone/>
            </a:pPr>
            <a:r>
              <a:rPr lang="de-DE" sz="4000" dirty="0"/>
              <a:t>    Home (e) Node B Security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5" name="Rectangle 7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GB" altLang="zh-CN" sz="4000">
                <a:ea typeface="宋体" charset="-122"/>
              </a:rPr>
              <a:t>System architecture of H(e)NB</a:t>
            </a:r>
            <a:r>
              <a:rPr lang="en-US" altLang="zh-CN">
                <a:ea typeface="宋体" charset="-122"/>
              </a:rPr>
              <a:t> 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32E62D-9625-45C4-8D36-23D7979C3E34}" type="slidenum">
              <a:rPr lang="en-US"/>
              <a:pPr/>
              <a:t>17</a:t>
            </a:fld>
            <a:endParaRPr lang="en-US"/>
          </a:p>
        </p:txBody>
      </p:sp>
      <p:grpSp>
        <p:nvGrpSpPr>
          <p:cNvPr id="2" name="Group 38"/>
          <p:cNvGrpSpPr>
            <a:grpSpLocks noChangeAspect="1"/>
          </p:cNvGrpSpPr>
          <p:nvPr/>
        </p:nvGrpSpPr>
        <p:grpSpPr bwMode="auto">
          <a:xfrm>
            <a:off x="468313" y="1268413"/>
            <a:ext cx="8207375" cy="2592387"/>
            <a:chOff x="1134" y="10152"/>
            <a:chExt cx="9540" cy="2261"/>
          </a:xfrm>
        </p:grpSpPr>
        <p:sp>
          <p:nvSpPr>
            <p:cNvPr id="191527" name="AutoShape 39"/>
            <p:cNvSpPr>
              <a:spLocks noChangeAspect="1" noChangeArrowheads="1"/>
            </p:cNvSpPr>
            <p:nvPr/>
          </p:nvSpPr>
          <p:spPr bwMode="auto">
            <a:xfrm>
              <a:off x="1134" y="10152"/>
              <a:ext cx="9540" cy="2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1528" name="Text Box 40"/>
            <p:cNvSpPr txBox="1">
              <a:spLocks noChangeArrowheads="1"/>
            </p:cNvSpPr>
            <p:nvPr/>
          </p:nvSpPr>
          <p:spPr bwMode="auto">
            <a:xfrm>
              <a:off x="1314" y="11052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2000" b="1">
                  <a:latin typeface="Times New Roman" pitchFamily="18" charset="0"/>
                  <a:ea typeface="宋体" charset="-122"/>
                </a:rPr>
                <a:t>UE</a:t>
              </a:r>
              <a:endParaRPr lang="en-US" sz="2000" b="1"/>
            </a:p>
          </p:txBody>
        </p:sp>
        <p:sp>
          <p:nvSpPr>
            <p:cNvPr id="191529" name="Text Box 41"/>
            <p:cNvSpPr txBox="1">
              <a:spLocks noChangeArrowheads="1"/>
            </p:cNvSpPr>
            <p:nvPr/>
          </p:nvSpPr>
          <p:spPr bwMode="auto">
            <a:xfrm>
              <a:off x="2754" y="11052"/>
              <a:ext cx="10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2000" b="1">
                  <a:latin typeface="Times New Roman" pitchFamily="18" charset="0"/>
                  <a:ea typeface="宋体" charset="-122"/>
                </a:rPr>
                <a:t>HNB</a:t>
              </a:r>
              <a:endParaRPr lang="en-US" sz="2000" b="1"/>
            </a:p>
          </p:txBody>
        </p:sp>
        <p:pic>
          <p:nvPicPr>
            <p:cNvPr id="191530" name="Picture 42" descr="BD18185_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54" y="10332"/>
              <a:ext cx="3060" cy="2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1531" name="Text Box 43"/>
            <p:cNvSpPr txBox="1">
              <a:spLocks noChangeArrowheads="1"/>
            </p:cNvSpPr>
            <p:nvPr/>
          </p:nvSpPr>
          <p:spPr bwMode="auto">
            <a:xfrm>
              <a:off x="6714" y="11052"/>
              <a:ext cx="10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2000" b="1">
                  <a:latin typeface="Times New Roman" pitchFamily="18" charset="0"/>
                  <a:ea typeface="宋体" charset="-122"/>
                </a:rPr>
                <a:t>SeGW</a:t>
              </a:r>
              <a:endParaRPr lang="en-US" sz="2000" b="1"/>
            </a:p>
          </p:txBody>
        </p:sp>
        <p:sp>
          <p:nvSpPr>
            <p:cNvPr id="191532" name="Line 44"/>
            <p:cNvSpPr>
              <a:spLocks noChangeShapeType="1"/>
            </p:cNvSpPr>
            <p:nvPr/>
          </p:nvSpPr>
          <p:spPr bwMode="auto">
            <a:xfrm>
              <a:off x="2034" y="11411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1533" name="Line 45"/>
            <p:cNvSpPr>
              <a:spLocks noChangeShapeType="1"/>
            </p:cNvSpPr>
            <p:nvPr/>
          </p:nvSpPr>
          <p:spPr bwMode="auto">
            <a:xfrm>
              <a:off x="3834" y="11412"/>
              <a:ext cx="5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1534" name="Line 46"/>
            <p:cNvSpPr>
              <a:spLocks noChangeShapeType="1"/>
            </p:cNvSpPr>
            <p:nvPr/>
          </p:nvSpPr>
          <p:spPr bwMode="auto">
            <a:xfrm>
              <a:off x="5994" y="11411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191535" name="Picture 47" descr="BD18185_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94" y="10606"/>
              <a:ext cx="1980" cy="1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1536" name="Text Box 48"/>
            <p:cNvSpPr txBox="1">
              <a:spLocks noChangeArrowheads="1"/>
            </p:cNvSpPr>
            <p:nvPr/>
          </p:nvSpPr>
          <p:spPr bwMode="auto">
            <a:xfrm>
              <a:off x="4374" y="11052"/>
              <a:ext cx="14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altLang="zh-CN" sz="2000" b="1">
                  <a:latin typeface="Times New Roman" pitchFamily="18" charset="0"/>
                  <a:ea typeface="宋体" charset="-122"/>
                </a:rPr>
                <a:t>i</a:t>
              </a:r>
              <a:r>
                <a:rPr lang="en-US" altLang="zh-CN" sz="2000" b="1">
                  <a:ea typeface="宋体" charset="-122"/>
                </a:rPr>
                <a:t>nsecure</a:t>
              </a:r>
              <a:r>
                <a:rPr lang="en-US" altLang="zh-CN" sz="2000" b="1">
                  <a:latin typeface="Times New Roman" pitchFamily="18" charset="0"/>
                  <a:ea typeface="宋体" charset="-122"/>
                </a:rPr>
                <a:t> link</a:t>
              </a:r>
              <a:endParaRPr lang="en-US" sz="2000" b="1"/>
            </a:p>
          </p:txBody>
        </p:sp>
        <p:sp>
          <p:nvSpPr>
            <p:cNvPr id="191537" name="Text Box 49"/>
            <p:cNvSpPr txBox="1">
              <a:spLocks noChangeArrowheads="1"/>
            </p:cNvSpPr>
            <p:nvPr/>
          </p:nvSpPr>
          <p:spPr bwMode="auto">
            <a:xfrm>
              <a:off x="7974" y="10872"/>
              <a:ext cx="180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altLang="zh-CN" sz="2000" b="1">
                  <a:latin typeface="Times New Roman" pitchFamily="18" charset="0"/>
                  <a:ea typeface="宋体" charset="-122"/>
                </a:rPr>
                <a:t>Operator</a:t>
              </a:r>
              <a:r>
                <a:rPr lang="en-US" altLang="zh-CN" sz="2000" b="1">
                  <a:ea typeface="宋体" charset="-122"/>
                </a:rPr>
                <a:t>’</a:t>
              </a:r>
              <a:r>
                <a:rPr lang="en-US" altLang="zh-CN" sz="2000" b="1">
                  <a:latin typeface="Times New Roman" pitchFamily="18" charset="0"/>
                  <a:ea typeface="宋体" charset="-122"/>
                </a:rPr>
                <a:t>s core network</a:t>
              </a:r>
              <a:endParaRPr lang="en-US" sz="2000" b="1"/>
            </a:p>
          </p:txBody>
        </p:sp>
      </p:grpSp>
      <p:sp>
        <p:nvSpPr>
          <p:cNvPr id="191539" name="Rectangle 51"/>
          <p:cNvSpPr>
            <a:spLocks noChangeArrowheads="1"/>
          </p:cNvSpPr>
          <p:nvPr/>
        </p:nvSpPr>
        <p:spPr bwMode="auto">
          <a:xfrm>
            <a:off x="611188" y="3500438"/>
            <a:ext cx="7921625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 typeface="Wingdings" pitchFamily="2" charset="2"/>
              <a:buChar char="§"/>
            </a:pPr>
            <a:r>
              <a:rPr lang="de-DE" sz="2000"/>
              <a:t>E-UTRAN air interface between UE and HeNB</a:t>
            </a:r>
          </a:p>
          <a:p>
            <a:pPr algn="l">
              <a:buFont typeface="Wingdings" pitchFamily="2" charset="2"/>
              <a:buChar char="§"/>
            </a:pPr>
            <a:r>
              <a:rPr lang="en-US" altLang="zh-CN" sz="2000">
                <a:ea typeface="宋体" charset="-122"/>
              </a:rPr>
              <a:t>HeNB accesses operator’s core network via a Security Gateway</a:t>
            </a:r>
          </a:p>
          <a:p>
            <a:pPr algn="l">
              <a:buFont typeface="Wingdings" pitchFamily="2" charset="2"/>
              <a:buChar char="§"/>
            </a:pPr>
            <a:r>
              <a:rPr lang="en-US" altLang="zh-CN" sz="2000">
                <a:ea typeface="宋体" charset="-122"/>
              </a:rPr>
              <a:t>The backhaul between HeNB and SeGW may be insecure </a:t>
            </a:r>
          </a:p>
          <a:p>
            <a:pPr algn="l">
              <a:buFont typeface="Wingdings" pitchFamily="2" charset="2"/>
              <a:buChar char="§"/>
            </a:pPr>
            <a:r>
              <a:rPr lang="en-US" altLang="zh-CN" sz="2000">
                <a:ea typeface="宋体" charset="-122"/>
              </a:rPr>
              <a:t>Operator’s core network performs mutual authentication with HeNB</a:t>
            </a:r>
          </a:p>
          <a:p>
            <a:pPr algn="l">
              <a:buFont typeface="Wingdings" pitchFamily="2" charset="2"/>
              <a:buNone/>
            </a:pPr>
            <a:r>
              <a:rPr lang="de-DE" sz="2400"/>
              <a:t>  </a:t>
            </a:r>
            <a:r>
              <a:rPr lang="en-US" altLang="zh-CN" sz="2000">
                <a:ea typeface="宋体" charset="-122"/>
              </a:rPr>
              <a:t>via SeGW</a:t>
            </a:r>
          </a:p>
          <a:p>
            <a:pPr algn="l">
              <a:buFont typeface="Wingdings" pitchFamily="2" charset="2"/>
              <a:buChar char="§"/>
            </a:pPr>
            <a:r>
              <a:rPr lang="en-US" altLang="zh-CN" sz="2000">
                <a:ea typeface="宋体" charset="-122"/>
              </a:rPr>
              <a:t>Security tunnel between HeNB and SeGW to protect information</a:t>
            </a:r>
          </a:p>
          <a:p>
            <a:pPr algn="l">
              <a:buFont typeface="Wingdings" pitchFamily="2" charset="2"/>
              <a:buNone/>
            </a:pPr>
            <a:r>
              <a:rPr lang="de-DE" sz="2000"/>
              <a:t>  </a:t>
            </a:r>
            <a:r>
              <a:rPr lang="en-US" altLang="zh-CN" sz="2000">
                <a:ea typeface="宋体" charset="-122"/>
              </a:rPr>
              <a:t>transmitted in backhaul link</a:t>
            </a:r>
          </a:p>
          <a:p>
            <a:pPr algn="l">
              <a:buFont typeface="Wingdings" pitchFamily="2" charset="2"/>
              <a:buNone/>
            </a:pPr>
            <a:endParaRPr lang="de-DE" sz="2000"/>
          </a:p>
          <a:p>
            <a:pPr algn="l">
              <a:buFont typeface="Wingdings" pitchFamily="2" charset="2"/>
              <a:buNone/>
            </a:pPr>
            <a:endParaRPr lang="en-US" altLang="zh-CN" sz="2000">
              <a:ea typeface="宋体" charset="-122"/>
            </a:endParaRPr>
          </a:p>
          <a:p>
            <a:pPr algn="l"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GB" altLang="zh-CN" sz="4000">
                <a:ea typeface="宋体" charset="-122"/>
              </a:rPr>
              <a:t/>
            </a:r>
            <a:br>
              <a:rPr lang="en-GB" altLang="zh-CN" sz="4000">
                <a:ea typeface="宋体" charset="-122"/>
              </a:rPr>
            </a:br>
            <a:r>
              <a:rPr lang="en-GB" altLang="zh-CN" sz="4000">
                <a:ea typeface="宋体" charset="-122"/>
              </a:rPr>
              <a:t>Common threats to H(e)NB</a:t>
            </a:r>
            <a:br>
              <a:rPr lang="en-GB" altLang="zh-CN" sz="4000">
                <a:ea typeface="宋体" charset="-122"/>
              </a:rPr>
            </a:br>
            <a:endParaRPr lang="en-US" sz="40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C97E60D-9049-4A54-8461-F2C05A3042A8}" type="slidenum">
              <a:rPr lang="en-US"/>
              <a:pPr/>
              <a:t>18</a:t>
            </a:fld>
            <a:endParaRPr lang="en-US"/>
          </a:p>
        </p:txBody>
      </p:sp>
      <p:sp>
        <p:nvSpPr>
          <p:cNvPr id="1873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GB" sz="2800"/>
              <a:t>Physical tampering with H(e)NB</a:t>
            </a:r>
            <a:r>
              <a:rPr lang="en-US" sz="2800"/>
              <a:t> 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GB" sz="2800"/>
              <a:t>Fraudulent software update / configuration changes</a:t>
            </a:r>
            <a:endParaRPr lang="en-US" sz="2800"/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GB" sz="2800"/>
              <a:t>Denial of service attacks against core network</a:t>
            </a:r>
            <a:endParaRPr lang="en-US" sz="2800"/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GB" sz="2800"/>
              <a:t>Eavesdropping of the other user’s UTRAN or E-UTRAN user data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GB" sz="2800"/>
              <a:t>User cloning the H(e)NB authentication Token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de-DE" sz="4000"/>
              <a:t>Security requirements </a:t>
            </a:r>
            <a:r>
              <a:rPr lang="en-GB" altLang="zh-CN" sz="4000">
                <a:ea typeface="宋体" charset="-122"/>
              </a:rPr>
              <a:t>to H(e)NB</a:t>
            </a:r>
            <a:endParaRPr lang="en-US" sz="40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1C9E2FD-7803-4C01-856E-2FD3134FF052}" type="slidenum">
              <a:rPr lang="en-US"/>
              <a:pPr/>
              <a:t>19</a:t>
            </a:fld>
            <a:endParaRPr lang="en-US"/>
          </a:p>
        </p:txBody>
      </p:sp>
      <p:sp>
        <p:nvSpPr>
          <p:cNvPr id="1884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000"/>
              <a:t>Unprotected data should never leave a secure domain inside H(e)NB</a:t>
            </a:r>
            <a:r>
              <a:rPr lang="en-GB" sz="2000"/>
              <a:t> </a:t>
            </a:r>
          </a:p>
          <a:p>
            <a:pPr marL="609600" indent="-609600">
              <a:buFontTx/>
              <a:buAutoNum type="arabicPeriod"/>
            </a:pPr>
            <a:r>
              <a:rPr lang="en-GB" sz="2000"/>
              <a:t>Software updates and configuration changes for the H(e)NB shall be cryptographically signed (by operator or H(e)NB supplier) and verified configuration changes shall be authorized by H(e)NB operator or supplier</a:t>
            </a:r>
          </a:p>
          <a:p>
            <a:pPr marL="609600" indent="-609600">
              <a:buFontTx/>
              <a:buAutoNum type="arabicPeriod"/>
            </a:pPr>
            <a:r>
              <a:rPr lang="en-US" sz="2000"/>
              <a:t>Unauthenticated traffic shall be filtered out on the links between the core network and the H(e)NB </a:t>
            </a:r>
            <a:r>
              <a:rPr lang="en-GB" sz="2000"/>
              <a:t> </a:t>
            </a:r>
          </a:p>
          <a:p>
            <a:pPr marL="609600" indent="-609600">
              <a:buFontTx/>
              <a:buAutoNum type="arabicPeriod"/>
            </a:pPr>
            <a:r>
              <a:rPr lang="en-GB" sz="2000"/>
              <a:t>New users should be required to explicitly confirm their acceptance before being joined to an H(e)NB </a:t>
            </a:r>
          </a:p>
          <a:p>
            <a:pPr marL="609600" indent="-609600">
              <a:buFontTx/>
              <a:buAutoNum type="arabicPeriod"/>
            </a:pPr>
            <a:r>
              <a:rPr lang="en-US" sz="2000"/>
              <a:t>H(e)NB authentication credentials shall be stored inside a secure domain i.e. from which outsider cannot retrieve or clone the credentials </a:t>
            </a:r>
            <a:endParaRPr lang="en-GB" sz="2000"/>
          </a:p>
          <a:p>
            <a:pPr marL="609600" indent="-609600">
              <a:buFontTx/>
              <a:buAutoNum type="arabicPeriod"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sz="3200" dirty="0" smtClean="0"/>
              <a:t>What is LTE?</a:t>
            </a:r>
          </a:p>
          <a:p>
            <a:r>
              <a:rPr lang="en-US" sz="3200" dirty="0" smtClean="0"/>
              <a:t>UMTS and LTE architecture</a:t>
            </a:r>
            <a:endParaRPr lang="de-DE" sz="3200" dirty="0" smtClean="0"/>
          </a:p>
          <a:p>
            <a:r>
              <a:rPr lang="en-US" sz="3200" dirty="0" smtClean="0"/>
              <a:t>LTE key features</a:t>
            </a:r>
          </a:p>
          <a:p>
            <a:r>
              <a:rPr lang="en-US" sz="3200" dirty="0" smtClean="0"/>
              <a:t>Security in the LTE-SAE Network</a:t>
            </a:r>
          </a:p>
          <a:p>
            <a:r>
              <a:rPr lang="de-DE" sz="3200" dirty="0" smtClean="0"/>
              <a:t>Authentication &amp; key agreement</a:t>
            </a:r>
          </a:p>
          <a:p>
            <a:r>
              <a:rPr lang="de-DE" sz="3200" dirty="0" smtClean="0"/>
              <a:t>Home (e) Node B Security</a:t>
            </a:r>
          </a:p>
          <a:p>
            <a:r>
              <a:rPr lang="de-DE" sz="3200" dirty="0"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79286CB-1ED4-4D73-9E46-91965B79996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As it is clear that new technologies are posing challenges to the world at large and SATRC countries in particular.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There is a need to face the challenges posed by the new technologies and adopt their policies and planning for the new changes in the environment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</a:rPr>
              <a:t>Reference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dirty="0" smtClean="0">
                <a:hlinkClick r:id="rId2"/>
              </a:rPr>
              <a:t>www.google.com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3"/>
              </a:rPr>
              <a:t>www.wikipedia.com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4"/>
              </a:rPr>
              <a:t>www.studymafia.org</a:t>
            </a:r>
            <a:endParaRPr lang="en-US" dirty="0" smtClean="0"/>
          </a:p>
          <a:p>
            <a:pPr eaLnBrk="1" hangingPunct="1"/>
            <a:r>
              <a:rPr lang="en-US" u="sng" dirty="0" smtClean="0">
                <a:solidFill>
                  <a:srgbClr val="FFC000"/>
                </a:solidFill>
              </a:rPr>
              <a:t>www.seminarppt.com</a:t>
            </a:r>
            <a:endParaRPr lang="en-US" u="sng" dirty="0" smtClean="0">
              <a:solidFill>
                <a:srgbClr val="FFC0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19400"/>
            <a:ext cx="8153400" cy="990600"/>
          </a:xfrm>
        </p:spPr>
        <p:txBody>
          <a:bodyPr/>
          <a:lstStyle/>
          <a:p>
            <a:r>
              <a:rPr lang="en-US" dirty="0" smtClean="0"/>
              <a:t>THANKS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de-DE" sz="4000" dirty="0"/>
              <a:t>What is LTE?</a:t>
            </a:r>
            <a:endParaRPr lang="en-US" sz="40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E4C9873-4044-41A6-88CE-FA4B05D677B3}" type="slidenum">
              <a:rPr lang="en-US"/>
              <a:pPr/>
              <a:t>3</a:t>
            </a:fld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/>
              <a:t>The latest standard in the mobile network    technology tree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/>
              <a:t>A project of 3GPP &amp; m</a:t>
            </a:r>
            <a:r>
              <a:rPr lang="de-DE" sz="2800"/>
              <a:t>ainly built on 3GPP cellular systems´ family</a:t>
            </a:r>
            <a:endParaRPr lang="en-US" sz="2800"/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/>
              <a:t>May be referred as E-UTRA &amp; E-UTRAN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de-DE" sz="2800"/>
              <a:t>Has advanced new radio interface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de-DE" sz="2800"/>
              <a:t>Circuit switched networks</a:t>
            </a:r>
            <a:r>
              <a:rPr lang="de-DE" sz="2800">
                <a:sym typeface="Wingdings" pitchFamily="2" charset="2"/>
              </a:rPr>
              <a:t>all-IP networks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de-DE" sz="2800">
                <a:sym typeface="Wingdings" pitchFamily="2" charset="2"/>
              </a:rPr>
              <a:t>Broadband connectivity on the move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/>
              <a:t>100Mbps(DL), 50Mbps(UL), ~10 ms Latency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sz="4000" dirty="0"/>
              <a:t>UMTS and LTE architecture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E93F4F-65F2-4250-9552-CF1547CE47ED}" type="slidenum">
              <a:rPr lang="en-US"/>
              <a:pPr/>
              <a:t>4</a:t>
            </a:fld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66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412875"/>
            <a:ext cx="8018463" cy="4619625"/>
          </a:xfrm>
          <a:prstGeom prst="rect">
            <a:avLst/>
          </a:prstGeom>
          <a:noFill/>
        </p:spPr>
      </p:pic>
      <p:graphicFrame>
        <p:nvGraphicFramePr>
          <p:cNvPr id="156688" name="Group 16"/>
          <p:cNvGraphicFramePr>
            <a:graphicFrameLocks noGrp="1"/>
          </p:cNvGraphicFramePr>
          <p:nvPr/>
        </p:nvGraphicFramePr>
        <p:xfrm>
          <a:off x="8604250" y="1628775"/>
          <a:ext cx="416560" cy="4537075"/>
        </p:xfrm>
        <a:graphic>
          <a:graphicData uri="http://schemas.openxmlformats.org/drawingml/2006/table">
            <a:tbl>
              <a:tblPr/>
              <a:tblGrid>
                <a:gridCol w="208280"/>
                <a:gridCol w="208280"/>
              </a:tblGrid>
              <a:tr h="453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6699" name="Rectangle 27"/>
          <p:cNvSpPr>
            <a:spLocks noChangeArrowheads="1"/>
          </p:cNvSpPr>
          <p:nvPr/>
        </p:nvSpPr>
        <p:spPr bwMode="auto">
          <a:xfrm>
            <a:off x="1258888" y="5589588"/>
            <a:ext cx="597535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400" b="1">
              <a:latin typeface="Verdana" pitchFamily="34" charset="0"/>
            </a:endParaRPr>
          </a:p>
          <a:p>
            <a:endParaRPr lang="en-US" sz="1200">
              <a:latin typeface="Verdana" pitchFamily="34" charset="0"/>
            </a:endParaRPr>
          </a:p>
          <a:p>
            <a:endParaRPr lang="en-US" sz="1200">
              <a:latin typeface="Verdana" pitchFamily="34" charset="0"/>
            </a:endParaRPr>
          </a:p>
          <a:p>
            <a:r>
              <a:rPr lang="en-US" sz="1600">
                <a:latin typeface="Verdana" pitchFamily="34" charset="0"/>
              </a:rPr>
              <a:t>Extract from</a:t>
            </a:r>
            <a:r>
              <a:rPr lang="en-US" sz="1600" b="1">
                <a:latin typeface="Verdana" pitchFamily="34" charset="0"/>
              </a:rPr>
              <a:t> ”Towards Global Mobile Broadband” </a:t>
            </a:r>
          </a:p>
          <a:p>
            <a:r>
              <a:rPr lang="en-US" sz="1600"/>
              <a:t>A White Paper from the UMTS Forum</a:t>
            </a:r>
            <a:endParaRPr lang="en-US" sz="1600" b="1">
              <a:latin typeface="Verdana" pitchFamily="34" charset="0"/>
            </a:endParaRPr>
          </a:p>
          <a:p>
            <a:endParaRPr lang="en-US" sz="1600">
              <a:latin typeface="Verdana" pitchFamily="34" charset="0"/>
            </a:endParaRPr>
          </a:p>
        </p:txBody>
      </p:sp>
      <p:pic>
        <p:nvPicPr>
          <p:cNvPr id="156702" name="Picture 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50" y="5445125"/>
            <a:ext cx="523875" cy="419100"/>
          </a:xfrm>
          <a:prstGeom prst="rect">
            <a:avLst/>
          </a:prstGeom>
          <a:noFill/>
        </p:spPr>
      </p:pic>
      <p:pic>
        <p:nvPicPr>
          <p:cNvPr id="156703" name="Picture 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5661025"/>
            <a:ext cx="533400" cy="390525"/>
          </a:xfrm>
          <a:prstGeom prst="rect">
            <a:avLst/>
          </a:prstGeom>
          <a:noFill/>
        </p:spPr>
      </p:pic>
      <p:pic>
        <p:nvPicPr>
          <p:cNvPr id="156704" name="Picture 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9563" y="5661025"/>
            <a:ext cx="523875" cy="400050"/>
          </a:xfrm>
          <a:prstGeom prst="rect">
            <a:avLst/>
          </a:prstGeom>
          <a:noFill/>
        </p:spPr>
      </p:pic>
      <p:pic>
        <p:nvPicPr>
          <p:cNvPr id="156705" name="Picture 3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5445125"/>
            <a:ext cx="523875" cy="381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56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56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56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56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sz="4000" dirty="0"/>
              <a:t>LTE key features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2B6B315-0835-4CA4-A0FF-6CD63DB82DD3}" type="slidenum">
              <a:rPr lang="en-US"/>
              <a:pPr/>
              <a:t>5</a:t>
            </a:fld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34975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/>
              <a:t>High Spectral Efficiency</a:t>
            </a:r>
            <a:r>
              <a:rPr lang="en-US" sz="2800">
                <a:sym typeface="Wingdings" pitchFamily="2" charset="2"/>
              </a:rPr>
              <a:t> </a:t>
            </a:r>
            <a:r>
              <a:rPr lang="en-US" sz="2400">
                <a:sym typeface="Wingdings" pitchFamily="2" charset="2"/>
              </a:rPr>
              <a:t>more</a:t>
            </a:r>
            <a:r>
              <a:rPr lang="en-US" sz="2800">
                <a:sym typeface="Wingdings" pitchFamily="2" charset="2"/>
              </a:rPr>
              <a:t> </a:t>
            </a:r>
            <a:r>
              <a:rPr lang="en-US" sz="2400">
                <a:sym typeface="Wingdings" pitchFamily="2" charset="2"/>
              </a:rPr>
              <a:t>customers, less costs</a:t>
            </a:r>
            <a:endParaRPr lang="en-US" sz="2400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/>
              <a:t>Co-existence with other standards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/>
              <a:t>Flexible radio planning </a:t>
            </a:r>
            <a:r>
              <a:rPr lang="en-US" sz="2400"/>
              <a:t>(cell size of 5km</a:t>
            </a:r>
            <a:r>
              <a:rPr lang="en-US" sz="2400">
                <a:sym typeface="Wingdings" pitchFamily="2" charset="2"/>
              </a:rPr>
              <a:t>30/100km</a:t>
            </a:r>
            <a:r>
              <a:rPr lang="en-US" sz="2400"/>
              <a:t>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/>
              <a:t>Reduced Latency</a:t>
            </a:r>
            <a:r>
              <a:rPr lang="en-US" sz="2800">
                <a:sym typeface="Wingdings" pitchFamily="2" charset="2"/>
              </a:rPr>
              <a:t> </a:t>
            </a:r>
            <a:r>
              <a:rPr lang="en-US" sz="2400">
                <a:sym typeface="Wingdings" pitchFamily="2" charset="2"/>
              </a:rPr>
              <a:t>less RTT,  multi-player gaming, audio/video conferencing</a:t>
            </a:r>
            <a:endParaRPr lang="en-US" sz="2400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de-DE" sz="2800"/>
              <a:t>Reduced costs for operators </a:t>
            </a:r>
            <a:r>
              <a:rPr lang="de-DE" sz="2400"/>
              <a:t>(OPEX &amp; CAPEX)</a:t>
            </a:r>
            <a:endParaRPr lang="en-US" sz="2400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/>
              <a:t>Increased data rates via enhanced air interface </a:t>
            </a:r>
            <a:r>
              <a:rPr lang="en-US" sz="2400"/>
              <a:t>(OFDMA,SC-FDMA,MIMO)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/>
              <a:t>All-IP environment</a:t>
            </a:r>
            <a:r>
              <a:rPr lang="en-US" sz="2800">
                <a:sym typeface="Wingdings" pitchFamily="2" charset="2"/>
              </a:rPr>
              <a:t> </a:t>
            </a:r>
            <a:r>
              <a:rPr lang="en-US" sz="2400"/>
              <a:t>SAE or EPC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100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1000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1000"/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1000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4262EE9-A777-4C6A-918E-CBFF32DED81E}" type="slidenum">
              <a:rPr lang="en-US"/>
              <a:pPr/>
              <a:t>6</a:t>
            </a:fld>
            <a:endParaRPr lang="en-US"/>
          </a:p>
        </p:txBody>
      </p:sp>
      <p:sp>
        <p:nvSpPr>
          <p:cNvPr id="2068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de-DE"/>
          </a:p>
          <a:p>
            <a:pPr>
              <a:buFont typeface="Wingdings" pitchFamily="2" charset="2"/>
              <a:buNone/>
            </a:pPr>
            <a:endParaRPr lang="de-DE"/>
          </a:p>
          <a:p>
            <a:pPr>
              <a:buFont typeface="Wingdings" pitchFamily="2" charset="2"/>
              <a:buNone/>
            </a:pPr>
            <a:r>
              <a:rPr lang="de-DE"/>
              <a:t>             </a:t>
            </a:r>
            <a:r>
              <a:rPr lang="de-DE" sz="4000"/>
              <a:t>LTE-SAE Security:</a:t>
            </a:r>
            <a:r>
              <a:rPr lang="de-DE"/>
              <a:t> </a:t>
            </a:r>
          </a:p>
          <a:p>
            <a:pPr>
              <a:buFont typeface="Wingdings" pitchFamily="2" charset="2"/>
              <a:buNone/>
            </a:pPr>
            <a:r>
              <a:rPr lang="de-DE"/>
              <a:t>                  some highlights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sz="4000" dirty="0"/>
              <a:t>Security in the LTE-SAE Network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B37DA5-77ED-4F73-952D-FFB934A722E5}" type="slidenum">
              <a:rPr lang="en-US"/>
              <a:pPr/>
              <a:t>7</a:t>
            </a:fld>
            <a:endParaRPr lang="en-US"/>
          </a:p>
        </p:txBody>
      </p:sp>
      <p:pic>
        <p:nvPicPr>
          <p:cNvPr id="155673" name="Picture 25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1989138"/>
            <a:ext cx="8229600" cy="4060825"/>
          </a:xfrm>
          <a:noFill/>
          <a:ln/>
        </p:spPr>
      </p:pic>
      <p:sp>
        <p:nvSpPr>
          <p:cNvPr id="1556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tx1"/>
                </a:solidFill>
              </a:rPr>
              <a:t>Security features in the</a:t>
            </a:r>
            <a:r>
              <a:rPr lang="en-US" sz="4000"/>
              <a:t> LTE-SAE Network</a:t>
            </a:r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2EF48B4-38DE-43AC-96C8-E2DF3F03DA3F}" type="slidenum">
              <a:rPr lang="en-US"/>
              <a:pPr/>
              <a:t>8</a:t>
            </a:fld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GB" sz="2400"/>
              <a:t>Five security feature groups defined in TS 33.401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GB" sz="2400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400"/>
              <a:t>(I): Network access security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GB" sz="1800"/>
              <a:t>provides users with secure access to services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GB" sz="1800"/>
              <a:t>protects against attacks on the access interface</a:t>
            </a:r>
            <a:endParaRPr lang="en-GB" sz="2000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400"/>
              <a:t>(II):</a:t>
            </a:r>
            <a:r>
              <a:rPr lang="en-US" sz="2400"/>
              <a:t> </a:t>
            </a:r>
            <a:r>
              <a:rPr lang="en-GB" sz="2400"/>
              <a:t>Network domain security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GB" sz="1800"/>
              <a:t>enables nodes to exchange signaling- &amp; user- data securely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GB" sz="1800"/>
              <a:t>protects against attacks on the wire line network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400"/>
              <a:t>(III): User domain security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GB" sz="1800"/>
              <a:t>Provides secure access to mobile stations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400"/>
              <a:t>(IV): Application domain security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GB" sz="1600"/>
              <a:t>enables applications in the user &amp; provider domains to exchnage messages securely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2400"/>
              <a:t>(V): Visibility and configurability of security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GB" sz="1800"/>
              <a:t>allows the users to learn whether a security feature is in operation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B313-9BD4-4B3B-9CDC-813B6BABD7ED}" type="slidenum">
              <a:rPr lang="en-US"/>
              <a:pPr/>
              <a:t>9</a:t>
            </a:fld>
            <a:endParaRPr lang="en-US"/>
          </a:p>
        </p:txBody>
      </p:sp>
      <p:pic>
        <p:nvPicPr>
          <p:cNvPr id="21197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700213"/>
            <a:ext cx="7745413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</TotalTime>
  <Words>747</Words>
  <Application>Microsoft Office PowerPoint</Application>
  <PresentationFormat>On-screen Show (4:3)</PresentationFormat>
  <Paragraphs>154</Paragraphs>
  <Slides>22</Slides>
  <Notes>1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Median</vt:lpstr>
      <vt:lpstr>PowerPoint Presentation</vt:lpstr>
      <vt:lpstr>Content</vt:lpstr>
      <vt:lpstr>What is LTE?</vt:lpstr>
      <vt:lpstr>UMTS and LTE architecture</vt:lpstr>
      <vt:lpstr>LTE key features</vt:lpstr>
      <vt:lpstr>PowerPoint Presentation</vt:lpstr>
      <vt:lpstr>Security in the LTE-SAE Network</vt:lpstr>
      <vt:lpstr>Security features in the LTE-SAE Network</vt:lpstr>
      <vt:lpstr>PowerPoint Presentation</vt:lpstr>
      <vt:lpstr>Authentication &amp; key agreement</vt:lpstr>
      <vt:lpstr>Confidentiality &amp; integrity of signaling</vt:lpstr>
      <vt:lpstr>User plane confidentiality</vt:lpstr>
      <vt:lpstr>Cryptographic network separation</vt:lpstr>
      <vt:lpstr>Cryptographic network separation</vt:lpstr>
      <vt:lpstr>Key Handling in Handovers</vt:lpstr>
      <vt:lpstr>PowerPoint Presentation</vt:lpstr>
      <vt:lpstr>System architecture of H(e)NB </vt:lpstr>
      <vt:lpstr> Common threats to H(e)NB </vt:lpstr>
      <vt:lpstr>Security requirements to H(e)NB</vt:lpstr>
      <vt:lpstr>Conclusion </vt:lpstr>
      <vt:lpstr>Reference</vt:lpstr>
      <vt:lpstr>THANKS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Sumit</dc:creator>
  <cp:lastModifiedBy>CRP</cp:lastModifiedBy>
  <cp:revision>4</cp:revision>
  <dcterms:created xsi:type="dcterms:W3CDTF">2019-01-23T15:24:44Z</dcterms:created>
  <dcterms:modified xsi:type="dcterms:W3CDTF">2024-03-20T14:24:33Z</dcterms:modified>
</cp:coreProperties>
</file>