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79" r:id="rId2"/>
    <p:sldId id="277" r:id="rId3"/>
    <p:sldId id="258" r:id="rId4"/>
    <p:sldId id="259" r:id="rId5"/>
    <p:sldId id="260" r:id="rId6"/>
    <p:sldId id="261" r:id="rId7"/>
    <p:sldId id="262" r:id="rId8"/>
    <p:sldId id="264" r:id="rId9"/>
    <p:sldId id="265" r:id="rId10"/>
    <p:sldId id="266" r:id="rId11"/>
    <p:sldId id="267" r:id="rId12"/>
    <p:sldId id="268" r:id="rId13"/>
    <p:sldId id="273" r:id="rId14"/>
    <p:sldId id="274" r:id="rId15"/>
    <p:sldId id="278"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520D6-5733-4FF7-BF80-5AF0FD3A3015}" type="datetimeFigureOut">
              <a:rPr lang="en-US" smtClean="0"/>
              <a:pPr/>
              <a:t>3/20/2024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D5D55-8333-45A1-9545-1B50FE5D3883}" type="slidenum">
              <a:rPr lang="en-US" smtClean="0"/>
              <a:pPr/>
              <a:t>‹#›</a:t>
            </a:fld>
            <a:endParaRPr lang="en-US"/>
          </a:p>
        </p:txBody>
      </p:sp>
    </p:spTree>
    <p:extLst>
      <p:ext uri="{BB962C8B-B14F-4D97-AF65-F5344CB8AC3E}">
        <p14:creationId xmlns:p14="http://schemas.microsoft.com/office/powerpoint/2010/main" val="99894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E003751-DA68-48E0-9DA4-09519522E7D7}" type="slidenum">
              <a:rPr lang="en-US" smtClean="0"/>
              <a:pPr/>
              <a:t>1</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B3477CC-27B5-471F-AE45-AE2D5904DD14}" type="slidenum">
              <a:rPr lang="en-US"/>
              <a:pPr/>
              <a:t>12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Arial" charset="0"/>
              </a:rPr>
              <a:t>FTTH Architectures</a:t>
            </a:r>
          </a:p>
          <a:p>
            <a:pPr eaLnBrk="1" hangingPunct="1"/>
            <a:r>
              <a:rPr lang="en-US" smtClean="0">
                <a:latin typeface="Arial" charset="0"/>
              </a:rPr>
              <a:t>Home run - fiber  from CO to every home, offers the most flexibility but at the highest cost as no electronics are shared. A good solution for small developments or rural connections.</a:t>
            </a:r>
          </a:p>
          <a:p>
            <a:pPr eaLnBrk="1" hangingPunct="1"/>
            <a:r>
              <a:rPr lang="en-US" smtClean="0">
                <a:latin typeface="Arial" charset="0"/>
              </a:rPr>
              <a:t>Active star - local switch then fiber to every home, highly flexible, but simply moves the electronics closer to the home, saving only a small amount in cabling costs. Think of it as fiber to the curb with the curb to home on fiber too.</a:t>
            </a:r>
          </a:p>
          <a:p>
            <a:pPr eaLnBrk="1" hangingPunct="1"/>
            <a:r>
              <a:rPr lang="en-US" smtClean="0">
                <a:latin typeface="Arial" charset="0"/>
              </a:rPr>
              <a:t>Passive optical network (PON) - use splitter near customer share fiber to CO. Not only does it share fiber, it shares electronics, using one transmitter at the CO for up to 32 homes, greatly reducing connection costs. Basic PON architectures are widely used because they are usually the least expensive way of implementing FTTH.</a:t>
            </a:r>
          </a:p>
          <a:p>
            <a:pPr eaLnBrk="1" hangingPunct="1"/>
            <a:r>
              <a:rPr lang="en-US" smtClean="0">
                <a:latin typeface="Arial" charset="0"/>
              </a:rPr>
              <a:t>WDM PON - PON but with each customer or location having a specified wavelength. Again highly flexible, but more expensive and harder to manage.</a:t>
            </a:r>
          </a:p>
          <a:p>
            <a:pPr eaLnBrk="1" hangingPunct="1"/>
            <a:endParaRPr lang="en-US" smtClean="0">
              <a:latin typeface="Arial" charset="0"/>
            </a:endParaRPr>
          </a:p>
          <a:p>
            <a:pPr eaLnBrk="1" hangingPunct="1"/>
            <a:r>
              <a:rPr lang="en-US" smtClean="0">
                <a:latin typeface="Arial" charset="0"/>
              </a:rPr>
              <a:t>All FTTH networks are based on standard SM fiber(ITU G.652), also called dispersion unshifted or non-dispersion shifted fiber. The only fiber option normally considered is to use low-water vapor fiber that removes the water peak at 1400 nm.</a:t>
            </a:r>
          </a:p>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DC7BBAC-1F8B-4F04-8A3A-1F085DA9BFB9}" type="slidenum">
              <a:rPr lang="en-US"/>
              <a:pPr/>
              <a:t>13</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Arial" charset="0"/>
              </a:rPr>
              <a:t>Here is the architecture being used by Verizon for triple play services.</a:t>
            </a:r>
          </a:p>
          <a:p>
            <a:pPr eaLnBrk="1" hangingPunct="1"/>
            <a:r>
              <a:rPr lang="en-US" smtClean="0">
                <a:latin typeface="Arial" charset="0"/>
              </a:rPr>
              <a:t>First the acronyms:</a:t>
            </a:r>
          </a:p>
          <a:p>
            <a:pPr eaLnBrk="1" hangingPunct="1"/>
            <a:r>
              <a:rPr lang="en-US" smtClean="0">
                <a:latin typeface="Arial" charset="0"/>
              </a:rPr>
              <a:t>EDFA = erbium doped fiber amplifier</a:t>
            </a:r>
          </a:p>
          <a:p>
            <a:pPr eaLnBrk="1" hangingPunct="1"/>
            <a:r>
              <a:rPr lang="en-US" smtClean="0">
                <a:latin typeface="Arial" charset="0"/>
              </a:rPr>
              <a:t>WDM = wavelength division multiplexing</a:t>
            </a:r>
          </a:p>
          <a:p>
            <a:pPr eaLnBrk="1" hangingPunct="1"/>
            <a:r>
              <a:rPr lang="en-US" smtClean="0">
                <a:latin typeface="Arial" charset="0"/>
              </a:rPr>
              <a:t>FDF = fiber distribution frame</a:t>
            </a:r>
          </a:p>
          <a:p>
            <a:pPr eaLnBrk="1" hangingPunct="1"/>
            <a:r>
              <a:rPr lang="en-US" smtClean="0">
                <a:latin typeface="Arial" charset="0"/>
              </a:rPr>
              <a:t>FDH = fiber distribution hub</a:t>
            </a:r>
          </a:p>
          <a:p>
            <a:pPr eaLnBrk="1" hangingPunct="1"/>
            <a:r>
              <a:rPr lang="en-US" smtClean="0">
                <a:latin typeface="Arial" charset="0"/>
              </a:rPr>
              <a:t>ONT = optical network terminal</a:t>
            </a:r>
          </a:p>
          <a:p>
            <a:pPr eaLnBrk="1" hangingPunct="1"/>
            <a:r>
              <a:rPr lang="en-US" smtClean="0">
                <a:latin typeface="Arial" charset="0"/>
              </a:rPr>
              <a:t>OLT = optical line  terminal</a:t>
            </a:r>
          </a:p>
          <a:p>
            <a:pPr eaLnBrk="1" hangingPunct="1"/>
            <a:r>
              <a:rPr lang="en-US" smtClean="0">
                <a:latin typeface="Arial" charset="0"/>
              </a:rPr>
              <a:t>The concept is to use WDM ( wavelength division multiplexing) to send bi-directional signals at different wavelengths on only  one fiber. Current systems use:</a:t>
            </a:r>
          </a:p>
          <a:p>
            <a:pPr eaLnBrk="1" hangingPunct="1"/>
            <a:r>
              <a:rPr lang="en-US" smtClean="0">
                <a:latin typeface="Arial" charset="0"/>
              </a:rPr>
              <a:t>1490 nm for TDM (time division multiplexed) digital  voice and data from the CO  to the home </a:t>
            </a:r>
          </a:p>
          <a:p>
            <a:pPr eaLnBrk="1" hangingPunct="1"/>
            <a:r>
              <a:rPr lang="en-US" smtClean="0">
                <a:latin typeface="Arial" charset="0"/>
              </a:rPr>
              <a:t>1310 nm  for TDM (time division multiplexed)  digital voice and data from the home to the CO</a:t>
            </a:r>
          </a:p>
          <a:p>
            <a:pPr eaLnBrk="1" hangingPunct="1"/>
            <a:r>
              <a:rPr lang="en-US" smtClean="0">
                <a:latin typeface="Arial" charset="0"/>
              </a:rPr>
              <a:t>1550 nm for analog video to the home</a:t>
            </a:r>
          </a:p>
          <a:p>
            <a:pPr eaLnBrk="1" hangingPunct="1"/>
            <a:r>
              <a:rPr lang="en-US" smtClean="0">
                <a:latin typeface="Arial" charset="0"/>
              </a:rPr>
              <a:t>Downstream, each home has a digital address and only receives information specifically addressed to it. Upstream, it has a TDM time slot for sending data back to the system. This ensures each home receives only the data specific for its usage.</a:t>
            </a:r>
          </a:p>
          <a:p>
            <a:pPr eaLnBrk="1" hangingPunct="1"/>
            <a:r>
              <a:rPr lang="en-US" smtClean="0">
                <a:latin typeface="Arial" charset="0"/>
              </a:rPr>
              <a:t>Signals are distributed to a neighborhood on one fiber, then split with a passive coupler in the FDH to individual fibers going to each house.</a:t>
            </a:r>
          </a:p>
          <a:p>
            <a:pPr eaLnBrk="1" hangingPunct="1"/>
            <a:r>
              <a:rPr lang="en-US" smtClean="0">
                <a:latin typeface="Arial" charset="0"/>
              </a:rPr>
              <a:t>If sufficient fibers are already in place, the video can be sent on a separate fiber, so each home is connected with two fibers. While this means WDM is not needed, a second set of splitters is needed in addition to the additional fibers.</a:t>
            </a:r>
          </a:p>
          <a:p>
            <a:pPr eaLnBrk="1" hangingPunct="1"/>
            <a:r>
              <a:rPr lang="en-US" smtClean="0">
                <a:latin typeface="Arial" charset="0"/>
              </a:rPr>
              <a:t>Supposedly Verizon, AT&amp;T (SBC and Bellsouth) have agreed to make this single fiber version a standard architecture.</a:t>
            </a:r>
          </a:p>
          <a:p>
            <a:pPr eaLnBrk="1" hangingPunct="1"/>
            <a:endParaRPr lang="en-US" smtClean="0">
              <a:latin typeface="Arial" charset="0"/>
            </a:endParaRPr>
          </a:p>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00237E-1CAD-40F6-8CBA-F7DE583D5FF1}"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E698474-07FA-448E-8D58-494FA5AE5921}" type="slidenum">
              <a:rPr lang="en-US"/>
              <a:pPr/>
              <a:t>5</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latin typeface="Arial" charset="0"/>
              </a:rPr>
              <a:t>Besides the telcos, several other groups are attempting to install FTTH.</a:t>
            </a:r>
          </a:p>
          <a:p>
            <a:pPr eaLnBrk="1" hangingPunct="1"/>
            <a:r>
              <a:rPr lang="en-US" smtClean="0">
                <a:latin typeface="Arial" charset="0"/>
              </a:rPr>
              <a:t>Municipalities: Some of the first FTTH systems were installed by cities - progressive ones like Palo Alto did it at the request of their high-tech citizens, some did it to entice businesses to move there, like Anaheim, some did it (or are trying to) because they were not pleased with the service of telcos or CATV companies. The latter often found the telcos or CATV companies to be formidable opponents who did not always play fair! Most municipal FTTx projects use rights of way available to the city through city-owned utilities.</a:t>
            </a:r>
          </a:p>
          <a:p>
            <a:pPr eaLnBrk="1" hangingPunct="1"/>
            <a:r>
              <a:rPr lang="en-US" smtClean="0">
                <a:latin typeface="Arial" charset="0"/>
              </a:rPr>
              <a:t>Utilities: Owning rights of way to the home convinced some utilities to try FTTH or FTTC. Ethernet over power lines is becoming a option for power companies who can use power lines for the final connection to the home. FTTx is even becoming real for rural customers through rural electrical cooperatives.</a:t>
            </a:r>
          </a:p>
          <a:p>
            <a:pPr eaLnBrk="1" hangingPunct="1"/>
            <a:r>
              <a:rPr lang="en-US" smtClean="0">
                <a:latin typeface="Arial" charset="0"/>
              </a:rPr>
              <a:t>CLECs (Competitive Local Exchange Carriers) install their own networks and can then sell connections to anyone they pass, but mostly focus on businesses which spend much more money on communications than households.</a:t>
            </a:r>
          </a:p>
          <a:p>
            <a:pPr eaLnBrk="1" hangingPunct="1"/>
            <a:r>
              <a:rPr lang="en-US" smtClean="0">
                <a:latin typeface="Arial" charset="0"/>
              </a:rPr>
              <a:t>Private companies: There are private companies that will build municipal FTTH networks under an agreement with the city, similar to CATV agreements. In addition, some contractors building large subdivisions or apartments are installing FTTH with the assumption that they can connect with telecommunications companies for services to resell.</a:t>
            </a:r>
          </a:p>
          <a:p>
            <a:pPr eaLnBrk="1" hangingPunct="1"/>
            <a:r>
              <a:rPr lang="en-US" smtClean="0">
                <a:latin typeface="Arial" charset="0"/>
              </a:rPr>
              <a:t>FTTH is a considered a battleground by telcos and CATV companies: Whenever a city or private company proposes to install FTTH, they can expect to have to deal with the legal, advertising and technical staff of the current telco or CATV company. Cities have found themselves in court or in battles where they are outspent by 100 to 1 in advertising in an attempt by the local telcos and CATV companies to defeat competitive systems.</a:t>
            </a:r>
          </a:p>
          <a:p>
            <a:pPr eaLnBrk="1" hangingPunct="1"/>
            <a:endParaRPr lang="en-US" smtClean="0">
              <a:latin typeface="Arial" charset="0"/>
            </a:endParaRPr>
          </a:p>
          <a:p>
            <a:pPr eaLnBrk="1" hangingPunct="1"/>
            <a:r>
              <a:rPr lang="en-US" smtClean="0">
                <a:latin typeface="Arial" charset="0"/>
              </a:rPr>
              <a:t>Photo: James Hettrick, Loma Linda, CA, which runs its own FTTH network.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9C85EFD-B3FC-46C3-8C40-0970905830C4}" type="slidenum">
              <a:rPr lang="en-US"/>
              <a:pPr/>
              <a:t>6</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latin typeface="Arial" charset="0"/>
              </a:rPr>
              <a:t>Where is the bulk of telephone cabling? It may not be where you think!</a:t>
            </a:r>
          </a:p>
          <a:p>
            <a:pPr lvl="1" eaLnBrk="1" hangingPunct="1"/>
            <a:r>
              <a:rPr lang="en-US" smtClean="0">
                <a:latin typeface="Arial" charset="0"/>
              </a:rPr>
              <a:t>Only 10% is in  long distance networks, which were the first links converted to fiber - years ago.</a:t>
            </a:r>
          </a:p>
          <a:p>
            <a:pPr lvl="1" eaLnBrk="1" hangingPunct="1"/>
            <a:r>
              <a:rPr lang="en-US" smtClean="0">
                <a:latin typeface="Arial" charset="0"/>
              </a:rPr>
              <a:t>Another 10% is local loop (metropolitan) connecting central offices and switches - now mostly converted to fiber too.</a:t>
            </a:r>
          </a:p>
          <a:p>
            <a:pPr lvl="1" eaLnBrk="1" hangingPunct="1"/>
            <a:r>
              <a:rPr lang="en-US" smtClean="0">
                <a:latin typeface="Arial" charset="0"/>
              </a:rPr>
              <a:t>Fully 80% of all telco cabling is subscriber loop - the “last mile” that connects the end user to the system.</a:t>
            </a:r>
          </a:p>
          <a:p>
            <a:pPr eaLnBrk="1" hangingPunct="1"/>
            <a:r>
              <a:rPr lang="en-US" smtClean="0">
                <a:latin typeface="Arial" charset="0"/>
              </a:rPr>
              <a:t>After 20 years of fiber optic installations, virtually all long distance and local loop connections are already fiber. Only the “last mile” is still copper, and much of it is very old and incapable of carrying modern high bandwidth digital signals.</a:t>
            </a:r>
          </a:p>
          <a:p>
            <a:pPr eaLnBrk="1" hangingPunct="1"/>
            <a:r>
              <a:rPr lang="en-US" smtClean="0">
                <a:latin typeface="Arial" charset="0"/>
              </a:rPr>
              <a:t>Is FTTH just completing the system to make it all fiber?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C0DE064-8EFD-4F1D-93E2-5A7113C10446}" type="slidenum">
              <a:rPr lang="en-US"/>
              <a:pPr/>
              <a:t>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latin typeface="Arial" charset="0"/>
              </a:rPr>
              <a:t>We recognize five changes in the current telco environment that are affecting attitudes toward FTTH:</a:t>
            </a:r>
          </a:p>
          <a:p>
            <a:pPr eaLnBrk="1" hangingPunct="1"/>
            <a:endParaRPr lang="en-US" smtClean="0">
              <a:latin typeface="Arial" charset="0"/>
            </a:endParaRPr>
          </a:p>
          <a:p>
            <a:pPr eaLnBrk="1" hangingPunct="1"/>
            <a:r>
              <a:rPr lang="en-US" smtClean="0">
                <a:latin typeface="Arial" charset="0"/>
              </a:rPr>
              <a:t>Telcos are losing broadband customers to CATV</a:t>
            </a:r>
          </a:p>
          <a:p>
            <a:pPr eaLnBrk="1" hangingPunct="1"/>
            <a:r>
              <a:rPr lang="en-US" smtClean="0">
                <a:latin typeface="Arial" charset="0"/>
              </a:rPr>
              <a:t>Telcos are losing landline customers to cell phones and VoIP</a:t>
            </a:r>
          </a:p>
          <a:p>
            <a:pPr eaLnBrk="1" hangingPunct="1"/>
            <a:r>
              <a:rPr lang="en-US" smtClean="0">
                <a:latin typeface="Arial" charset="0"/>
              </a:rPr>
              <a:t>New services are becoming available</a:t>
            </a:r>
          </a:p>
          <a:p>
            <a:pPr eaLnBrk="1" hangingPunct="1"/>
            <a:r>
              <a:rPr lang="en-US" smtClean="0">
                <a:latin typeface="Arial" charset="0"/>
              </a:rPr>
              <a:t>Fiber optic components are getting less expensive</a:t>
            </a:r>
          </a:p>
          <a:p>
            <a:pPr eaLnBrk="1" hangingPunct="1"/>
            <a:r>
              <a:rPr lang="en-US" smtClean="0">
                <a:latin typeface="Arial" charset="0"/>
              </a:rPr>
              <a:t>Regulations changed sharing issues</a:t>
            </a:r>
          </a:p>
          <a:p>
            <a:pPr eaLnBrk="1" hangingPunct="1"/>
            <a:r>
              <a:rPr lang="en-US" smtClean="0">
                <a:latin typeface="Arial" charset="0"/>
              </a:rPr>
              <a:t>New Technology makes FTTH cheaper - comparable in cost to copper solutions, lower in cost per bandwidth and with lower operating expenses.</a:t>
            </a:r>
          </a:p>
          <a:p>
            <a:pPr eaLnBrk="1" hangingPunct="1"/>
            <a:endParaRPr lang="en-US" smtClean="0">
              <a:latin typeface="Arial" charset="0"/>
            </a:endParaRPr>
          </a:p>
          <a:p>
            <a:pPr eaLnBrk="1" hangingPunct="1"/>
            <a:r>
              <a:rPr lang="en-US" smtClean="0">
                <a:latin typeface="Arial" charset="0"/>
              </a:rPr>
              <a:t>We’ll look at each of these in more detail. Read on…</a:t>
            </a:r>
          </a:p>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48D9D61-81C4-4C1C-B6AA-4A0D85A656C1}" type="slidenum">
              <a:rPr lang="en-US"/>
              <a:pPr/>
              <a:t>8</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lnSpc>
                <a:spcPct val="90000"/>
              </a:lnSpc>
            </a:pPr>
            <a:r>
              <a:rPr lang="en-US" smtClean="0">
                <a:latin typeface="Arial" charset="0"/>
              </a:rPr>
              <a:t>Who Wants FTTx?</a:t>
            </a:r>
          </a:p>
          <a:p>
            <a:pPr eaLnBrk="1" hangingPunct="1">
              <a:lnSpc>
                <a:spcPct val="90000"/>
              </a:lnSpc>
            </a:pPr>
            <a:r>
              <a:rPr lang="en-US" smtClean="0">
                <a:latin typeface="Arial" charset="0"/>
              </a:rPr>
              <a:t>Homeowners: for high speed Internet access and video downloads</a:t>
            </a:r>
          </a:p>
          <a:p>
            <a:pPr eaLnBrk="1" hangingPunct="1">
              <a:lnSpc>
                <a:spcPct val="90000"/>
              </a:lnSpc>
            </a:pPr>
            <a:r>
              <a:rPr lang="en-US" smtClean="0">
                <a:latin typeface="Arial" charset="0"/>
              </a:rPr>
              <a:t>Home Builders</a:t>
            </a:r>
          </a:p>
          <a:p>
            <a:pPr lvl="1" eaLnBrk="1" hangingPunct="1">
              <a:lnSpc>
                <a:spcPct val="90000"/>
              </a:lnSpc>
            </a:pPr>
            <a:r>
              <a:rPr lang="en-US" smtClean="0">
                <a:latin typeface="Arial" charset="0"/>
              </a:rPr>
              <a:t>FTTx adds value to their homes</a:t>
            </a:r>
          </a:p>
          <a:p>
            <a:pPr lvl="1" eaLnBrk="1" hangingPunct="1">
              <a:lnSpc>
                <a:spcPct val="90000"/>
              </a:lnSpc>
            </a:pPr>
            <a:r>
              <a:rPr lang="en-US" smtClean="0">
                <a:latin typeface="Arial" charset="0"/>
              </a:rPr>
              <a:t>FTTx provides a reason to provide structured cabling inside the home</a:t>
            </a:r>
          </a:p>
          <a:p>
            <a:pPr lvl="1" eaLnBrk="1" hangingPunct="1">
              <a:lnSpc>
                <a:spcPct val="90000"/>
              </a:lnSpc>
            </a:pPr>
            <a:r>
              <a:rPr lang="en-US" smtClean="0">
                <a:latin typeface="Arial" charset="0"/>
              </a:rPr>
              <a:t>These two reasons can add $7,500 to $15,000 to the value of a home!</a:t>
            </a:r>
          </a:p>
          <a:p>
            <a:pPr eaLnBrk="1" hangingPunct="1">
              <a:lnSpc>
                <a:spcPct val="90000"/>
              </a:lnSpc>
            </a:pPr>
            <a:r>
              <a:rPr lang="en-US" smtClean="0">
                <a:latin typeface="Arial" charset="0"/>
              </a:rPr>
              <a:t>Hardware Providers who want to sell equipment to build the networks and install in the homes as well as structured cabling companies who participate in a market that is about $2500 per home!</a:t>
            </a:r>
          </a:p>
          <a:p>
            <a:pPr eaLnBrk="1" hangingPunct="1">
              <a:lnSpc>
                <a:spcPct val="90000"/>
              </a:lnSpc>
            </a:pPr>
            <a:r>
              <a:rPr lang="en-US" smtClean="0">
                <a:latin typeface="Arial" charset="0"/>
              </a:rPr>
              <a:t>Service Providers: IPTV, HDTV, video on demand, etc. Those who want to offer video services are most happy with FTTx as nothing provides the same bandwidth!</a:t>
            </a:r>
          </a:p>
          <a:p>
            <a:pPr eaLnBrk="1" hangingPunct="1">
              <a:lnSpc>
                <a:spcPct val="90000"/>
              </a:lnSpc>
            </a:pPr>
            <a:endParaRPr lang="en-US" smtClean="0">
              <a:latin typeface="Arial" charset="0"/>
            </a:endParaRPr>
          </a:p>
          <a:p>
            <a:pPr lvl="1" eaLnBrk="1" hangingPunct="1">
              <a:lnSpc>
                <a:spcPct val="90000"/>
              </a:lnSpc>
            </a:pPr>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A623687-EEEF-4B80-A0D6-1D91F0F41828}" type="slidenum">
              <a:rPr lang="en-US"/>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latin typeface="Arial" charset="0"/>
              </a:rPr>
              <a:t>FTTH is gaining momentum </a:t>
            </a:r>
          </a:p>
          <a:p>
            <a:pPr eaLnBrk="1" hangingPunct="1"/>
            <a:r>
              <a:rPr lang="en-US" smtClean="0">
                <a:latin typeface="Arial" charset="0"/>
              </a:rPr>
              <a:t>RVA estimates that one million homes were connected with fiber, as of September, 2006 of 6 million homes passed, still a very small number compared to the 100 million or so subscriber lines. Verizon estimates  5,000,000 new FTTH connections for the year. </a:t>
            </a:r>
          </a:p>
          <a:p>
            <a:pPr eaLnBrk="1" hangingPunct="1"/>
            <a:r>
              <a:rPr lang="en-US" smtClean="0">
                <a:latin typeface="Arial" charset="0"/>
              </a:rPr>
              <a:t>It should be noted that the US is not a leader in FTTx deployments. Approximately 80% of all worldwide FTTx connections are in Japan as of mid-2006 and China and Korea are actively developing FTTx programs. Europe, where DSL works over most of their short urban lines, is not aggressively pursuing FTTx.</a:t>
            </a:r>
          </a:p>
          <a:p>
            <a:pPr eaLnBrk="1" hangingPunct="1"/>
            <a:r>
              <a:rPr lang="en-US" smtClean="0">
                <a:latin typeface="Arial" charset="0"/>
              </a:rPr>
              <a:t>However the pace is increasing, with operating companies hiring personnel for FTTx installations at a growing rate, indicating a strong commitment to FTTx.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AF10B7F-CEB9-4A87-876A-40D594B2B06D}" type="slidenum">
              <a:rPr lang="en-US"/>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latin typeface="Arial" charset="0"/>
              </a:rPr>
              <a:t>What’s In It ForContractors?</a:t>
            </a:r>
          </a:p>
          <a:p>
            <a:pPr eaLnBrk="1" hangingPunct="1"/>
            <a:r>
              <a:rPr lang="en-US" smtClean="0">
                <a:latin typeface="Arial" charset="0"/>
              </a:rPr>
              <a:t>Contractors are doing FTTx installs for Verizon and others in many parts of the country.</a:t>
            </a:r>
          </a:p>
          <a:p>
            <a:pPr eaLnBrk="1" hangingPunct="1"/>
            <a:r>
              <a:rPr lang="en-US" smtClean="0">
                <a:latin typeface="Arial" charset="0"/>
              </a:rPr>
              <a:t>While few electrical contractors do residential electrical, homes with structured cabling offer double the work and potential profit! There is about $2500 in structured cabling in a new home in CA. Contractors can increase their revenue by doing hardware installs too.</a:t>
            </a:r>
          </a:p>
          <a:p>
            <a:pPr eaLnBrk="1" hangingPunct="1"/>
            <a:r>
              <a:rPr lang="en-US" smtClean="0">
                <a:latin typeface="Arial" charset="0"/>
              </a:rPr>
              <a:t>FTTx will affect the commercial fiber market - </a:t>
            </a:r>
            <a:r>
              <a:rPr lang="en-US" u="sng" smtClean="0">
                <a:latin typeface="Arial" charset="0"/>
              </a:rPr>
              <a:t>fiber is cheaper</a:t>
            </a:r>
            <a:r>
              <a:rPr lang="en-US" smtClean="0">
                <a:latin typeface="Arial" charset="0"/>
              </a:rPr>
              <a:t>! Bosses being asked for budget for an upgrade to expensive new copper cabling will wonder why they are installing more copper when the phone companies are using fiber!</a:t>
            </a:r>
          </a:p>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5935562-B749-498C-83B9-A997A854FE94}" type="slidenum">
              <a:rPr lang="en-US"/>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latin typeface="Arial" charset="0"/>
              </a:rPr>
              <a:t>One estimate by Optical Solutions shows this breakdown on the cost of a FTTH network. Cost decisions are interactive. For example, one wonders if the splitters and WDMs are worth the savings in fiber, but adding more fiber would increase installation and thereby construction costs, so it is assumed that they do indeed save costs. Once cannot overemphasize the importance of labor costs - it is the dominant factor - and anything that reduces labor, like preterminated cabling, deserves consideration.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09E9EE-31AB-4CC3-A498-4F924254BA28}" type="datetimeFigureOut">
              <a:rPr lang="en-US" smtClean="0"/>
              <a:pPr/>
              <a:t>3/20/2024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B36D893-EC07-4B96-948E-FCAD9EBDCD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36D893-EC07-4B96-948E-FCAD9EBDCD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36D893-EC07-4B96-948E-FCAD9EBDCD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36D893-EC07-4B96-948E-FCAD9EBDCDA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36D893-EC07-4B96-948E-FCAD9EBDCDA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36D893-EC07-4B96-948E-FCAD9EBDCDA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36D893-EC07-4B96-948E-FCAD9EBDCDA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36D893-EC07-4B96-948E-FCAD9EBDCDA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09E9EE-31AB-4CC3-A498-4F924254BA28}" type="datetimeFigureOut">
              <a:rPr lang="en-US" smtClean="0"/>
              <a:pPr/>
              <a:t>3/20/2024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36D893-EC07-4B96-948E-FCAD9EBDCD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09E9EE-31AB-4CC3-A498-4F924254BA28}" type="datetimeFigureOut">
              <a:rPr lang="en-US" smtClean="0"/>
              <a:pPr/>
              <a:t>3/20/2024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36D893-EC07-4B96-948E-FCAD9EBDCDA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09E9EE-31AB-4CC3-A498-4F924254BA28}" type="datetimeFigureOut">
              <a:rPr lang="en-US" smtClean="0"/>
              <a:pPr/>
              <a:t>3/20/2024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B36D893-EC07-4B96-948E-FCAD9EBDCDA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09E9EE-31AB-4CC3-A498-4F924254BA28}" type="datetimeFigureOut">
              <a:rPr lang="en-US" smtClean="0"/>
              <a:pPr/>
              <a:t>3/20/2024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B36D893-EC07-4B96-948E-FCAD9EBDCD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7171"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7172" name="Rectangle 5"/>
          <p:cNvSpPr>
            <a:spLocks noChangeArrowheads="1"/>
          </p:cNvSpPr>
          <p:nvPr/>
        </p:nvSpPr>
        <p:spPr bwMode="auto">
          <a:xfrm>
            <a:off x="990600" y="685800"/>
            <a:ext cx="8153400" cy="838200"/>
          </a:xfrm>
          <a:prstGeom prst="rect">
            <a:avLst/>
          </a:prstGeom>
          <a:noFill/>
          <a:ln w="9525">
            <a:noFill/>
            <a:miter lim="800000"/>
            <a:headEnd/>
            <a:tailEnd/>
          </a:ln>
        </p:spPr>
        <p:txBody>
          <a:bodyPr anchor="ctr"/>
          <a:lstStyle/>
          <a:p>
            <a:pPr algn="ctr" eaLnBrk="0" hangingPunct="0"/>
            <a:r>
              <a:rPr lang="en-US" sz="6000" dirty="0">
                <a:solidFill>
                  <a:srgbClr val="FF0000"/>
                </a:solidFill>
                <a:latin typeface="Verdana" pitchFamily="34" charset="0"/>
              </a:rPr>
              <a:t>www.studymafia.org</a:t>
            </a:r>
            <a:endParaRPr lang="en-US" sz="6000" dirty="0">
              <a:solidFill>
                <a:srgbClr val="FF0000"/>
              </a:solidFill>
              <a:latin typeface="Tahoma" pitchFamily="34" charset="0"/>
            </a:endParaRPr>
          </a:p>
        </p:txBody>
      </p:sp>
      <p:sp>
        <p:nvSpPr>
          <p:cNvPr id="7173" name="Text Box 9"/>
          <p:cNvSpPr txBox="1">
            <a:spLocks noChangeArrowheads="1"/>
          </p:cNvSpPr>
          <p:nvPr/>
        </p:nvSpPr>
        <p:spPr bwMode="auto">
          <a:xfrm>
            <a:off x="228600" y="5638802"/>
            <a:ext cx="8610600" cy="646331"/>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bg1"/>
                </a:solidFill>
              </a:rPr>
              <a:t>Submitted To:				</a:t>
            </a:r>
            <a:r>
              <a:rPr lang="en-US" b="1" dirty="0" smtClean="0">
                <a:solidFill>
                  <a:schemeClr val="bg1"/>
                </a:solidFill>
              </a:rPr>
              <a:t>                            Submitted By:</a:t>
            </a:r>
            <a:endParaRPr lang="en-US" b="1" dirty="0">
              <a:solidFill>
                <a:schemeClr val="bg1"/>
              </a:solidFill>
            </a:endParaRPr>
          </a:p>
          <a:p>
            <a:pPr eaLnBrk="0" hangingPunct="0"/>
            <a:r>
              <a:rPr lang="en-US" b="1" dirty="0" smtClean="0">
                <a:solidFill>
                  <a:schemeClr val="bg1"/>
                </a:solidFill>
              </a:rPr>
              <a:t>www.studymafia.org                                                   </a:t>
            </a:r>
            <a:r>
              <a:rPr lang="en-US" b="1" dirty="0" err="1" smtClean="0">
                <a:solidFill>
                  <a:schemeClr val="bg1"/>
                </a:solidFill>
              </a:rPr>
              <a:t>www.studymafia.org</a:t>
            </a:r>
            <a:r>
              <a:rPr lang="en-US" b="1" dirty="0" smtClean="0">
                <a:solidFill>
                  <a:schemeClr val="bg1"/>
                </a:solidFill>
              </a:rPr>
              <a:t> </a:t>
            </a:r>
            <a:endParaRPr lang="en-US" b="1" dirty="0">
              <a:solidFill>
                <a:schemeClr val="bg1"/>
              </a:solidFill>
            </a:endParaRPr>
          </a:p>
        </p:txBody>
      </p:sp>
      <p:sp>
        <p:nvSpPr>
          <p:cNvPr id="7174" name="Rectangle 8"/>
          <p:cNvSpPr>
            <a:spLocks noChangeArrowheads="1"/>
          </p:cNvSpPr>
          <p:nvPr/>
        </p:nvSpPr>
        <p:spPr bwMode="auto">
          <a:xfrm>
            <a:off x="1219200" y="2438400"/>
            <a:ext cx="6934200" cy="1815882"/>
          </a:xfrm>
          <a:prstGeom prst="rect">
            <a:avLst/>
          </a:prstGeom>
          <a:noFill/>
          <a:ln w="9525">
            <a:noFill/>
            <a:miter lim="800000"/>
            <a:headEnd/>
            <a:tailEnd/>
          </a:ln>
        </p:spPr>
        <p:txBody>
          <a:bodyPr>
            <a:spAutoFit/>
          </a:bodyPr>
          <a:lstStyle/>
          <a:p>
            <a:pPr algn="ctr" eaLnBrk="0" hangingPunct="0"/>
            <a:r>
              <a:rPr lang="en-US" sz="3600" b="1" dirty="0">
                <a:solidFill>
                  <a:schemeClr val="accent1">
                    <a:lumMod val="75000"/>
                  </a:schemeClr>
                </a:solidFill>
              </a:rPr>
              <a:t>Seminar</a:t>
            </a:r>
          </a:p>
          <a:p>
            <a:pPr algn="ctr" eaLnBrk="0" hangingPunct="0"/>
            <a:r>
              <a:rPr lang="en-US" sz="3600" b="1" dirty="0">
                <a:solidFill>
                  <a:schemeClr val="accent1">
                    <a:lumMod val="75000"/>
                  </a:schemeClr>
                </a:solidFill>
              </a:rPr>
              <a:t> On</a:t>
            </a:r>
          </a:p>
          <a:p>
            <a:pPr algn="ctr"/>
            <a:r>
              <a:rPr lang="en-US" sz="4000" dirty="0" smtClean="0">
                <a:solidFill>
                  <a:schemeClr val="accent1">
                    <a:lumMod val="75000"/>
                  </a:schemeClr>
                </a:solidFill>
              </a:rPr>
              <a:t> FTTH</a:t>
            </a:r>
            <a:endParaRPr lang="en-US" sz="4000" b="1" dirty="0">
              <a:solidFill>
                <a:schemeClr val="accent1">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p:txBody>
          <a:bodyPr/>
          <a:lstStyle/>
          <a:p>
            <a:pPr eaLnBrk="1" hangingPunct="1">
              <a:lnSpc>
                <a:spcPct val="90000"/>
              </a:lnSpc>
            </a:pPr>
            <a:r>
              <a:rPr lang="en-US" smtClean="0"/>
              <a:t>Contractors are doing FTTx installs for Verizon and others</a:t>
            </a:r>
          </a:p>
          <a:p>
            <a:pPr eaLnBrk="1" hangingPunct="1">
              <a:lnSpc>
                <a:spcPct val="90000"/>
              </a:lnSpc>
            </a:pPr>
            <a:r>
              <a:rPr lang="en-US" smtClean="0"/>
              <a:t>While few electrical contractors do residential electrical, homes with structured cabling offer double the work and potential profit!</a:t>
            </a:r>
          </a:p>
          <a:p>
            <a:pPr eaLnBrk="1" hangingPunct="1">
              <a:lnSpc>
                <a:spcPct val="90000"/>
              </a:lnSpc>
            </a:pPr>
            <a:r>
              <a:rPr lang="en-US" smtClean="0"/>
              <a:t>FTTx will affect the commercial fiber market - </a:t>
            </a:r>
            <a:r>
              <a:rPr lang="en-US" u="sng" smtClean="0"/>
              <a:t>fiber is cheaper</a:t>
            </a:r>
            <a:r>
              <a:rPr lang="en-US" smtClean="0"/>
              <a:t>!</a:t>
            </a:r>
          </a:p>
        </p:txBody>
      </p:sp>
      <p:sp>
        <p:nvSpPr>
          <p:cNvPr id="22531" name="Slide Number Placeholder 5"/>
          <p:cNvSpPr>
            <a:spLocks noGrp="1"/>
          </p:cNvSpPr>
          <p:nvPr>
            <p:ph type="sldNum" sz="quarter" idx="12"/>
          </p:nvPr>
        </p:nvSpPr>
        <p:spPr>
          <a:noFill/>
        </p:spPr>
        <p:txBody>
          <a:bodyPr/>
          <a:lstStyle/>
          <a:p>
            <a:fld id="{83880B84-8EC5-438A-AD42-4130A6F1350A}" type="slidenum">
              <a:rPr lang="en-US"/>
              <a:pPr/>
              <a:t>10</a:t>
            </a:fld>
            <a:endParaRPr lang="en-US"/>
          </a:p>
        </p:txBody>
      </p:sp>
      <p:sp>
        <p:nvSpPr>
          <p:cNvPr id="22532" name="Rectangle 2"/>
          <p:cNvSpPr>
            <a:spLocks noGrp="1" noChangeArrowheads="1"/>
          </p:cNvSpPr>
          <p:nvPr>
            <p:ph type="title"/>
          </p:nvPr>
        </p:nvSpPr>
        <p:spPr/>
        <p:txBody>
          <a:bodyPr/>
          <a:lstStyle/>
          <a:p>
            <a:pPr eaLnBrk="1" hangingPunct="1"/>
            <a:r>
              <a:rPr lang="en-US" dirty="0" smtClean="0"/>
              <a:t>What’s In It For Contractors?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ctrTitle"/>
          </p:nvPr>
        </p:nvSpPr>
        <p:spPr>
          <a:xfrm>
            <a:off x="609600" y="381000"/>
            <a:ext cx="7772400" cy="1143000"/>
          </a:xfrm>
        </p:spPr>
        <p:txBody>
          <a:bodyPr/>
          <a:lstStyle/>
          <a:p>
            <a:pPr eaLnBrk="1" hangingPunct="1"/>
            <a:r>
              <a:rPr lang="en-US" smtClean="0"/>
              <a:t>FTTx Cost Breakdown</a:t>
            </a:r>
          </a:p>
        </p:txBody>
      </p:sp>
      <p:sp>
        <p:nvSpPr>
          <p:cNvPr id="23555" name="Slide Number Placeholder 5"/>
          <p:cNvSpPr>
            <a:spLocks noGrp="1"/>
          </p:cNvSpPr>
          <p:nvPr>
            <p:ph type="sldNum" sz="quarter" idx="12"/>
          </p:nvPr>
        </p:nvSpPr>
        <p:spPr>
          <a:noFill/>
        </p:spPr>
        <p:txBody>
          <a:bodyPr/>
          <a:lstStyle/>
          <a:p>
            <a:fld id="{3E07FFD1-D64D-43D3-8520-35536CC96B8C}" type="slidenum">
              <a:rPr lang="en-US"/>
              <a:pPr/>
              <a:t>11</a:t>
            </a:fld>
            <a:endParaRPr lang="en-US"/>
          </a:p>
        </p:txBody>
      </p:sp>
      <p:sp>
        <p:nvSpPr>
          <p:cNvPr id="23557" name="Rectangle 5"/>
          <p:cNvSpPr>
            <a:spLocks noChangeArrowheads="1"/>
          </p:cNvSpPr>
          <p:nvPr/>
        </p:nvSpPr>
        <p:spPr bwMode="auto">
          <a:xfrm>
            <a:off x="2968625" y="1495425"/>
            <a:ext cx="184150" cy="457200"/>
          </a:xfrm>
          <a:prstGeom prst="rect">
            <a:avLst/>
          </a:prstGeom>
          <a:noFill/>
          <a:ln w="9525">
            <a:noFill/>
            <a:miter lim="800000"/>
            <a:headEnd/>
            <a:tailEnd/>
          </a:ln>
        </p:spPr>
        <p:txBody>
          <a:bodyPr wrap="none">
            <a:spAutoFit/>
          </a:bodyPr>
          <a:lstStyle/>
          <a:p>
            <a:endParaRPr lang="en-US"/>
          </a:p>
        </p:txBody>
      </p:sp>
      <p:pic>
        <p:nvPicPr>
          <p:cNvPr id="23558" name="Picture 7" descr="&#10;costbrkdn.jpg                                                  0016B311G5 Macintosh HD                BCDA6FC4:"/>
          <p:cNvPicPr>
            <a:picLocks noChangeAspect="1" noChangeArrowheads="1"/>
          </p:cNvPicPr>
          <p:nvPr/>
        </p:nvPicPr>
        <p:blipFill>
          <a:blip r:embed="rId3" cstate="print"/>
          <a:srcRect/>
          <a:stretch>
            <a:fillRect/>
          </a:stretch>
        </p:blipFill>
        <p:spPr bwMode="auto">
          <a:xfrm>
            <a:off x="1676400" y="1739900"/>
            <a:ext cx="5638800" cy="39068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idx="1"/>
          </p:nvPr>
        </p:nvSpPr>
        <p:spPr>
          <a:xfrm>
            <a:off x="685800" y="1981200"/>
            <a:ext cx="7924800" cy="4114800"/>
          </a:xfrm>
        </p:spPr>
        <p:txBody>
          <a:bodyPr/>
          <a:lstStyle/>
          <a:p>
            <a:pPr eaLnBrk="1" hangingPunct="1">
              <a:lnSpc>
                <a:spcPct val="90000"/>
              </a:lnSpc>
            </a:pPr>
            <a:r>
              <a:rPr lang="en-US" smtClean="0"/>
              <a:t>Home run - fiber  from CO to every home</a:t>
            </a:r>
          </a:p>
          <a:p>
            <a:pPr eaLnBrk="1" hangingPunct="1">
              <a:lnSpc>
                <a:spcPct val="90000"/>
              </a:lnSpc>
            </a:pPr>
            <a:r>
              <a:rPr lang="en-US" smtClean="0"/>
              <a:t>Active star - local switch then fiber to every home</a:t>
            </a:r>
          </a:p>
          <a:p>
            <a:pPr eaLnBrk="1" hangingPunct="1">
              <a:lnSpc>
                <a:spcPct val="90000"/>
              </a:lnSpc>
            </a:pPr>
            <a:r>
              <a:rPr lang="en-US" smtClean="0"/>
              <a:t>Passive optical network (PON) - use splitter near customer share fiber to CO</a:t>
            </a:r>
          </a:p>
          <a:p>
            <a:pPr eaLnBrk="1" hangingPunct="1">
              <a:lnSpc>
                <a:spcPct val="90000"/>
              </a:lnSpc>
            </a:pPr>
            <a:r>
              <a:rPr lang="en-US" smtClean="0"/>
              <a:t>WDM PON - PON but with each customer having a specified wavelength</a:t>
            </a:r>
          </a:p>
          <a:p>
            <a:pPr eaLnBrk="1" hangingPunct="1">
              <a:lnSpc>
                <a:spcPct val="90000"/>
              </a:lnSpc>
            </a:pPr>
            <a:r>
              <a:rPr lang="en-US" smtClean="0"/>
              <a:t>All based on standard SM fiber</a:t>
            </a:r>
          </a:p>
        </p:txBody>
      </p:sp>
      <p:sp>
        <p:nvSpPr>
          <p:cNvPr id="24579" name="Slide Number Placeholder 5"/>
          <p:cNvSpPr>
            <a:spLocks noGrp="1"/>
          </p:cNvSpPr>
          <p:nvPr>
            <p:ph type="sldNum" sz="quarter" idx="12"/>
          </p:nvPr>
        </p:nvSpPr>
        <p:spPr>
          <a:noFill/>
        </p:spPr>
        <p:txBody>
          <a:bodyPr/>
          <a:lstStyle/>
          <a:p>
            <a:fld id="{1EC2F4D7-E090-4BCA-A08D-2164AD02F9F4}" type="slidenum">
              <a:rPr lang="en-US"/>
              <a:pPr/>
              <a:t>12</a:t>
            </a:fld>
            <a:endParaRPr lang="en-US"/>
          </a:p>
        </p:txBody>
      </p:sp>
      <p:sp>
        <p:nvSpPr>
          <p:cNvPr id="24580" name="Rectangle 2"/>
          <p:cNvSpPr>
            <a:spLocks noGrp="1" noChangeArrowheads="1"/>
          </p:cNvSpPr>
          <p:nvPr>
            <p:ph type="title"/>
          </p:nvPr>
        </p:nvSpPr>
        <p:spPr/>
        <p:txBody>
          <a:bodyPr/>
          <a:lstStyle/>
          <a:p>
            <a:pPr eaLnBrk="1" hangingPunct="1"/>
            <a:r>
              <a:rPr lang="en-US" smtClean="0"/>
              <a:t>FTTx Architectures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a:spLocks noGrp="1"/>
          </p:cNvSpPr>
          <p:nvPr>
            <p:ph type="sldNum" sz="quarter" idx="12"/>
          </p:nvPr>
        </p:nvSpPr>
        <p:spPr>
          <a:noFill/>
        </p:spPr>
        <p:txBody>
          <a:bodyPr/>
          <a:lstStyle/>
          <a:p>
            <a:fld id="{4CB1CAB0-B861-4464-A782-02670651E05B}" type="slidenum">
              <a:rPr lang="en-US"/>
              <a:pPr/>
              <a:t>13</a:t>
            </a:fld>
            <a:endParaRPr lang="en-US"/>
          </a:p>
        </p:txBody>
      </p:sp>
      <p:sp>
        <p:nvSpPr>
          <p:cNvPr id="29701" name="Rectangle 117"/>
          <p:cNvSpPr>
            <a:spLocks noGrp="1" noChangeArrowheads="1"/>
          </p:cNvSpPr>
          <p:nvPr>
            <p:ph type="title"/>
          </p:nvPr>
        </p:nvSpPr>
        <p:spPr/>
        <p:txBody>
          <a:bodyPr/>
          <a:lstStyle/>
          <a:p>
            <a:pPr eaLnBrk="1" hangingPunct="1"/>
            <a:r>
              <a:rPr lang="en-US" sz="3200" smtClean="0">
                <a:solidFill>
                  <a:schemeClr val="tx1"/>
                </a:solidFill>
              </a:rPr>
              <a:t>FTTP BPON Architecture (Verizon)</a:t>
            </a:r>
            <a:endParaRPr lang="en-US" sz="2400" smtClean="0">
              <a:solidFill>
                <a:schemeClr val="tx1"/>
              </a:solidFill>
              <a:latin typeface="Times"/>
            </a:endParaRPr>
          </a:p>
        </p:txBody>
      </p:sp>
      <p:pic>
        <p:nvPicPr>
          <p:cNvPr id="29700" name="Picture 115" descr="Verizon.jpg                                                    0016B311G5 Macintosh HD                BCDA6FC4:"/>
          <p:cNvPicPr>
            <a:picLocks noChangeAspect="1" noChangeArrowheads="1"/>
          </p:cNvPicPr>
          <p:nvPr/>
        </p:nvPicPr>
        <p:blipFill>
          <a:blip r:embed="rId3" cstate="print"/>
          <a:srcRect t="22890"/>
          <a:stretch>
            <a:fillRect/>
          </a:stretch>
        </p:blipFill>
        <p:spPr bwMode="auto">
          <a:xfrm>
            <a:off x="304800" y="2133600"/>
            <a:ext cx="8593138" cy="31956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dirty="0" smtClean="0"/>
              <a:t>No </a:t>
            </a:r>
            <a:r>
              <a:rPr lang="en-US" dirty="0"/>
              <a:t>one can deny that the FTTH has completely transformed the way of communication in recent years</a:t>
            </a:r>
            <a:r>
              <a:rPr lang="en-US"/>
              <a:t>. </a:t>
            </a:r>
            <a:endParaRPr lang="en-US" smtClean="0"/>
          </a:p>
          <a:p>
            <a:r>
              <a:rPr lang="en-US" smtClean="0"/>
              <a:t>It </a:t>
            </a:r>
            <a:r>
              <a:rPr lang="en-US" dirty="0"/>
              <a:t>is going on the path to becoming a norm. If you have a query regarding the FTTH, then tell us in the comment section.</a:t>
            </a:r>
          </a:p>
          <a:p>
            <a:endParaRPr lang="en-US" dirty="0"/>
          </a:p>
        </p:txBody>
      </p:sp>
      <p:sp>
        <p:nvSpPr>
          <p:cNvPr id="2" name="Title 1"/>
          <p:cNvSpPr>
            <a:spLocks noGrp="1"/>
          </p:cNvSpPr>
          <p:nvPr>
            <p:ph type="title"/>
          </p:nvPr>
        </p:nvSpPr>
        <p:spPr/>
        <p:txBody>
          <a:bodyPr>
            <a:normAutofit/>
          </a:bodyPr>
          <a:lstStyle/>
          <a:p>
            <a:r>
              <a:rPr lang="en-US" b="1" dirty="0" smtClean="0"/>
              <a:t>Conclusion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solidFill>
                  <a:schemeClr val="tx1"/>
                </a:solidFill>
              </a:rPr>
              <a:t>Reference</a:t>
            </a:r>
          </a:p>
        </p:txBody>
      </p:sp>
      <p:sp>
        <p:nvSpPr>
          <p:cNvPr id="19459" name="Content Placeholder 2"/>
          <p:cNvSpPr>
            <a:spLocks noGrp="1"/>
          </p:cNvSpPr>
          <p:nvPr>
            <p:ph sz="quarter" idx="1"/>
          </p:nvPr>
        </p:nvSpPr>
        <p:spPr>
          <a:xfrm>
            <a:off x="457200" y="1882775"/>
            <a:ext cx="8229600" cy="4572000"/>
          </a:xfrm>
        </p:spPr>
        <p:txBody>
          <a:bodyPr/>
          <a:lstStyle/>
          <a:p>
            <a:pPr eaLnBrk="1" hangingPunct="1"/>
            <a:r>
              <a:rPr lang="en-US" dirty="0" smtClean="0">
                <a:hlinkClick r:id="rId2"/>
              </a:rPr>
              <a:t>www.google.com</a:t>
            </a:r>
            <a:endParaRPr lang="en-US" dirty="0" smtClean="0"/>
          </a:p>
          <a:p>
            <a:pPr eaLnBrk="1" hangingPunct="1"/>
            <a:r>
              <a:rPr lang="en-US" dirty="0" smtClean="0">
                <a:hlinkClick r:id="rId3"/>
              </a:rPr>
              <a:t>www.wikipedia.com</a:t>
            </a:r>
            <a:endParaRPr lang="en-US" dirty="0" smtClean="0"/>
          </a:p>
          <a:p>
            <a:pPr eaLnBrk="1" hangingPunct="1"/>
            <a:r>
              <a:rPr lang="en-US" dirty="0" smtClean="0">
                <a:hlinkClick r:id="rId4"/>
              </a:rPr>
              <a:t>www.studymafia.org</a:t>
            </a:r>
            <a:endParaRPr lang="en-US" dirty="0" smtClean="0"/>
          </a:p>
          <a:p>
            <a:pPr eaLnBrk="1" hangingPunct="1">
              <a:buFont typeface="Wingdings 2" pitchFamily="18" charset="2"/>
              <a:buNone/>
            </a:pPr>
            <a:endParaRPr lang="en-US"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r>
              <a:rPr lang="en-US" sz="8000" dirty="0" smtClean="0">
                <a:latin typeface="Times New Roman" pitchFamily="18" charset="0"/>
                <a:cs typeface="Times New Roman" pitchFamily="18" charset="0"/>
              </a:rPr>
              <a:t>THANKS</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What is FTTH?</a:t>
            </a:r>
          </a:p>
          <a:p>
            <a:r>
              <a:rPr lang="en-US" sz="2800" dirty="0" smtClean="0"/>
              <a:t>Why FTTH?</a:t>
            </a:r>
          </a:p>
          <a:p>
            <a:r>
              <a:rPr lang="en-US" sz="2800" dirty="0" smtClean="0"/>
              <a:t>Where is the fiber?</a:t>
            </a:r>
          </a:p>
          <a:p>
            <a:r>
              <a:rPr lang="en-US" sz="2800" dirty="0" smtClean="0"/>
              <a:t>What’s In It For Contractors?</a:t>
            </a:r>
          </a:p>
          <a:p>
            <a:r>
              <a:rPr lang="en-US" sz="2800" dirty="0" smtClean="0"/>
              <a:t>Conclusion</a:t>
            </a:r>
            <a:endParaRPr lang="en-US" sz="2800" dirty="0"/>
          </a:p>
        </p:txBody>
      </p:sp>
      <p:sp>
        <p:nvSpPr>
          <p:cNvPr id="3" name="Title 2"/>
          <p:cNvSpPr>
            <a:spLocks noGrp="1"/>
          </p:cNvSpPr>
          <p:nvPr>
            <p:ph type="title"/>
          </p:nvPr>
        </p:nvSpPr>
        <p:spPr/>
        <p:txBody>
          <a:bodyPr/>
          <a:lstStyle/>
          <a:p>
            <a:r>
              <a:rPr lang="en-US" dirty="0" smtClean="0"/>
              <a:t>Content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7772400" cy="4114800"/>
          </a:xfrm>
        </p:spPr>
        <p:txBody>
          <a:bodyPr/>
          <a:lstStyle/>
          <a:p>
            <a:r>
              <a:rPr lang="en-US" sz="2400" b="1" dirty="0" smtClean="0">
                <a:solidFill>
                  <a:schemeClr val="tx1"/>
                </a:solidFill>
                <a:latin typeface="+mn-lt"/>
                <a:ea typeface="+mn-ea"/>
                <a:cs typeface="+mn-cs"/>
              </a:rPr>
              <a:t>Fiber to the Home</a:t>
            </a:r>
            <a:r>
              <a:rPr lang="en-US" sz="2400" dirty="0" smtClean="0">
                <a:solidFill>
                  <a:schemeClr val="tx1"/>
                </a:solidFill>
                <a:latin typeface="+mn-lt"/>
                <a:ea typeface="+mn-ea"/>
                <a:cs typeface="+mn-cs"/>
              </a:rPr>
              <a:t> or simply </a:t>
            </a:r>
            <a:r>
              <a:rPr lang="en-US" sz="2400" b="1" dirty="0" smtClean="0">
                <a:solidFill>
                  <a:schemeClr val="tx1"/>
                </a:solidFill>
                <a:latin typeface="+mn-lt"/>
                <a:ea typeface="+mn-ea"/>
                <a:cs typeface="+mn-cs"/>
              </a:rPr>
              <a:t>FTTH</a:t>
            </a:r>
            <a:r>
              <a:rPr lang="en-US" sz="2400" dirty="0" smtClean="0">
                <a:solidFill>
                  <a:schemeClr val="tx1"/>
                </a:solidFill>
                <a:latin typeface="+mn-lt"/>
                <a:ea typeface="+mn-ea"/>
                <a:cs typeface="+mn-cs"/>
              </a:rPr>
              <a:t> is a technology that uses optical fiber directly from the central point to the residential premises (as shown in the following image). It provides uninterrupted high-speed internet service. Here, “H” includes both home and small business.</a:t>
            </a:r>
          </a:p>
          <a:p>
            <a:endParaRPr lang="en-US" sz="2400" dirty="0"/>
          </a:p>
        </p:txBody>
      </p:sp>
      <p:sp>
        <p:nvSpPr>
          <p:cNvPr id="5" name="Slide Number Placeholder 4"/>
          <p:cNvSpPr>
            <a:spLocks noGrp="1"/>
          </p:cNvSpPr>
          <p:nvPr>
            <p:ph type="sldNum" sz="quarter" idx="12"/>
          </p:nvPr>
        </p:nvSpPr>
        <p:spPr/>
        <p:txBody>
          <a:bodyPr/>
          <a:lstStyle/>
          <a:p>
            <a:pPr>
              <a:defRPr/>
            </a:pPr>
            <a:fld id="{A68ADD23-A0D1-4255-A809-B6AA41E9BC45}" type="slidenum">
              <a:rPr lang="en-US" smtClean="0"/>
              <a:pPr>
                <a:defRPr/>
              </a:pPr>
              <a:t>3</a:t>
            </a:fld>
            <a:endParaRPr lang="en-US"/>
          </a:p>
        </p:txBody>
      </p:sp>
      <p:sp>
        <p:nvSpPr>
          <p:cNvPr id="2" name="Title 1"/>
          <p:cNvSpPr>
            <a:spLocks noGrp="1"/>
          </p:cNvSpPr>
          <p:nvPr>
            <p:ph type="title"/>
          </p:nvPr>
        </p:nvSpPr>
        <p:spPr>
          <a:xfrm>
            <a:off x="609600" y="304800"/>
            <a:ext cx="7772400" cy="685800"/>
          </a:xfrm>
        </p:spPr>
        <p:txBody>
          <a:bodyPr>
            <a:normAutofit fontScale="90000"/>
          </a:bodyPr>
          <a:lstStyle/>
          <a:p>
            <a:r>
              <a:rPr lang="en-US" b="1" dirty="0" smtClean="0">
                <a:solidFill>
                  <a:schemeClr val="tx1"/>
                </a:solidFill>
                <a:latin typeface="+mj-lt"/>
                <a:ea typeface="+mj-ea"/>
                <a:cs typeface="+mj-cs"/>
              </a:rPr>
              <a:t>What is FTTH</a:t>
            </a:r>
            <a:r>
              <a:rPr lang="en-US" b="1" dirty="0" smtClean="0">
                <a:solidFill>
                  <a:schemeClr val="tx1"/>
                </a:solidFill>
                <a:latin typeface="+mj-lt"/>
                <a:ea typeface="+mj-ea"/>
                <a:cs typeface="+mj-cs"/>
              </a:rPr>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smtClean="0">
                <a:solidFill>
                  <a:schemeClr val="tx1"/>
                </a:solidFill>
                <a:latin typeface="+mn-lt"/>
                <a:ea typeface="+mn-ea"/>
                <a:cs typeface="+mn-cs"/>
              </a:rPr>
              <a:t>Enormous information carrying capacity</a:t>
            </a:r>
          </a:p>
          <a:p>
            <a:pPr lvl="0"/>
            <a:r>
              <a:rPr lang="en-US" sz="2400" dirty="0" smtClean="0">
                <a:solidFill>
                  <a:schemeClr val="tx1"/>
                </a:solidFill>
                <a:latin typeface="+mn-lt"/>
                <a:ea typeface="+mn-ea"/>
                <a:cs typeface="+mn-cs"/>
              </a:rPr>
              <a:t>Easily upgradeable</a:t>
            </a:r>
          </a:p>
          <a:p>
            <a:pPr lvl="0"/>
            <a:r>
              <a:rPr lang="en-US" sz="2400" dirty="0" smtClean="0">
                <a:solidFill>
                  <a:schemeClr val="tx1"/>
                </a:solidFill>
                <a:latin typeface="+mn-lt"/>
                <a:ea typeface="+mn-ea"/>
                <a:cs typeface="+mn-cs"/>
              </a:rPr>
              <a:t>Easy to install</a:t>
            </a:r>
          </a:p>
          <a:p>
            <a:pPr lvl="0"/>
            <a:r>
              <a:rPr lang="en-US" sz="2400" dirty="0" smtClean="0">
                <a:solidFill>
                  <a:schemeClr val="tx1"/>
                </a:solidFill>
                <a:latin typeface="+mn-lt"/>
                <a:ea typeface="+mn-ea"/>
                <a:cs typeface="+mn-cs"/>
              </a:rPr>
              <a:t>Allows fully symmetric services</a:t>
            </a:r>
          </a:p>
          <a:p>
            <a:pPr lvl="0"/>
            <a:r>
              <a:rPr lang="en-US" sz="2400" dirty="0" smtClean="0">
                <a:solidFill>
                  <a:schemeClr val="tx1"/>
                </a:solidFill>
                <a:latin typeface="+mn-lt"/>
                <a:ea typeface="+mn-ea"/>
                <a:cs typeface="+mn-cs"/>
              </a:rPr>
              <a:t>Covers very long distances</a:t>
            </a:r>
          </a:p>
          <a:p>
            <a:pPr lvl="0"/>
            <a:r>
              <a:rPr lang="en-US" sz="2400" dirty="0" smtClean="0">
                <a:solidFill>
                  <a:schemeClr val="tx1"/>
                </a:solidFill>
                <a:latin typeface="+mn-lt"/>
                <a:ea typeface="+mn-ea"/>
                <a:cs typeface="+mn-cs"/>
              </a:rPr>
              <a:t>Strong, flexible, and reliable</a:t>
            </a:r>
          </a:p>
          <a:p>
            <a:pPr lvl="0"/>
            <a:r>
              <a:rPr lang="en-US" sz="2400" dirty="0" smtClean="0">
                <a:solidFill>
                  <a:schemeClr val="tx1"/>
                </a:solidFill>
                <a:latin typeface="+mn-lt"/>
                <a:ea typeface="+mn-ea"/>
                <a:cs typeface="+mn-cs"/>
              </a:rPr>
              <a:t>Safe and secure</a:t>
            </a:r>
          </a:p>
          <a:p>
            <a:pPr lvl="0"/>
            <a:r>
              <a:rPr lang="en-US" sz="2400" dirty="0" smtClean="0">
                <a:solidFill>
                  <a:schemeClr val="tx1"/>
                </a:solidFill>
                <a:latin typeface="+mn-lt"/>
                <a:ea typeface="+mn-ea"/>
                <a:cs typeface="+mn-cs"/>
              </a:rPr>
              <a:t>Lower cost</a:t>
            </a:r>
          </a:p>
          <a:p>
            <a:endParaRPr lang="en-US" dirty="0"/>
          </a:p>
        </p:txBody>
      </p:sp>
      <p:sp>
        <p:nvSpPr>
          <p:cNvPr id="5" name="Slide Number Placeholder 4"/>
          <p:cNvSpPr>
            <a:spLocks noGrp="1"/>
          </p:cNvSpPr>
          <p:nvPr>
            <p:ph type="sldNum" sz="quarter" idx="12"/>
          </p:nvPr>
        </p:nvSpPr>
        <p:spPr/>
        <p:txBody>
          <a:bodyPr/>
          <a:lstStyle/>
          <a:p>
            <a:pPr>
              <a:defRPr/>
            </a:pPr>
            <a:fld id="{A68ADD23-A0D1-4255-A809-B6AA41E9BC45}" type="slidenum">
              <a:rPr lang="en-US" smtClean="0"/>
              <a:pPr>
                <a:defRPr/>
              </a:pPr>
              <a:t>4</a:t>
            </a:fld>
            <a:endParaRPr lang="en-US"/>
          </a:p>
        </p:txBody>
      </p:sp>
      <p:sp>
        <p:nvSpPr>
          <p:cNvPr id="2" name="Title 1"/>
          <p:cNvSpPr>
            <a:spLocks noGrp="1"/>
          </p:cNvSpPr>
          <p:nvPr>
            <p:ph type="title"/>
          </p:nvPr>
        </p:nvSpPr>
        <p:spPr/>
        <p:txBody>
          <a:bodyPr>
            <a:normAutofit/>
          </a:bodyPr>
          <a:lstStyle/>
          <a:p>
            <a:r>
              <a:rPr lang="en-US" b="1" dirty="0" smtClean="0">
                <a:solidFill>
                  <a:schemeClr val="tx1"/>
                </a:solidFill>
                <a:latin typeface="+mj-lt"/>
                <a:ea typeface="+mj-ea"/>
                <a:cs typeface="+mj-cs"/>
              </a:rPr>
              <a:t>Why FTTH</a:t>
            </a:r>
            <a:r>
              <a:rPr lang="en-US" b="1" dirty="0" smtClean="0">
                <a:solidFill>
                  <a:schemeClr val="tx1"/>
                </a:solidFill>
                <a:latin typeface="+mj-lt"/>
                <a:ea typeface="+mj-ea"/>
                <a:cs typeface="+mj-cs"/>
              </a:rPr>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noChangeArrowheads="1"/>
          </p:cNvSpPr>
          <p:nvPr>
            <p:ph idx="1"/>
          </p:nvPr>
        </p:nvSpPr>
        <p:spPr>
          <a:xfrm>
            <a:off x="685800" y="1981200"/>
            <a:ext cx="4648200" cy="4114800"/>
          </a:xfrm>
        </p:spPr>
        <p:txBody>
          <a:bodyPr/>
          <a:lstStyle/>
          <a:p>
            <a:pPr eaLnBrk="1" hangingPunct="1"/>
            <a:r>
              <a:rPr lang="en-US" dirty="0" smtClean="0"/>
              <a:t>Municipalities</a:t>
            </a:r>
          </a:p>
          <a:p>
            <a:pPr eaLnBrk="1" hangingPunct="1"/>
            <a:r>
              <a:rPr lang="en-US" dirty="0" smtClean="0"/>
              <a:t>Utilities</a:t>
            </a:r>
          </a:p>
          <a:p>
            <a:pPr eaLnBrk="1" hangingPunct="1"/>
            <a:r>
              <a:rPr lang="en-US" dirty="0" smtClean="0"/>
              <a:t>CLECs</a:t>
            </a:r>
          </a:p>
          <a:p>
            <a:pPr eaLnBrk="1" hangingPunct="1"/>
            <a:r>
              <a:rPr lang="en-US" dirty="0" smtClean="0"/>
              <a:t>Private companies</a:t>
            </a:r>
          </a:p>
          <a:p>
            <a:pPr eaLnBrk="1" hangingPunct="1"/>
            <a:r>
              <a:rPr lang="en-US" dirty="0" smtClean="0"/>
              <a:t>Battleground for </a:t>
            </a:r>
            <a:r>
              <a:rPr lang="en-US" dirty="0" err="1" smtClean="0"/>
              <a:t>telcos</a:t>
            </a:r>
            <a:r>
              <a:rPr lang="en-US" dirty="0" smtClean="0"/>
              <a:t> and CATV companies</a:t>
            </a:r>
          </a:p>
        </p:txBody>
      </p:sp>
      <p:sp>
        <p:nvSpPr>
          <p:cNvPr id="16387" name="Slide Number Placeholder 5"/>
          <p:cNvSpPr>
            <a:spLocks noGrp="1"/>
          </p:cNvSpPr>
          <p:nvPr>
            <p:ph type="sldNum" sz="quarter" idx="12"/>
          </p:nvPr>
        </p:nvSpPr>
        <p:spPr>
          <a:noFill/>
        </p:spPr>
        <p:txBody>
          <a:bodyPr/>
          <a:lstStyle/>
          <a:p>
            <a:fld id="{DB753795-51EB-47D7-8AB9-0FA6EB580C34}" type="slidenum">
              <a:rPr lang="en-US"/>
              <a:pPr/>
              <a:t>5</a:t>
            </a:fld>
            <a:endParaRPr lang="en-US"/>
          </a:p>
        </p:txBody>
      </p:sp>
      <p:sp>
        <p:nvSpPr>
          <p:cNvPr id="16388" name="Rectangle 2"/>
          <p:cNvSpPr>
            <a:spLocks noGrp="1" noChangeArrowheads="1"/>
          </p:cNvSpPr>
          <p:nvPr>
            <p:ph type="title"/>
          </p:nvPr>
        </p:nvSpPr>
        <p:spPr/>
        <p:txBody>
          <a:bodyPr>
            <a:normAutofit fontScale="90000"/>
          </a:bodyPr>
          <a:lstStyle/>
          <a:p>
            <a:pPr eaLnBrk="1" hangingPunct="1"/>
            <a:r>
              <a:rPr lang="en-US" sz="3600" smtClean="0"/>
              <a:t>Who Competes With Telcos</a:t>
            </a:r>
            <a:br>
              <a:rPr lang="en-US" sz="3600" smtClean="0"/>
            </a:br>
            <a:r>
              <a:rPr lang="en-US" sz="3600" smtClean="0"/>
              <a:t>In Implementing FTTx?</a:t>
            </a:r>
            <a:endParaRPr lang="en-US" smtClean="0"/>
          </a:p>
        </p:txBody>
      </p:sp>
      <p:pic>
        <p:nvPicPr>
          <p:cNvPr id="16390" name="Picture 4" descr="LomaLinda2.jpg                                                 00242C79G5 Macintosh HD                BCDA6FC4:"/>
          <p:cNvPicPr>
            <a:picLocks noChangeAspect="1" noChangeArrowheads="1"/>
          </p:cNvPicPr>
          <p:nvPr/>
        </p:nvPicPr>
        <p:blipFill>
          <a:blip r:embed="rId3" cstate="print"/>
          <a:srcRect/>
          <a:stretch>
            <a:fillRect/>
          </a:stretch>
        </p:blipFill>
        <p:spPr bwMode="auto">
          <a:xfrm>
            <a:off x="5791200" y="2057400"/>
            <a:ext cx="2238375" cy="3657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a:xfrm>
            <a:off x="685800" y="2514600"/>
            <a:ext cx="7772400" cy="3581400"/>
          </a:xfrm>
        </p:spPr>
        <p:txBody>
          <a:bodyPr/>
          <a:lstStyle/>
          <a:p>
            <a:pPr eaLnBrk="1" hangingPunct="1">
              <a:lnSpc>
                <a:spcPct val="90000"/>
              </a:lnSpc>
            </a:pPr>
            <a:r>
              <a:rPr lang="en-US" smtClean="0"/>
              <a:t>Where is the bulk of telephone cabling?</a:t>
            </a:r>
          </a:p>
          <a:p>
            <a:pPr lvl="1" eaLnBrk="1" hangingPunct="1">
              <a:lnSpc>
                <a:spcPct val="90000"/>
              </a:lnSpc>
            </a:pPr>
            <a:r>
              <a:rPr lang="en-US" smtClean="0"/>
              <a:t>10% is long distance</a:t>
            </a:r>
          </a:p>
          <a:p>
            <a:pPr lvl="1" eaLnBrk="1" hangingPunct="1">
              <a:lnSpc>
                <a:spcPct val="90000"/>
              </a:lnSpc>
            </a:pPr>
            <a:r>
              <a:rPr lang="en-US" smtClean="0"/>
              <a:t>10% is local loop (metropolitan)</a:t>
            </a:r>
          </a:p>
          <a:p>
            <a:pPr lvl="1" eaLnBrk="1" hangingPunct="1">
              <a:lnSpc>
                <a:spcPct val="90000"/>
              </a:lnSpc>
            </a:pPr>
            <a:r>
              <a:rPr lang="en-US" smtClean="0"/>
              <a:t>80% is subscriber loop</a:t>
            </a:r>
          </a:p>
          <a:p>
            <a:pPr eaLnBrk="1" hangingPunct="1">
              <a:lnSpc>
                <a:spcPct val="90000"/>
              </a:lnSpc>
            </a:pPr>
            <a:r>
              <a:rPr lang="en-US" smtClean="0"/>
              <a:t>Long distance and local loop are virtually all fiber</a:t>
            </a:r>
          </a:p>
          <a:p>
            <a:pPr eaLnBrk="1" hangingPunct="1">
              <a:lnSpc>
                <a:spcPct val="90000"/>
              </a:lnSpc>
            </a:pPr>
            <a:r>
              <a:rPr lang="en-US" smtClean="0"/>
              <a:t>Is FTTx just completing the system?</a:t>
            </a:r>
          </a:p>
        </p:txBody>
      </p:sp>
      <p:sp>
        <p:nvSpPr>
          <p:cNvPr id="17411" name="Slide Number Placeholder 5"/>
          <p:cNvSpPr>
            <a:spLocks noGrp="1"/>
          </p:cNvSpPr>
          <p:nvPr>
            <p:ph type="sldNum" sz="quarter" idx="12"/>
          </p:nvPr>
        </p:nvSpPr>
        <p:spPr>
          <a:noFill/>
        </p:spPr>
        <p:txBody>
          <a:bodyPr/>
          <a:lstStyle/>
          <a:p>
            <a:fld id="{825C0579-BBD6-4F86-8559-C83C52460641}" type="slidenum">
              <a:rPr lang="en-US"/>
              <a:pPr/>
              <a:t>6</a:t>
            </a:fld>
            <a:endParaRPr lang="en-US"/>
          </a:p>
        </p:txBody>
      </p:sp>
      <p:sp>
        <p:nvSpPr>
          <p:cNvPr id="17412" name="Rectangle 2"/>
          <p:cNvSpPr>
            <a:spLocks noGrp="1" noChangeArrowheads="1"/>
          </p:cNvSpPr>
          <p:nvPr>
            <p:ph type="title"/>
          </p:nvPr>
        </p:nvSpPr>
        <p:spPr/>
        <p:txBody>
          <a:bodyPr/>
          <a:lstStyle/>
          <a:p>
            <a:pPr eaLnBrk="1" hangingPunct="1"/>
            <a:r>
              <a:rPr lang="en-US" dirty="0" smtClean="0"/>
              <a:t>Where is the fiber?</a:t>
            </a:r>
          </a:p>
        </p:txBody>
      </p:sp>
      <p:pic>
        <p:nvPicPr>
          <p:cNvPr id="17414" name="Picture 4" descr="installbanner.jpg                                              0015A6F9G5 Macintosh HD                BCDA6FC4:"/>
          <p:cNvPicPr>
            <a:picLocks noChangeAspect="1" noChangeArrowheads="1"/>
          </p:cNvPicPr>
          <p:nvPr/>
        </p:nvPicPr>
        <p:blipFill>
          <a:blip r:embed="rId3" cstate="print"/>
          <a:srcRect/>
          <a:stretch>
            <a:fillRect/>
          </a:stretch>
        </p:blipFill>
        <p:spPr bwMode="auto">
          <a:xfrm>
            <a:off x="990600" y="1676400"/>
            <a:ext cx="7173913" cy="609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p:cNvSpPr>
            <a:spLocks noGrp="1" noChangeArrowheads="1"/>
          </p:cNvSpPr>
          <p:nvPr>
            <p:ph idx="1"/>
          </p:nvPr>
        </p:nvSpPr>
        <p:spPr>
          <a:xfrm>
            <a:off x="685800" y="1752600"/>
            <a:ext cx="6248400" cy="4343400"/>
          </a:xfrm>
        </p:spPr>
        <p:txBody>
          <a:bodyPr/>
          <a:lstStyle/>
          <a:p>
            <a:pPr eaLnBrk="1" hangingPunct="1">
              <a:lnSpc>
                <a:spcPct val="90000"/>
              </a:lnSpc>
            </a:pPr>
            <a:r>
              <a:rPr lang="en-US" sz="2400" smtClean="0"/>
              <a:t>Telcos are suffering with aging copper cable plants</a:t>
            </a:r>
          </a:p>
          <a:p>
            <a:pPr eaLnBrk="1" hangingPunct="1">
              <a:lnSpc>
                <a:spcPct val="90000"/>
              </a:lnSpc>
            </a:pPr>
            <a:r>
              <a:rPr lang="en-US" sz="2400" smtClean="0"/>
              <a:t>Telcos are losing broadband customers to CATV and landline customers to cell phones and VoIP</a:t>
            </a:r>
          </a:p>
          <a:p>
            <a:pPr eaLnBrk="1" hangingPunct="1">
              <a:lnSpc>
                <a:spcPct val="90000"/>
              </a:lnSpc>
            </a:pPr>
            <a:r>
              <a:rPr lang="en-US" sz="2400" smtClean="0"/>
              <a:t>New services are becoming available to enhance revenue - and customers demand them</a:t>
            </a:r>
          </a:p>
          <a:p>
            <a:pPr eaLnBrk="1" hangingPunct="1">
              <a:lnSpc>
                <a:spcPct val="90000"/>
              </a:lnSpc>
            </a:pPr>
            <a:r>
              <a:rPr lang="en-US" sz="2400" smtClean="0"/>
              <a:t>Regulations changed sharing issues</a:t>
            </a:r>
          </a:p>
          <a:p>
            <a:pPr eaLnBrk="1" hangingPunct="1">
              <a:lnSpc>
                <a:spcPct val="90000"/>
              </a:lnSpc>
            </a:pPr>
            <a:r>
              <a:rPr lang="en-US" sz="2400" smtClean="0"/>
              <a:t>New technology (PON) and cheaper components makes FTTx cheaper</a:t>
            </a:r>
          </a:p>
        </p:txBody>
      </p:sp>
      <p:sp>
        <p:nvSpPr>
          <p:cNvPr id="18435" name="Slide Number Placeholder 5"/>
          <p:cNvSpPr>
            <a:spLocks noGrp="1"/>
          </p:cNvSpPr>
          <p:nvPr>
            <p:ph type="sldNum" sz="quarter" idx="12"/>
          </p:nvPr>
        </p:nvSpPr>
        <p:spPr>
          <a:noFill/>
        </p:spPr>
        <p:txBody>
          <a:bodyPr/>
          <a:lstStyle/>
          <a:p>
            <a:fld id="{AF86282C-7BDC-40FA-B447-C7007102A05E}" type="slidenum">
              <a:rPr lang="en-US"/>
              <a:pPr/>
              <a:t>7</a:t>
            </a:fld>
            <a:endParaRPr lang="en-US"/>
          </a:p>
        </p:txBody>
      </p:sp>
      <p:sp>
        <p:nvSpPr>
          <p:cNvPr id="18436" name="Rectangle 2"/>
          <p:cNvSpPr>
            <a:spLocks noGrp="1" noChangeArrowheads="1"/>
          </p:cNvSpPr>
          <p:nvPr>
            <p:ph type="title"/>
          </p:nvPr>
        </p:nvSpPr>
        <p:spPr/>
        <p:txBody>
          <a:bodyPr/>
          <a:lstStyle/>
          <a:p>
            <a:pPr eaLnBrk="1" hangingPunct="1"/>
            <a:r>
              <a:rPr lang="en-US" smtClean="0"/>
              <a:t>Why FTTx? Why Now?</a:t>
            </a:r>
          </a:p>
        </p:txBody>
      </p:sp>
      <p:pic>
        <p:nvPicPr>
          <p:cNvPr id="18438" name="Picture 4" descr="A_G_BELL.TIF                                                   00045B3AG5 Macintosh HD                BCDA6FC4:"/>
          <p:cNvPicPr>
            <a:picLocks noChangeAspect="1" noChangeArrowheads="1"/>
          </p:cNvPicPr>
          <p:nvPr/>
        </p:nvPicPr>
        <p:blipFill>
          <a:blip r:embed="rId3" cstate="print"/>
          <a:srcRect/>
          <a:stretch>
            <a:fillRect/>
          </a:stretch>
        </p:blipFill>
        <p:spPr bwMode="auto">
          <a:xfrm>
            <a:off x="7010400" y="1905000"/>
            <a:ext cx="1773238" cy="2133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p:txBody>
          <a:bodyPr/>
          <a:lstStyle/>
          <a:p>
            <a:pPr eaLnBrk="1" hangingPunct="1">
              <a:lnSpc>
                <a:spcPct val="90000"/>
              </a:lnSpc>
            </a:pPr>
            <a:r>
              <a:rPr lang="en-US" smtClean="0"/>
              <a:t>Homeowners: for high speed Internet access and video downloads</a:t>
            </a:r>
          </a:p>
          <a:p>
            <a:pPr eaLnBrk="1" hangingPunct="1">
              <a:lnSpc>
                <a:spcPct val="90000"/>
              </a:lnSpc>
            </a:pPr>
            <a:r>
              <a:rPr lang="en-US" smtClean="0"/>
              <a:t>Home Builders: FTTx adds value (and profit) to their homes</a:t>
            </a:r>
          </a:p>
          <a:p>
            <a:pPr eaLnBrk="1" hangingPunct="1">
              <a:lnSpc>
                <a:spcPct val="90000"/>
              </a:lnSpc>
            </a:pPr>
            <a:r>
              <a:rPr lang="en-US" smtClean="0"/>
              <a:t>Hardware Providers</a:t>
            </a:r>
          </a:p>
          <a:p>
            <a:pPr eaLnBrk="1" hangingPunct="1">
              <a:lnSpc>
                <a:spcPct val="90000"/>
              </a:lnSpc>
            </a:pPr>
            <a:r>
              <a:rPr lang="en-US" smtClean="0"/>
              <a:t>Service Providers: IPTV, HDTV, video on demand</a:t>
            </a:r>
          </a:p>
          <a:p>
            <a:pPr eaLnBrk="1" hangingPunct="1">
              <a:lnSpc>
                <a:spcPct val="90000"/>
              </a:lnSpc>
            </a:pPr>
            <a:endParaRPr lang="en-US" smtClean="0"/>
          </a:p>
        </p:txBody>
      </p:sp>
      <p:sp>
        <p:nvSpPr>
          <p:cNvPr id="20483" name="Slide Number Placeholder 5"/>
          <p:cNvSpPr>
            <a:spLocks noGrp="1"/>
          </p:cNvSpPr>
          <p:nvPr>
            <p:ph type="sldNum" sz="quarter" idx="12"/>
          </p:nvPr>
        </p:nvSpPr>
        <p:spPr>
          <a:noFill/>
        </p:spPr>
        <p:txBody>
          <a:bodyPr/>
          <a:lstStyle/>
          <a:p>
            <a:fld id="{6CDBFD33-8D97-4F68-8330-0EB9298553E1}" type="slidenum">
              <a:rPr lang="en-US"/>
              <a:pPr/>
              <a:t>8</a:t>
            </a:fld>
            <a:endParaRPr lang="en-US"/>
          </a:p>
        </p:txBody>
      </p:sp>
      <p:sp>
        <p:nvSpPr>
          <p:cNvPr id="20484" name="Rectangle 2"/>
          <p:cNvSpPr>
            <a:spLocks noGrp="1" noChangeArrowheads="1"/>
          </p:cNvSpPr>
          <p:nvPr>
            <p:ph type="title"/>
          </p:nvPr>
        </p:nvSpPr>
        <p:spPr/>
        <p:txBody>
          <a:bodyPr/>
          <a:lstStyle/>
          <a:p>
            <a:pPr eaLnBrk="1" hangingPunct="1"/>
            <a:r>
              <a:rPr lang="en-US" smtClean="0"/>
              <a:t>Who Wants FTTx?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idx="1"/>
          </p:nvPr>
        </p:nvSpPr>
        <p:spPr>
          <a:xfrm>
            <a:off x="685800" y="1981200"/>
            <a:ext cx="3505200" cy="4114800"/>
          </a:xfrm>
        </p:spPr>
        <p:txBody>
          <a:bodyPr/>
          <a:lstStyle/>
          <a:p>
            <a:pPr eaLnBrk="1" hangingPunct="1">
              <a:lnSpc>
                <a:spcPct val="90000"/>
              </a:lnSpc>
            </a:pPr>
            <a:r>
              <a:rPr lang="en-US" sz="2800" smtClean="0"/>
              <a:t>US: 6 million homes passed (Jan, ‘06)</a:t>
            </a:r>
          </a:p>
          <a:p>
            <a:pPr eaLnBrk="1" hangingPunct="1">
              <a:lnSpc>
                <a:spcPct val="90000"/>
              </a:lnSpc>
            </a:pPr>
            <a:r>
              <a:rPr lang="en-US" sz="2800" smtClean="0"/>
              <a:t>1,000,000 connected</a:t>
            </a:r>
          </a:p>
          <a:p>
            <a:pPr eaLnBrk="1" hangingPunct="1">
              <a:lnSpc>
                <a:spcPct val="90000"/>
              </a:lnSpc>
            </a:pPr>
            <a:r>
              <a:rPr lang="en-US" sz="2800" smtClean="0"/>
              <a:t>Still a drop in the bucket! </a:t>
            </a:r>
          </a:p>
          <a:p>
            <a:pPr eaLnBrk="1" hangingPunct="1">
              <a:lnSpc>
                <a:spcPct val="90000"/>
              </a:lnSpc>
            </a:pPr>
            <a:r>
              <a:rPr lang="en-US" sz="2000" smtClean="0"/>
              <a:t>Data from Render, Vanderslice and Associates, 2006</a:t>
            </a:r>
            <a:endParaRPr lang="en-US" sz="2800" smtClean="0"/>
          </a:p>
        </p:txBody>
      </p:sp>
      <p:sp>
        <p:nvSpPr>
          <p:cNvPr id="21507" name="Slide Number Placeholder 5"/>
          <p:cNvSpPr>
            <a:spLocks noGrp="1"/>
          </p:cNvSpPr>
          <p:nvPr>
            <p:ph type="sldNum" sz="quarter" idx="12"/>
          </p:nvPr>
        </p:nvSpPr>
        <p:spPr>
          <a:noFill/>
        </p:spPr>
        <p:txBody>
          <a:bodyPr/>
          <a:lstStyle/>
          <a:p>
            <a:fld id="{0E4D7FD7-40FC-4FE0-B8AE-E4C9F6181AAD}" type="slidenum">
              <a:rPr lang="en-US"/>
              <a:pPr/>
              <a:t>9</a:t>
            </a:fld>
            <a:endParaRPr lang="en-US"/>
          </a:p>
        </p:txBody>
      </p:sp>
      <p:sp>
        <p:nvSpPr>
          <p:cNvPr id="21508" name="Rectangle 2"/>
          <p:cNvSpPr>
            <a:spLocks noGrp="1" noChangeArrowheads="1"/>
          </p:cNvSpPr>
          <p:nvPr>
            <p:ph type="title"/>
          </p:nvPr>
        </p:nvSpPr>
        <p:spPr/>
        <p:txBody>
          <a:bodyPr/>
          <a:lstStyle/>
          <a:p>
            <a:pPr eaLnBrk="1" hangingPunct="1"/>
            <a:r>
              <a:rPr lang="en-US" smtClean="0"/>
              <a:t>FTTx is gaining momentum</a:t>
            </a:r>
          </a:p>
        </p:txBody>
      </p:sp>
      <p:pic>
        <p:nvPicPr>
          <p:cNvPr id="21510" name="Picture 9" descr="FTTX1006.jpg                                                   0015A6F9G5 Macintosh HD                BCDA6FC4:"/>
          <p:cNvPicPr>
            <a:picLocks noChangeAspect="1" noChangeArrowheads="1"/>
          </p:cNvPicPr>
          <p:nvPr/>
        </p:nvPicPr>
        <p:blipFill>
          <a:blip r:embed="rId3" cstate="print"/>
          <a:srcRect/>
          <a:stretch>
            <a:fillRect/>
          </a:stretch>
        </p:blipFill>
        <p:spPr bwMode="auto">
          <a:xfrm>
            <a:off x="3760788" y="2220913"/>
            <a:ext cx="4926012" cy="264318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2004</Words>
  <Application>Microsoft Office PowerPoint</Application>
  <PresentationFormat>On-screen Show (4:3)</PresentationFormat>
  <Paragraphs>158</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PowerPoint Presentation</vt:lpstr>
      <vt:lpstr>Content</vt:lpstr>
      <vt:lpstr>What is FTTH?</vt:lpstr>
      <vt:lpstr>Why FTTH?</vt:lpstr>
      <vt:lpstr>Who Competes With Telcos In Implementing FTTx?</vt:lpstr>
      <vt:lpstr>Where is the fiber?</vt:lpstr>
      <vt:lpstr>Why FTTx? Why Now?</vt:lpstr>
      <vt:lpstr>Who Wants FTTx?</vt:lpstr>
      <vt:lpstr>FTTx is gaining momentum</vt:lpstr>
      <vt:lpstr>What’s In It For Contractors?</vt:lpstr>
      <vt:lpstr>FTTx Cost Breakdown</vt:lpstr>
      <vt:lpstr>FTTx Architectures</vt:lpstr>
      <vt:lpstr>FTTP BPON Architecture (Verizon)</vt:lpstr>
      <vt:lpstr>Conclusion</vt:lpstr>
      <vt:lpstr>Reference</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FTTH</dc:title>
  <dc:creator>Sumit</dc:creator>
  <cp:lastModifiedBy>CRP</cp:lastModifiedBy>
  <cp:revision>3</cp:revision>
  <dcterms:created xsi:type="dcterms:W3CDTF">2019-01-26T04:40:24Z</dcterms:created>
  <dcterms:modified xsi:type="dcterms:W3CDTF">2024-03-20T16:25:25Z</dcterms:modified>
</cp:coreProperties>
</file>