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6"/>
  </p:notesMasterIdLst>
  <p:sldIdLst>
    <p:sldId id="290" r:id="rId2"/>
    <p:sldId id="292" r:id="rId3"/>
    <p:sldId id="287" r:id="rId4"/>
    <p:sldId id="281" r:id="rId5"/>
    <p:sldId id="257" r:id="rId6"/>
    <p:sldId id="258" r:id="rId7"/>
    <p:sldId id="288" r:id="rId8"/>
    <p:sldId id="271" r:id="rId9"/>
    <p:sldId id="272" r:id="rId10"/>
    <p:sldId id="286" r:id="rId11"/>
    <p:sldId id="273" r:id="rId12"/>
    <p:sldId id="274" r:id="rId13"/>
    <p:sldId id="291" r:id="rId14"/>
    <p:sldId id="289"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28" autoAdjust="0"/>
  </p:normalViewPr>
  <p:slideViewPr>
    <p:cSldViewPr>
      <p:cViewPr varScale="1">
        <p:scale>
          <a:sx n="64" d="100"/>
          <a:sy n="64" d="100"/>
        </p:scale>
        <p:origin x="-13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BE8E65-0EDF-41E8-9431-C255DD5F8E80}" type="datetimeFigureOut">
              <a:rPr lang="en-US" smtClean="0"/>
              <a:t>3/20/2024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B8EAD7-E8B3-46B6-89E5-F1136DC473E9}" type="slidenum">
              <a:rPr lang="en-US" smtClean="0"/>
              <a:t>‹#›</a:t>
            </a:fld>
            <a:endParaRPr lang="en-US"/>
          </a:p>
        </p:txBody>
      </p:sp>
    </p:spTree>
    <p:extLst>
      <p:ext uri="{BB962C8B-B14F-4D97-AF65-F5344CB8AC3E}">
        <p14:creationId xmlns:p14="http://schemas.microsoft.com/office/powerpoint/2010/main" val="3720407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E003751-DA68-48E0-9DA4-09519522E7D7}" type="slidenum">
              <a:rPr lang="en-US" smtClean="0"/>
              <a:pPr/>
              <a:t>1</a:t>
            </a:fld>
            <a:endParaRPr lang="en-US" smtClean="0"/>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6B077219-8E35-4F65-A88A-112727F1C19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A07567-C84A-4A64-BDE7-5CCE0FF8CB2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0334BDA1-A2CF-4E4E-A058-948960A17D91}"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4BA7942B-C00F-4945-9B38-4616F31ADB3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7AC59D73-7778-4B2B-AD83-2A7C13D19DD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042E01CB-38E4-44B3-A27E-F5ECB918E59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smtClean="0"/>
            </a:lvl1pPr>
          </a:lstStyle>
          <a:p>
            <a:pPr>
              <a:defRPr/>
            </a:pPr>
            <a:fld id="{CD16DD78-B1E6-44BA-89E8-EDDB2B39FED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0EB55619-32CC-4BCF-8AD2-5C3F6CD7BD1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2AE8DE15-C7C4-4CF3-83BB-A877EDD3684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smtClean="0">
                <a:solidFill>
                  <a:schemeClr val="accent3">
                    <a:shade val="75000"/>
                  </a:schemeClr>
                </a:solidFill>
              </a:defRPr>
            </a:lvl1pPr>
          </a:lstStyle>
          <a:p>
            <a:pPr>
              <a:defRPr/>
            </a:pPr>
            <a:fld id="{72E0B6E5-0233-4C63-9B5C-B770B47CD625}"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CF869CB2-D95F-4734-B359-0367844670FD}"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smtClean="0">
                <a:solidFill>
                  <a:schemeClr val="accent3">
                    <a:shade val="75000"/>
                  </a:schemeClr>
                </a:solidFill>
              </a:defRPr>
            </a:lvl1pPr>
          </a:lstStyle>
          <a:p>
            <a:pPr>
              <a:defRPr/>
            </a:pPr>
            <a:fld id="{C6C4A3BB-D7A7-43F7-B822-940EFFCC5E96}"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itchFamily="18" charset="0"/>
        </a:defRPr>
      </a:lvl2pPr>
      <a:lvl3pPr algn="ctr" rtl="0" fontAlgn="base">
        <a:spcBef>
          <a:spcPct val="0"/>
        </a:spcBef>
        <a:spcAft>
          <a:spcPct val="0"/>
        </a:spcAft>
        <a:defRPr sz="3300">
          <a:solidFill>
            <a:srgbClr val="7B9899"/>
          </a:solidFill>
          <a:latin typeface="Georgia" pitchFamily="18" charset="0"/>
        </a:defRPr>
      </a:lvl3pPr>
      <a:lvl4pPr algn="ctr" rtl="0" fontAlgn="base">
        <a:spcBef>
          <a:spcPct val="0"/>
        </a:spcBef>
        <a:spcAft>
          <a:spcPct val="0"/>
        </a:spcAft>
        <a:defRPr sz="3300">
          <a:solidFill>
            <a:srgbClr val="7B9899"/>
          </a:solidFill>
          <a:latin typeface="Georgia" pitchFamily="18" charset="0"/>
        </a:defRPr>
      </a:lvl4pPr>
      <a:lvl5pPr algn="ctr" rtl="0" fontAlgn="base">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studymafia.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radiologyinfo.org/en/glossary/glossary1.cfm?gid=30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logo1"/>
          <p:cNvPicPr>
            <a:picLocks noChangeAspect="1" noChangeArrowheads="1"/>
          </p:cNvPicPr>
          <p:nvPr/>
        </p:nvPicPr>
        <p:blipFill>
          <a:blip r:embed="rId3" cstate="print"/>
          <a:srcRect/>
          <a:stretch>
            <a:fillRect/>
          </a:stretch>
        </p:blipFill>
        <p:spPr bwMode="auto">
          <a:xfrm>
            <a:off x="304800" y="76200"/>
            <a:ext cx="1143000" cy="1143000"/>
          </a:xfrm>
          <a:prstGeom prst="rect">
            <a:avLst/>
          </a:prstGeom>
          <a:noFill/>
          <a:ln w="9525">
            <a:noFill/>
            <a:miter lim="800000"/>
            <a:headEnd/>
            <a:tailEnd/>
          </a:ln>
        </p:spPr>
      </p:pic>
      <p:pic>
        <p:nvPicPr>
          <p:cNvPr id="7171" name="Picture 3" descr="strip1"/>
          <p:cNvPicPr>
            <a:picLocks noChangeAspect="1" noChangeArrowheads="1"/>
          </p:cNvPicPr>
          <p:nvPr/>
        </p:nvPicPr>
        <p:blipFill>
          <a:blip r:embed="rId4" cstate="print"/>
          <a:srcRect/>
          <a:stretch>
            <a:fillRect/>
          </a:stretch>
        </p:blipFill>
        <p:spPr bwMode="auto">
          <a:xfrm>
            <a:off x="1447800" y="609600"/>
            <a:ext cx="7620000" cy="76200"/>
          </a:xfrm>
          <a:prstGeom prst="rect">
            <a:avLst/>
          </a:prstGeom>
          <a:noFill/>
          <a:ln w="9525">
            <a:noFill/>
            <a:miter lim="800000"/>
            <a:headEnd/>
            <a:tailEnd/>
          </a:ln>
        </p:spPr>
      </p:pic>
      <p:sp>
        <p:nvSpPr>
          <p:cNvPr id="7172" name="Rectangle 5"/>
          <p:cNvSpPr>
            <a:spLocks noChangeArrowheads="1"/>
          </p:cNvSpPr>
          <p:nvPr/>
        </p:nvSpPr>
        <p:spPr bwMode="auto">
          <a:xfrm>
            <a:off x="990600" y="685800"/>
            <a:ext cx="8153400" cy="838200"/>
          </a:xfrm>
          <a:prstGeom prst="rect">
            <a:avLst/>
          </a:prstGeom>
          <a:noFill/>
          <a:ln w="9525">
            <a:noFill/>
            <a:miter lim="800000"/>
            <a:headEnd/>
            <a:tailEnd/>
          </a:ln>
        </p:spPr>
        <p:txBody>
          <a:bodyPr anchor="ctr"/>
          <a:lstStyle/>
          <a:p>
            <a:pPr algn="ctr" eaLnBrk="0" hangingPunct="0"/>
            <a:r>
              <a:rPr lang="en-US" sz="6000" dirty="0">
                <a:solidFill>
                  <a:srgbClr val="FF0000"/>
                </a:solidFill>
                <a:latin typeface="Verdana" pitchFamily="34" charset="0"/>
              </a:rPr>
              <a:t>www.studymafia.org</a:t>
            </a:r>
            <a:endParaRPr lang="en-US" sz="6000" dirty="0">
              <a:solidFill>
                <a:srgbClr val="FF0000"/>
              </a:solidFill>
              <a:latin typeface="Tahoma" pitchFamily="34" charset="0"/>
            </a:endParaRPr>
          </a:p>
        </p:txBody>
      </p:sp>
      <p:sp>
        <p:nvSpPr>
          <p:cNvPr id="7173" name="Text Box 9"/>
          <p:cNvSpPr txBox="1">
            <a:spLocks noChangeArrowheads="1"/>
          </p:cNvSpPr>
          <p:nvPr/>
        </p:nvSpPr>
        <p:spPr bwMode="auto">
          <a:xfrm>
            <a:off x="228600" y="5638802"/>
            <a:ext cx="8610600" cy="646331"/>
          </a:xfrm>
          <a:prstGeom prst="rect">
            <a:avLst/>
          </a:prstGeom>
          <a:noFill/>
          <a:ln w="9525">
            <a:noFill/>
            <a:miter lim="800000"/>
            <a:headEnd/>
            <a:tailEnd/>
          </a:ln>
        </p:spPr>
        <p:txBody>
          <a:bodyPr>
            <a:spAutoFit/>
          </a:bodyPr>
          <a:lstStyle/>
          <a:p>
            <a:pPr>
              <a:spcBef>
                <a:spcPct val="50000"/>
              </a:spcBef>
            </a:pPr>
            <a:r>
              <a:rPr lang="en-US" b="1" dirty="0">
                <a:solidFill>
                  <a:schemeClr val="bg1"/>
                </a:solidFill>
              </a:rPr>
              <a:t>Submitted To</a:t>
            </a:r>
            <a:r>
              <a:rPr lang="en-US" b="1" dirty="0" smtClean="0">
                <a:solidFill>
                  <a:schemeClr val="bg1"/>
                </a:solidFill>
              </a:rPr>
              <a:t>:                                                                        Submitted By:</a:t>
            </a:r>
            <a:endParaRPr lang="en-US" b="1" dirty="0">
              <a:solidFill>
                <a:schemeClr val="bg1"/>
              </a:solidFill>
            </a:endParaRPr>
          </a:p>
          <a:p>
            <a:r>
              <a:rPr lang="en-US" b="1" dirty="0" smtClean="0">
                <a:solidFill>
                  <a:schemeClr val="bg1"/>
                </a:solidFill>
              </a:rPr>
              <a:t>www.studymafia.org                                                     </a:t>
            </a:r>
            <a:r>
              <a:rPr lang="en-US" b="1" dirty="0" err="1" smtClean="0">
                <a:solidFill>
                  <a:schemeClr val="bg1"/>
                </a:solidFill>
              </a:rPr>
              <a:t>www.studymafia.org</a:t>
            </a:r>
            <a:r>
              <a:rPr lang="en-US" b="1" dirty="0" smtClean="0">
                <a:solidFill>
                  <a:schemeClr val="bg1"/>
                </a:solidFill>
              </a:rPr>
              <a:t>    </a:t>
            </a:r>
            <a:endParaRPr lang="en-US" b="1" dirty="0">
              <a:solidFill>
                <a:schemeClr val="bg1"/>
              </a:solidFill>
            </a:endParaRPr>
          </a:p>
        </p:txBody>
      </p:sp>
      <p:sp>
        <p:nvSpPr>
          <p:cNvPr id="7174" name="Rectangle 8"/>
          <p:cNvSpPr>
            <a:spLocks noChangeArrowheads="1"/>
          </p:cNvSpPr>
          <p:nvPr/>
        </p:nvSpPr>
        <p:spPr bwMode="auto">
          <a:xfrm>
            <a:off x="0" y="2718691"/>
            <a:ext cx="5257800" cy="2431435"/>
          </a:xfrm>
          <a:prstGeom prst="rect">
            <a:avLst/>
          </a:prstGeom>
          <a:noFill/>
          <a:ln w="9525">
            <a:noFill/>
            <a:miter lim="800000"/>
            <a:headEnd/>
            <a:tailEnd/>
          </a:ln>
        </p:spPr>
        <p:txBody>
          <a:bodyPr wrap="square">
            <a:spAutoFit/>
          </a:bodyPr>
          <a:lstStyle/>
          <a:p>
            <a:pPr algn="ctr" eaLnBrk="0" hangingPunct="0"/>
            <a:r>
              <a:rPr lang="en-US" sz="3600" b="1" dirty="0">
                <a:solidFill>
                  <a:schemeClr val="bg1"/>
                </a:solidFill>
              </a:rPr>
              <a:t>Seminar</a:t>
            </a:r>
          </a:p>
          <a:p>
            <a:pPr algn="ctr" eaLnBrk="0" hangingPunct="0"/>
            <a:r>
              <a:rPr lang="en-US" sz="3600" b="1" dirty="0">
                <a:solidFill>
                  <a:schemeClr val="bg1"/>
                </a:solidFill>
              </a:rPr>
              <a:t> On</a:t>
            </a:r>
          </a:p>
          <a:p>
            <a:pPr algn="ctr"/>
            <a:r>
              <a:rPr lang="en-US" sz="4000" dirty="0" smtClean="0">
                <a:solidFill>
                  <a:schemeClr val="bg1"/>
                </a:solidFill>
              </a:rPr>
              <a:t>Positron Emission Tomography (P.E.T)</a:t>
            </a:r>
            <a:endParaRPr lang="en-US" sz="4000" b="1" dirty="0">
              <a:solidFill>
                <a:schemeClr val="bg1"/>
              </a:solidFill>
            </a:endParaRPr>
          </a:p>
        </p:txBody>
      </p:sp>
      <p:pic>
        <p:nvPicPr>
          <p:cNvPr id="1026" name="Picture 2" descr="Positron Emission Tomography (PET) | The Radiology Clini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1174" y="2292626"/>
            <a:ext cx="3588026" cy="35880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r>
              <a:rPr lang="en-US" dirty="0" smtClean="0">
                <a:solidFill>
                  <a:srgbClr val="7B9899"/>
                </a:solidFill>
              </a:rPr>
              <a:t>What are the benefits vs. risks? </a:t>
            </a:r>
          </a:p>
        </p:txBody>
      </p:sp>
      <p:sp>
        <p:nvSpPr>
          <p:cNvPr id="21507" name="Rectangle 3"/>
          <p:cNvSpPr>
            <a:spLocks noGrp="1" noRot="1" noChangeArrowheads="1"/>
          </p:cNvSpPr>
          <p:nvPr>
            <p:ph sz="quarter" idx="1"/>
          </p:nvPr>
        </p:nvSpPr>
        <p:spPr>
          <a:xfrm>
            <a:off x="457200" y="1524000"/>
            <a:ext cx="8229600" cy="4525963"/>
          </a:xfrm>
        </p:spPr>
        <p:txBody>
          <a:bodyPr/>
          <a:lstStyle/>
          <a:p>
            <a:pPr>
              <a:lnSpc>
                <a:spcPct val="80000"/>
              </a:lnSpc>
            </a:pPr>
            <a:r>
              <a:rPr lang="en-US" sz="2000" smtClean="0"/>
              <a:t>Because PET allows study of body function, it can help physicians detect alterations in biochemical processes that suggest disease before changes in anatomy are apparent with other imaging tests, such as CT or MRI. </a:t>
            </a:r>
          </a:p>
          <a:p>
            <a:pPr>
              <a:lnSpc>
                <a:spcPct val="80000"/>
              </a:lnSpc>
            </a:pPr>
            <a:r>
              <a:rPr lang="en-US" sz="2000" smtClean="0"/>
              <a:t>Because the radioactivity is very short-lived, your radiation exposure is low. The substance amount is so small that it does not affect the normal processes of the body. </a:t>
            </a:r>
          </a:p>
          <a:p>
            <a:pPr>
              <a:lnSpc>
                <a:spcPct val="80000"/>
              </a:lnSpc>
            </a:pPr>
            <a:r>
              <a:rPr lang="en-US" sz="2000" smtClean="0"/>
              <a:t>PET imaging has been shown to improve detection of a variety of cancers, and earlier tests have suggested this technique may be useful in identifying small tumors in patients with paraneoplastic neurological disorders.</a:t>
            </a:r>
          </a:p>
          <a:p>
            <a:pPr>
              <a:lnSpc>
                <a:spcPct val="80000"/>
              </a:lnSpc>
            </a:pPr>
            <a:r>
              <a:rPr lang="en-US" sz="2000" smtClean="0"/>
              <a:t>The radioactive substance may expose radiation to the fetus in patients who are pregnant or the infants of women who are breast-feeding. The risk to the fetus or infant should be considered in relation to the potential information gain from the result of the PET examination. If you are pregnant, you should inform the PET imaging staff before the examination is performed.</a:t>
            </a:r>
          </a:p>
          <a:p>
            <a:pPr>
              <a:lnSpc>
                <a:spcPct val="80000"/>
              </a:lnSpc>
              <a:buFont typeface="Arial" charset="0"/>
              <a:buNone/>
            </a:pPr>
            <a:endParaRPr lang="en-US" sz="2000" smtClean="0"/>
          </a:p>
          <a:p>
            <a:pPr>
              <a:lnSpc>
                <a:spcPct val="80000"/>
              </a:lnSpc>
            </a:pPr>
            <a:endParaRPr lang="en-US" sz="20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en-US" dirty="0" smtClean="0">
                <a:solidFill>
                  <a:srgbClr val="7B9899"/>
                </a:solidFill>
              </a:rPr>
              <a:t>Things to consider</a:t>
            </a:r>
          </a:p>
        </p:txBody>
      </p:sp>
      <p:sp>
        <p:nvSpPr>
          <p:cNvPr id="21507" name="Rectangle 3"/>
          <p:cNvSpPr>
            <a:spLocks noGrp="1" noRot="1" noChangeArrowheads="1"/>
          </p:cNvSpPr>
          <p:nvPr>
            <p:ph sz="quarter" idx="1"/>
          </p:nvPr>
        </p:nvSpPr>
        <p:spPr>
          <a:xfrm>
            <a:off x="301625" y="1527175"/>
            <a:ext cx="8504238" cy="4572000"/>
          </a:xfrm>
        </p:spPr>
        <p:txBody>
          <a:bodyPr/>
          <a:lstStyle/>
          <a:p>
            <a:r>
              <a:rPr lang="en-US" smtClean="0"/>
              <a:t>You will remain still for a long time.</a:t>
            </a:r>
          </a:p>
          <a:p>
            <a:r>
              <a:rPr lang="en-US" smtClean="0"/>
              <a:t>Claustrophobic persons may feel some anxiety.</a:t>
            </a:r>
          </a:p>
          <a:p>
            <a:r>
              <a:rPr lang="en-US" smtClean="0"/>
              <a:t>Even though you may feel the desire to feel something due to the radioactivity, you will be disappointed, unless they mistakenly inject you plutonium gas.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1507">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1507">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1507">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en-US" dirty="0" smtClean="0">
                <a:solidFill>
                  <a:srgbClr val="7B9899"/>
                </a:solidFill>
              </a:rPr>
              <a:t>Limitations</a:t>
            </a:r>
          </a:p>
        </p:txBody>
      </p:sp>
      <p:sp>
        <p:nvSpPr>
          <p:cNvPr id="23555" name="Rectangle 3"/>
          <p:cNvSpPr>
            <a:spLocks noGrp="1" noRot="1" noChangeArrowheads="1"/>
          </p:cNvSpPr>
          <p:nvPr>
            <p:ph sz="quarter" idx="1"/>
          </p:nvPr>
        </p:nvSpPr>
        <p:spPr>
          <a:xfrm>
            <a:off x="301625" y="1527175"/>
            <a:ext cx="8504238" cy="4572000"/>
          </a:xfrm>
        </p:spPr>
        <p:txBody>
          <a:bodyPr/>
          <a:lstStyle/>
          <a:p>
            <a:pPr>
              <a:lnSpc>
                <a:spcPct val="80000"/>
              </a:lnSpc>
            </a:pPr>
            <a:r>
              <a:rPr lang="en-US" sz="2000" smtClean="0"/>
              <a:t>PET can give false results if a patient's chemical balances are not normal. Specifically, test results of diabetic patients or patients who have eaten within a few hours prior to the examination can be adversely affected because of blood sugar or blood insulin levels.</a:t>
            </a:r>
          </a:p>
          <a:p>
            <a:pPr>
              <a:lnSpc>
                <a:spcPct val="80000"/>
              </a:lnSpc>
            </a:pPr>
            <a:r>
              <a:rPr lang="en-US" sz="2000" smtClean="0"/>
              <a:t>Also, because the radioactive substance decays quickly and is effective for a short period of time, it must be produced in a laboratory near the PET scanner. It is important to be on time for the appointment and to receive the radioactive substance at the scheduled time. PET must be done by a radiologist who has specialized in nuclear medicine and has substantial experience with PET. Most large medical centers now have PET services available to their patients. Medicare and insurance companies cover many of the applications of PET, and coverage continues to increase.</a:t>
            </a:r>
          </a:p>
          <a:p>
            <a:pPr>
              <a:lnSpc>
                <a:spcPct val="80000"/>
              </a:lnSpc>
            </a:pPr>
            <a:r>
              <a:rPr lang="en-US" sz="2000" smtClean="0"/>
              <a:t>Finally, the value of a PET scan is enhanced when it is part of a larger diagnostic work-up. This often entails comparison of the PET scan with other imaging studies, such as CT or MRI.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b="1" dirty="0" smtClean="0">
                <a:solidFill>
                  <a:schemeClr val="accent2"/>
                </a:solidFill>
              </a:rPr>
              <a:t>Reference</a:t>
            </a:r>
          </a:p>
        </p:txBody>
      </p:sp>
      <p:sp>
        <p:nvSpPr>
          <p:cNvPr id="19459" name="Content Placeholder 2"/>
          <p:cNvSpPr>
            <a:spLocks noGrp="1"/>
          </p:cNvSpPr>
          <p:nvPr>
            <p:ph sz="quarter" idx="1"/>
          </p:nvPr>
        </p:nvSpPr>
        <p:spPr>
          <a:xfrm>
            <a:off x="457200" y="1882775"/>
            <a:ext cx="8229600" cy="4572000"/>
          </a:xfrm>
        </p:spPr>
        <p:txBody>
          <a:bodyPr/>
          <a:lstStyle/>
          <a:p>
            <a:pPr eaLnBrk="1" hangingPunct="1"/>
            <a:r>
              <a:rPr lang="en-US" dirty="0" smtClean="0">
                <a:hlinkClick r:id="rId2"/>
              </a:rPr>
              <a:t>www.google.com</a:t>
            </a:r>
            <a:endParaRPr lang="en-US" dirty="0" smtClean="0"/>
          </a:p>
          <a:p>
            <a:pPr eaLnBrk="1" hangingPunct="1"/>
            <a:r>
              <a:rPr lang="en-US" dirty="0" smtClean="0">
                <a:hlinkClick r:id="rId3"/>
              </a:rPr>
              <a:t>www.wikipedia.com</a:t>
            </a:r>
            <a:endParaRPr lang="en-US" dirty="0" smtClean="0"/>
          </a:p>
          <a:p>
            <a:pPr eaLnBrk="1" hangingPunct="1"/>
            <a:r>
              <a:rPr lang="en-US" dirty="0" smtClean="0">
                <a:hlinkClick r:id="rId4"/>
              </a:rPr>
              <a:t>www.studymafia.org</a:t>
            </a:r>
            <a:endParaRPr lang="en-US" dirty="0" smtClean="0"/>
          </a:p>
          <a:p>
            <a:pPr eaLnBrk="1" hangingPunct="1">
              <a:buFont typeface="Wingdings 2" pitchFamily="18" charset="2"/>
              <a:buNone/>
            </a:pPr>
            <a:endParaRPr lang="en-US" dirty="0" smtClean="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3200"/>
            <a:ext cx="8540750" cy="1143000"/>
          </a:xfrm>
        </p:spPr>
        <p:txBody>
          <a:bodyPr>
            <a:normAutofit fontScale="90000"/>
          </a:bodyPr>
          <a:lstStyle/>
          <a:p>
            <a:pPr fontAlgn="auto">
              <a:spcAft>
                <a:spcPts val="0"/>
              </a:spcAft>
              <a:defRPr/>
            </a:pPr>
            <a:r>
              <a:rPr lang="en-US" sz="7200" dirty="0" smtClean="0"/>
              <a:t>THANKS</a:t>
            </a:r>
            <a:endParaRPr lang="en-US"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Content</a:t>
            </a:r>
            <a:endParaRPr lang="en-US" sz="4000" b="1" dirty="0"/>
          </a:p>
        </p:txBody>
      </p:sp>
      <p:sp>
        <p:nvSpPr>
          <p:cNvPr id="3" name="Content Placeholder 2"/>
          <p:cNvSpPr>
            <a:spLocks noGrp="1"/>
          </p:cNvSpPr>
          <p:nvPr>
            <p:ph sz="quarter" idx="1"/>
          </p:nvPr>
        </p:nvSpPr>
        <p:spPr>
          <a:xfrm>
            <a:off x="301752" y="1527048"/>
            <a:ext cx="8503920" cy="5330952"/>
          </a:xfrm>
        </p:spPr>
        <p:txBody>
          <a:bodyPr/>
          <a:lstStyle/>
          <a:p>
            <a:r>
              <a:rPr lang="en-US" sz="2400" dirty="0" smtClean="0"/>
              <a:t>What is PET</a:t>
            </a:r>
          </a:p>
          <a:p>
            <a:r>
              <a:rPr lang="en-US" sz="2400" dirty="0" smtClean="0"/>
              <a:t>A little history about the positron</a:t>
            </a:r>
          </a:p>
          <a:p>
            <a:r>
              <a:rPr lang="en-US" sz="2400" dirty="0" smtClean="0"/>
              <a:t>What is a Positron?</a:t>
            </a:r>
          </a:p>
          <a:p>
            <a:r>
              <a:rPr lang="en-US" sz="2400" dirty="0" smtClean="0"/>
              <a:t>What happens after the positron is obtained?</a:t>
            </a:r>
          </a:p>
          <a:p>
            <a:r>
              <a:rPr lang="en-US" sz="2400" dirty="0" smtClean="0"/>
              <a:t>Uses</a:t>
            </a:r>
          </a:p>
          <a:p>
            <a:r>
              <a:rPr lang="en-US" sz="2400" dirty="0" smtClean="0"/>
              <a:t>How does it work?</a:t>
            </a:r>
          </a:p>
          <a:p>
            <a:r>
              <a:rPr lang="en-US" sz="2400" dirty="0" smtClean="0"/>
              <a:t>How is it performed?</a:t>
            </a:r>
          </a:p>
          <a:p>
            <a:r>
              <a:rPr lang="en-US" sz="2400" dirty="0" smtClean="0"/>
              <a:t>What are the benefits vs. risks? </a:t>
            </a:r>
          </a:p>
          <a:p>
            <a:r>
              <a:rPr lang="en-US" sz="2400" dirty="0" smtClean="0"/>
              <a:t>Things to consider</a:t>
            </a:r>
          </a:p>
          <a:p>
            <a:r>
              <a:rPr lang="en-US" sz="2400" dirty="0" smtClean="0"/>
              <a:t>Limitations</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r>
              <a:rPr lang="en-US" dirty="0" smtClean="0">
                <a:solidFill>
                  <a:srgbClr val="7B9899"/>
                </a:solidFill>
              </a:rPr>
              <a:t>What is PET</a:t>
            </a:r>
          </a:p>
        </p:txBody>
      </p:sp>
      <p:sp>
        <p:nvSpPr>
          <p:cNvPr id="14339" name="Rectangle 3"/>
          <p:cNvSpPr>
            <a:spLocks noGrp="1" noRot="1" noChangeArrowheads="1"/>
          </p:cNvSpPr>
          <p:nvPr>
            <p:ph sz="quarter" idx="1"/>
          </p:nvPr>
        </p:nvSpPr>
        <p:spPr>
          <a:xfrm>
            <a:off x="301625" y="1527175"/>
            <a:ext cx="8504238" cy="4572000"/>
          </a:xfrm>
        </p:spPr>
        <p:txBody>
          <a:bodyPr/>
          <a:lstStyle/>
          <a:p>
            <a:r>
              <a:rPr lang="en-US" smtClean="0"/>
              <a:t>PET is a noninvasive, diagnostic imaging technique for measuring the metabolic activity of cells in the human body. </a:t>
            </a:r>
          </a:p>
          <a:p>
            <a:r>
              <a:rPr lang="en-US" smtClean="0"/>
              <a:t>It was developed in the mid 1970s and it was the first scanning method to give functional information about the brain.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dirty="0" smtClean="0">
                <a:solidFill>
                  <a:srgbClr val="7B9899"/>
                </a:solidFill>
              </a:rPr>
              <a:t>A little history about the positron</a:t>
            </a:r>
          </a:p>
        </p:txBody>
      </p:sp>
      <p:sp>
        <p:nvSpPr>
          <p:cNvPr id="15363" name="Rectangle 3"/>
          <p:cNvSpPr>
            <a:spLocks noGrp="1" noRot="1" noChangeArrowheads="1"/>
          </p:cNvSpPr>
          <p:nvPr>
            <p:ph sz="quarter" idx="1"/>
          </p:nvPr>
        </p:nvSpPr>
        <p:spPr>
          <a:xfrm>
            <a:off x="301625" y="1527175"/>
            <a:ext cx="8504238" cy="4572000"/>
          </a:xfrm>
        </p:spPr>
        <p:txBody>
          <a:bodyPr/>
          <a:lstStyle/>
          <a:p>
            <a:r>
              <a:rPr lang="en-US" smtClean="0"/>
              <a:t>Existence first postulated in 1928 by Paul Dirac</a:t>
            </a:r>
          </a:p>
          <a:p>
            <a:r>
              <a:rPr lang="en-US" smtClean="0"/>
              <a:t>First observed in 1932 by Carl D. Anderson, who gave the positron its name. He also suggested to rename the electron to “negatron” but he was unsuccessful.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838200" y="0"/>
            <a:ext cx="7620000" cy="868363"/>
          </a:xfrm>
        </p:spPr>
        <p:txBody>
          <a:bodyPr/>
          <a:lstStyle/>
          <a:p>
            <a:r>
              <a:rPr lang="en-US" sz="3800" dirty="0" smtClean="0">
                <a:solidFill>
                  <a:srgbClr val="7B9899"/>
                </a:solidFill>
              </a:rPr>
              <a:t>What is a Positron?</a:t>
            </a:r>
          </a:p>
        </p:txBody>
      </p:sp>
      <p:sp>
        <p:nvSpPr>
          <p:cNvPr id="16387" name="Rectangle 3"/>
          <p:cNvSpPr>
            <a:spLocks noGrp="1" noRot="1" noChangeArrowheads="1"/>
          </p:cNvSpPr>
          <p:nvPr>
            <p:ph sz="quarter" idx="1"/>
          </p:nvPr>
        </p:nvSpPr>
        <p:spPr>
          <a:xfrm>
            <a:off x="0" y="1371600"/>
            <a:ext cx="8763000" cy="4876800"/>
          </a:xfrm>
        </p:spPr>
        <p:txBody>
          <a:bodyPr/>
          <a:lstStyle/>
          <a:p>
            <a:pPr>
              <a:lnSpc>
                <a:spcPct val="80000"/>
              </a:lnSpc>
            </a:pPr>
            <a:r>
              <a:rPr lang="en-US" sz="1800" smtClean="0"/>
              <a:t>A Positron is an anti-matter electron, it is identical in mass but has an apposite charge of +1.</a:t>
            </a:r>
          </a:p>
          <a:p>
            <a:pPr>
              <a:lnSpc>
                <a:spcPct val="80000"/>
              </a:lnSpc>
            </a:pPr>
            <a:endParaRPr lang="en-US" sz="1800" smtClean="0"/>
          </a:p>
          <a:p>
            <a:pPr>
              <a:lnSpc>
                <a:spcPct val="80000"/>
              </a:lnSpc>
            </a:pPr>
            <a:r>
              <a:rPr lang="en-US" sz="1800" smtClean="0"/>
              <a:t>Positron can come from different number of sources, but for PET they are produced by nuclear decay.</a:t>
            </a:r>
          </a:p>
          <a:p>
            <a:pPr>
              <a:lnSpc>
                <a:spcPct val="80000"/>
              </a:lnSpc>
            </a:pPr>
            <a:endParaRPr lang="en-US" sz="1800" smtClean="0"/>
          </a:p>
          <a:p>
            <a:pPr>
              <a:lnSpc>
                <a:spcPct val="80000"/>
              </a:lnSpc>
            </a:pPr>
            <a:r>
              <a:rPr lang="en-US" sz="1800" smtClean="0"/>
              <a:t>Nuclear decay is basically when unstable nuclei are produced in a cyclotron by bombarding the target material with protons, and as a result a neutron is released.</a:t>
            </a:r>
          </a:p>
          <a:p>
            <a:pPr>
              <a:lnSpc>
                <a:spcPct val="80000"/>
              </a:lnSpc>
              <a:buFont typeface="Arial" charset="0"/>
              <a:buNone/>
            </a:pPr>
            <a:r>
              <a:rPr lang="en-US" sz="1800" smtClean="0"/>
              <a:t>18-O + proton =&gt; 18-F + neutron </a:t>
            </a:r>
          </a:p>
          <a:p>
            <a:pPr>
              <a:lnSpc>
                <a:spcPct val="80000"/>
              </a:lnSpc>
              <a:buFont typeface="Arial" charset="0"/>
              <a:buNone/>
            </a:pPr>
            <a:endParaRPr lang="en-US" sz="1800" smtClean="0"/>
          </a:p>
          <a:p>
            <a:pPr>
              <a:lnSpc>
                <a:spcPct val="80000"/>
              </a:lnSpc>
            </a:pPr>
            <a:r>
              <a:rPr lang="en-US" sz="1800" smtClean="0"/>
              <a:t>In PET the target material is chosen so that the product of the bombardment decays to a more stable state isotope by emitting a positron, for instance 18-F has too many protons, so one of these protons decays into a neutron emitting in the process a positron an a neutrino.</a:t>
            </a:r>
          </a:p>
          <a:p>
            <a:pPr>
              <a:lnSpc>
                <a:spcPct val="80000"/>
              </a:lnSpc>
            </a:pPr>
            <a:r>
              <a:rPr lang="en-US" sz="1800" smtClean="0"/>
              <a:t>proton (+1 charge) =&gt; neutron (0 charge) + positron (+1 charge) + neutrino (0 charge) </a:t>
            </a:r>
          </a:p>
          <a:p>
            <a:pPr>
              <a:lnSpc>
                <a:spcPct val="80000"/>
              </a:lnSpc>
              <a:buFont typeface="Arial" charset="0"/>
              <a:buNone/>
            </a:pPr>
            <a:endParaRPr lang="en-US" sz="1800" smtClean="0"/>
          </a:p>
          <a:p>
            <a:pPr>
              <a:lnSpc>
                <a:spcPct val="80000"/>
              </a:lnSpc>
            </a:pPr>
            <a:r>
              <a:rPr lang="en-US" sz="1800" smtClean="0"/>
              <a:t>After decay, we’re left with 18-O</a:t>
            </a:r>
          </a:p>
          <a:p>
            <a:pPr>
              <a:lnSpc>
                <a:spcPct val="80000"/>
              </a:lnSpc>
            </a:pPr>
            <a:endParaRPr lang="en-US" sz="1800" smtClean="0"/>
          </a:p>
          <a:p>
            <a:pPr>
              <a:lnSpc>
                <a:spcPct val="80000"/>
              </a:lnSpc>
            </a:pPr>
            <a:endParaRPr lang="en-US" sz="1600" smtClean="0"/>
          </a:p>
          <a:p>
            <a:pPr>
              <a:lnSpc>
                <a:spcPct val="80000"/>
              </a:lnSpc>
            </a:pPr>
            <a:endParaRPr lang="en-US" sz="1600" smtClean="0"/>
          </a:p>
          <a:p>
            <a:pPr>
              <a:lnSpc>
                <a:spcPct val="80000"/>
              </a:lnSpc>
            </a:pPr>
            <a:endParaRPr lang="en-US" sz="1600" smtClean="0"/>
          </a:p>
          <a:p>
            <a:pPr>
              <a:lnSpc>
                <a:spcPct val="80000"/>
              </a:lnSpc>
            </a:pPr>
            <a:endParaRPr lang="en-US" sz="1600" smtClean="0"/>
          </a:p>
          <a:p>
            <a:pPr algn="r">
              <a:lnSpc>
                <a:spcPct val="80000"/>
              </a:lnSpc>
              <a:buFont typeface="Arial" charset="0"/>
              <a:buNone/>
            </a:pPr>
            <a:endParaRPr lang="en-US" sz="1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r>
              <a:rPr lang="en-US" sz="3000" dirty="0" smtClean="0">
                <a:solidFill>
                  <a:srgbClr val="7B9899"/>
                </a:solidFill>
              </a:rPr>
              <a:t>What happens after the positron is obtained?</a:t>
            </a:r>
          </a:p>
        </p:txBody>
      </p:sp>
      <p:sp>
        <p:nvSpPr>
          <p:cNvPr id="17411" name="Rectangle 3"/>
          <p:cNvSpPr>
            <a:spLocks noGrp="1" noRot="1" noChangeArrowheads="1"/>
          </p:cNvSpPr>
          <p:nvPr>
            <p:ph sz="quarter" idx="1"/>
          </p:nvPr>
        </p:nvSpPr>
        <p:spPr>
          <a:xfrm>
            <a:off x="301625" y="1527175"/>
            <a:ext cx="8504238" cy="4572000"/>
          </a:xfrm>
        </p:spPr>
        <p:txBody>
          <a:bodyPr/>
          <a:lstStyle/>
          <a:p>
            <a:r>
              <a:rPr lang="en-US" sz="1800" smtClean="0"/>
              <a:t>Left over energy from the nuclear decay process is shared between the positron and the departing neutrino. Kinetic energy. </a:t>
            </a:r>
          </a:p>
          <a:p>
            <a:endParaRPr lang="en-US" sz="1800" smtClean="0"/>
          </a:p>
          <a:p>
            <a:endParaRPr lang="en-US" sz="1800" smtClean="0"/>
          </a:p>
          <a:p>
            <a:r>
              <a:rPr lang="en-US" sz="1800" smtClean="0"/>
              <a:t>Because of conservation of energy and momentum the positron is forced to stay and thus become useful.</a:t>
            </a:r>
          </a:p>
          <a:p>
            <a:endParaRPr lang="en-US" sz="1800" smtClean="0"/>
          </a:p>
          <a:p>
            <a:endParaRPr lang="en-US" sz="1800" smtClean="0"/>
          </a:p>
          <a:p>
            <a:r>
              <a:rPr lang="en-US" sz="1800" smtClean="0"/>
              <a:t>Positron begins its activity in colliding with other particles and gradually losing its kinetic energy and thus slowing down.</a:t>
            </a:r>
            <a:r>
              <a:rPr lang="en-US"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62000" y="152400"/>
            <a:ext cx="7620000" cy="990600"/>
          </a:xfrm>
        </p:spPr>
        <p:txBody>
          <a:bodyPr/>
          <a:lstStyle/>
          <a:p>
            <a:r>
              <a:rPr lang="en-US" sz="2800" dirty="0" smtClean="0">
                <a:solidFill>
                  <a:srgbClr val="7B9899"/>
                </a:solidFill>
              </a:rPr>
              <a:t>Uses</a:t>
            </a:r>
          </a:p>
        </p:txBody>
      </p:sp>
      <p:sp>
        <p:nvSpPr>
          <p:cNvPr id="18435" name="Rectangle 3"/>
          <p:cNvSpPr>
            <a:spLocks noGrp="1" noChangeArrowheads="1"/>
          </p:cNvSpPr>
          <p:nvPr>
            <p:ph sz="quarter" idx="1"/>
          </p:nvPr>
        </p:nvSpPr>
        <p:spPr>
          <a:xfrm>
            <a:off x="457200" y="1981200"/>
            <a:ext cx="8686800" cy="6324600"/>
          </a:xfrm>
        </p:spPr>
        <p:txBody>
          <a:bodyPr/>
          <a:lstStyle/>
          <a:p>
            <a:endParaRPr lang="en-US" sz="1800" dirty="0" smtClean="0"/>
          </a:p>
          <a:p>
            <a:r>
              <a:rPr lang="en-US" sz="1800" dirty="0" smtClean="0"/>
              <a:t>Detect cancer. </a:t>
            </a:r>
          </a:p>
          <a:p>
            <a:r>
              <a:rPr lang="en-US" sz="1800" dirty="0" smtClean="0"/>
              <a:t>Determine whether a cancer has spread in the body. </a:t>
            </a:r>
          </a:p>
          <a:p>
            <a:r>
              <a:rPr lang="en-US" sz="1800" dirty="0" smtClean="0"/>
              <a:t>Assess the effectiveness of a treatment plan, such as cancer therapy. </a:t>
            </a:r>
          </a:p>
          <a:p>
            <a:r>
              <a:rPr lang="en-US" sz="1800" dirty="0" smtClean="0"/>
              <a:t>Determine if a cancer has returned after treatment. </a:t>
            </a:r>
          </a:p>
          <a:p>
            <a:r>
              <a:rPr lang="en-US" sz="1800" dirty="0" smtClean="0"/>
              <a:t>Determine blood flow to the heart muscle. </a:t>
            </a:r>
          </a:p>
          <a:p>
            <a:r>
              <a:rPr lang="en-US" sz="1800" dirty="0" smtClean="0"/>
              <a:t>Determine the effects of a heart attack, or myocardial infarction, on areas of the heart. </a:t>
            </a:r>
          </a:p>
          <a:p>
            <a:r>
              <a:rPr lang="en-US" sz="1800" dirty="0" smtClean="0"/>
              <a:t>Identify areas of the heart muscle that would benefit from a procedure such as angioplasty or coronary artery bypass</a:t>
            </a:r>
            <a:r>
              <a:rPr lang="en-US" sz="1800" dirty="0" smtClean="0">
                <a:hlinkClick r:id="rId2"/>
              </a:rPr>
              <a:t> </a:t>
            </a:r>
            <a:r>
              <a:rPr lang="en-US" sz="1800" dirty="0" smtClean="0"/>
              <a:t>surgery (in combination with a myocardial perfusion scan). </a:t>
            </a:r>
          </a:p>
          <a:p>
            <a:r>
              <a:rPr lang="en-US" sz="1800" dirty="0" smtClean="0"/>
              <a:t>Evaluate brain abnormalities, such as tumors, memory disorders and seizures and other central nervous system disorders. </a:t>
            </a:r>
          </a:p>
          <a:p>
            <a:r>
              <a:rPr lang="en-US" sz="1800" dirty="0" smtClean="0"/>
              <a:t>To map normal human brain and heart function. </a:t>
            </a:r>
          </a:p>
          <a:p>
            <a:endParaRPr lang="en-US" sz="1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r>
              <a:rPr lang="en-US" dirty="0" smtClean="0">
                <a:solidFill>
                  <a:srgbClr val="7B9899"/>
                </a:solidFill>
              </a:rPr>
              <a:t>How does it work?</a:t>
            </a:r>
          </a:p>
        </p:txBody>
      </p:sp>
      <p:sp>
        <p:nvSpPr>
          <p:cNvPr id="19459" name="Rectangle 3"/>
          <p:cNvSpPr>
            <a:spLocks noGrp="1" noRot="1" noChangeArrowheads="1"/>
          </p:cNvSpPr>
          <p:nvPr>
            <p:ph sz="quarter" idx="1"/>
          </p:nvPr>
        </p:nvSpPr>
        <p:spPr>
          <a:xfrm>
            <a:off x="301625" y="1600200"/>
            <a:ext cx="5413375" cy="5029200"/>
          </a:xfrm>
        </p:spPr>
        <p:txBody>
          <a:bodyPr/>
          <a:lstStyle/>
          <a:p>
            <a:pPr>
              <a:lnSpc>
                <a:spcPct val="80000"/>
              </a:lnSpc>
            </a:pPr>
            <a:r>
              <a:rPr lang="en-US" sz="1800" smtClean="0"/>
              <a:t>Before the examination begins, a radioactive substance is produced in a machine called a cyclotron and attached, or tagged, to a natural body compound, most commonly glucose, but sometimes water or ammonia. Once this substance is administered to the patient, the radioactivity localizes in the appropriate areas of the body and is detected by the PET scanner.</a:t>
            </a:r>
          </a:p>
          <a:p>
            <a:pPr>
              <a:lnSpc>
                <a:spcPct val="80000"/>
              </a:lnSpc>
            </a:pPr>
            <a:endParaRPr lang="en-US" sz="1800" smtClean="0"/>
          </a:p>
          <a:p>
            <a:pPr>
              <a:lnSpc>
                <a:spcPct val="80000"/>
              </a:lnSpc>
            </a:pPr>
            <a:endParaRPr lang="en-US" sz="1800" smtClean="0"/>
          </a:p>
          <a:p>
            <a:pPr>
              <a:lnSpc>
                <a:spcPct val="80000"/>
              </a:lnSpc>
            </a:pPr>
            <a:r>
              <a:rPr lang="en-US" sz="1800" smtClean="0"/>
              <a:t>Different colors or degrees of brightness on a PET image represent different levels of tissue or organ function. For example, because healthy tissue uses glucose for energy, it accumulates some of the tagged glucose, which will show up on the PET images. However, cancerous tissue, which uses more glucose than normal tissue, will accumulate more of the substance and appear brighter than normal tissue on the PET images.</a:t>
            </a:r>
          </a:p>
        </p:txBody>
      </p:sp>
      <p:pic>
        <p:nvPicPr>
          <p:cNvPr id="19460" name="Picture 5" descr="FDG"/>
          <p:cNvPicPr>
            <a:picLocks noChangeAspect="1" noChangeArrowheads="1"/>
          </p:cNvPicPr>
          <p:nvPr/>
        </p:nvPicPr>
        <p:blipFill>
          <a:blip r:embed="rId2" cstate="print"/>
          <a:srcRect/>
          <a:stretch>
            <a:fillRect/>
          </a:stretch>
        </p:blipFill>
        <p:spPr bwMode="auto">
          <a:xfrm>
            <a:off x="5715000" y="1600200"/>
            <a:ext cx="3200400" cy="3543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r>
              <a:rPr lang="en-US" dirty="0" smtClean="0">
                <a:solidFill>
                  <a:srgbClr val="7B9899"/>
                </a:solidFill>
              </a:rPr>
              <a:t>How is it performed?</a:t>
            </a:r>
          </a:p>
        </p:txBody>
      </p:sp>
      <p:sp>
        <p:nvSpPr>
          <p:cNvPr id="20483" name="Rectangle 3"/>
          <p:cNvSpPr>
            <a:spLocks noGrp="1" noRot="1" noChangeArrowheads="1"/>
          </p:cNvSpPr>
          <p:nvPr>
            <p:ph sz="quarter" idx="1"/>
          </p:nvPr>
        </p:nvSpPr>
        <p:spPr>
          <a:xfrm>
            <a:off x="301625" y="1143000"/>
            <a:ext cx="5260975" cy="4956175"/>
          </a:xfrm>
        </p:spPr>
        <p:txBody>
          <a:bodyPr>
            <a:normAutofit lnSpcReduction="10000"/>
          </a:bodyPr>
          <a:lstStyle/>
          <a:p>
            <a:pPr marL="274320" indent="-274320" fontAlgn="auto">
              <a:lnSpc>
                <a:spcPct val="80000"/>
              </a:lnSpc>
              <a:spcAft>
                <a:spcPts val="0"/>
              </a:spcAft>
              <a:buFont typeface="Wingdings 2"/>
              <a:buChar char=""/>
              <a:defRPr/>
            </a:pPr>
            <a:r>
              <a:rPr lang="en-US" sz="1800"/>
              <a:t>A nurse or technologist will take you into a special injection room, where the radioactive substance is administered as an intravenous injection (although in some cases, it will be given through an existing intravenous line or inhaled as a gas). It will then take approximately 30 to 90 minutes for the substance to travel through your body and accumulate in the tissue under study. During this time, you will be asked to rest quietly and avoid significant movement or talking, which may alter the localization of the administered substance. After that time, scanning begins. This may take 30 to 45 minutes.</a:t>
            </a:r>
          </a:p>
          <a:p>
            <a:pPr marL="274320" indent="-274320" fontAlgn="auto">
              <a:lnSpc>
                <a:spcPct val="80000"/>
              </a:lnSpc>
              <a:spcAft>
                <a:spcPts val="0"/>
              </a:spcAft>
              <a:buFont typeface="Wingdings 2"/>
              <a:buChar char=""/>
              <a:defRPr/>
            </a:pPr>
            <a:r>
              <a:rPr lang="en-US" sz="1800"/>
              <a:t>Some patients, specifically those with heart disease, may undergo a stress test in which PET scans are obtained while they are at rest and again after undergoing the administration of a pharmaceutical to alter the blood flow to the heart.</a:t>
            </a:r>
          </a:p>
          <a:p>
            <a:pPr marL="274320" indent="-274320" fontAlgn="auto">
              <a:lnSpc>
                <a:spcPct val="80000"/>
              </a:lnSpc>
              <a:spcAft>
                <a:spcPts val="0"/>
              </a:spcAft>
              <a:buFont typeface="Wingdings 2"/>
              <a:buChar char=""/>
              <a:defRPr/>
            </a:pPr>
            <a:r>
              <a:rPr lang="en-US" sz="1800"/>
              <a:t>Usually, there are no restrictions on daily routine after the test, although you should drink plenty of fluids to flush the radioactive substance from your body.</a:t>
            </a:r>
          </a:p>
        </p:txBody>
      </p:sp>
      <p:pic>
        <p:nvPicPr>
          <p:cNvPr id="20484" name="Picture 6" descr="PET Patient"/>
          <p:cNvPicPr>
            <a:picLocks noChangeAspect="1" noChangeArrowheads="1"/>
          </p:cNvPicPr>
          <p:nvPr/>
        </p:nvPicPr>
        <p:blipFill>
          <a:blip r:embed="rId2" cstate="print"/>
          <a:srcRect/>
          <a:stretch>
            <a:fillRect/>
          </a:stretch>
        </p:blipFill>
        <p:spPr bwMode="auto">
          <a:xfrm>
            <a:off x="5410200" y="1981200"/>
            <a:ext cx="3505200" cy="3319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635</TotalTime>
  <Words>1261</Words>
  <Application>Microsoft Office PowerPoint</Application>
  <PresentationFormat>On-screen Show (4:3)</PresentationFormat>
  <Paragraphs>86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PowerPoint Presentation</vt:lpstr>
      <vt:lpstr>Content</vt:lpstr>
      <vt:lpstr>What is PET</vt:lpstr>
      <vt:lpstr>A little history about the positron</vt:lpstr>
      <vt:lpstr>What is a Positron?</vt:lpstr>
      <vt:lpstr>What happens after the positron is obtained?</vt:lpstr>
      <vt:lpstr>Uses</vt:lpstr>
      <vt:lpstr>How does it work?</vt:lpstr>
      <vt:lpstr>How is it performed?</vt:lpstr>
      <vt:lpstr>What are the benefits vs. risks? </vt:lpstr>
      <vt:lpstr>Things to consider</vt:lpstr>
      <vt:lpstr>Limitations</vt:lpstr>
      <vt:lpstr>Reference</vt:lpstr>
      <vt:lpstr>THANKS</vt:lpstr>
    </vt:vector>
  </TitlesOfParts>
  <Company>none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Positron Emission Tomography (P.E.T)</dc:title>
  <dc:creator>Hector T.</dc:creator>
  <cp:lastModifiedBy>CRP</cp:lastModifiedBy>
  <cp:revision>22</cp:revision>
  <dcterms:created xsi:type="dcterms:W3CDTF">2005-05-02T19:47:07Z</dcterms:created>
  <dcterms:modified xsi:type="dcterms:W3CDTF">2024-03-20T16:46:47Z</dcterms:modified>
</cp:coreProperties>
</file>