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5" r:id="rId2"/>
    <p:sldId id="266" r:id="rId3"/>
    <p:sldId id="258" r:id="rId4"/>
    <p:sldId id="259" r:id="rId5"/>
    <p:sldId id="260" r:id="rId6"/>
    <p:sldId id="269" r:id="rId7"/>
    <p:sldId id="261" r:id="rId8"/>
    <p:sldId id="262" r:id="rId9"/>
    <p:sldId id="263" r:id="rId10"/>
    <p:sldId id="270" r:id="rId11"/>
    <p:sldId id="271"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E2F6D2-1452-446D-9DEA-7B98A0F5B1C1}" type="datetimeFigureOut">
              <a:rPr lang="en-US" smtClean="0"/>
              <a:t>3/20/2024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F9D1C-87BF-4F1E-A257-95B0142B2974}" type="slidenum">
              <a:rPr lang="en-US" smtClean="0"/>
              <a:t>‹#›</a:t>
            </a:fld>
            <a:endParaRPr lang="en-US"/>
          </a:p>
        </p:txBody>
      </p:sp>
    </p:spTree>
    <p:extLst>
      <p:ext uri="{BB962C8B-B14F-4D97-AF65-F5344CB8AC3E}">
        <p14:creationId xmlns:p14="http://schemas.microsoft.com/office/powerpoint/2010/main" val="3554387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003751-DA68-48E0-9DA4-09519522E7D7}" type="slidenum">
              <a:rPr lang="en-US" smtClean="0"/>
              <a:pPr/>
              <a:t>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11E1A58-F904-4688-B201-9C1AD3A76BD0}" type="datetimeFigureOut">
              <a:rPr lang="en-US" smtClean="0"/>
              <a:pPr/>
              <a:t>3/20/2024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BC6B53B-D0FF-41C0-B10A-6F783ADBF51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1E1A58-F904-4688-B201-9C1AD3A76BD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53B-D0FF-41C0-B10A-6F783ADBF5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1E1A58-F904-4688-B201-9C1AD3A76BD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53B-D0FF-41C0-B10A-6F783ADBF5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1E1A58-F904-4688-B201-9C1AD3A76BD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53B-D0FF-41C0-B10A-6F783ADBF51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1E1A58-F904-4688-B201-9C1AD3A76BD0}" type="datetimeFigureOut">
              <a:rPr lang="en-US" smtClean="0"/>
              <a:pPr/>
              <a:t>3/20/2024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BC6B53B-D0FF-41C0-B10A-6F783ADBF5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1E1A58-F904-4688-B201-9C1AD3A76BD0}"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B53B-D0FF-41C0-B10A-6F783ADBF51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1E1A58-F904-4688-B201-9C1AD3A76BD0}" type="datetimeFigureOut">
              <a:rPr lang="en-US" smtClean="0"/>
              <a:pPr/>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6B53B-D0FF-41C0-B10A-6F783ADBF51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1E1A58-F904-4688-B201-9C1AD3A76BD0}" type="datetimeFigureOut">
              <a:rPr lang="en-US" smtClean="0"/>
              <a:pPr/>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6B53B-D0FF-41C0-B10A-6F783ADBF5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E1A58-F904-4688-B201-9C1AD3A76BD0}" type="datetimeFigureOut">
              <a:rPr lang="en-US" smtClean="0"/>
              <a:pPr/>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6B53B-D0FF-41C0-B10A-6F783ADBF5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1E1A58-F904-4688-B201-9C1AD3A76BD0}"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B53B-D0FF-41C0-B10A-6F783ADBF51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1E1A58-F904-4688-B201-9C1AD3A76BD0}" type="datetimeFigureOut">
              <a:rPr lang="en-US" smtClean="0"/>
              <a:pPr/>
              <a:t>3/20/2024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BC6B53B-D0FF-41C0-B10A-6F783ADBF51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11E1A58-F904-4688-B201-9C1AD3A76BD0}" type="datetimeFigureOut">
              <a:rPr lang="en-US" smtClean="0"/>
              <a:pPr/>
              <a:t>3/20/2024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C6B53B-D0FF-41C0-B10A-6F783ADBF5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7172" name="Rectangle 5"/>
          <p:cNvSpPr>
            <a:spLocks noChangeArrowheads="1"/>
          </p:cNvSpPr>
          <p:nvPr/>
        </p:nvSpPr>
        <p:spPr bwMode="auto">
          <a:xfrm>
            <a:off x="990600" y="685800"/>
            <a:ext cx="8153400" cy="838200"/>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rPr>
              <a:t>www.studymafia.org</a:t>
            </a:r>
            <a:endParaRPr lang="en-US" sz="6000" dirty="0">
              <a:solidFill>
                <a:srgbClr val="FF0000"/>
              </a:solidFill>
              <a:latin typeface="Tahoma" pitchFamily="34" charset="0"/>
            </a:endParaRPr>
          </a:p>
        </p:txBody>
      </p:sp>
      <p:sp>
        <p:nvSpPr>
          <p:cNvPr id="7173" name="Text Box 9"/>
          <p:cNvSpPr txBox="1">
            <a:spLocks noChangeArrowheads="1"/>
          </p:cNvSpPr>
          <p:nvPr/>
        </p:nvSpPr>
        <p:spPr bwMode="auto">
          <a:xfrm>
            <a:off x="228600" y="5638800"/>
            <a:ext cx="861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rgbClr val="C00000"/>
                </a:solidFill>
              </a:rPr>
              <a:t>Submitted To:				                              Submitted By:</a:t>
            </a:r>
          </a:p>
          <a:p>
            <a:pPr eaLnBrk="0" hangingPunct="0"/>
            <a:r>
              <a:rPr lang="en-US" b="1" dirty="0" smtClean="0">
                <a:solidFill>
                  <a:srgbClr val="C00000"/>
                </a:solidFill>
              </a:rPr>
              <a:t>www.studymafia.org                                                                                 </a:t>
            </a:r>
            <a:r>
              <a:rPr lang="en-US" b="1" dirty="0" err="1" smtClean="0">
                <a:solidFill>
                  <a:srgbClr val="C00000"/>
                </a:solidFill>
              </a:rPr>
              <a:t>www.studymafia.org</a:t>
            </a:r>
            <a:r>
              <a:rPr lang="en-US" b="1" dirty="0" smtClean="0">
                <a:solidFill>
                  <a:srgbClr val="C00000"/>
                </a:solidFill>
              </a:rPr>
              <a:t> </a:t>
            </a:r>
            <a:endParaRPr lang="en-US" b="1" dirty="0">
              <a:solidFill>
                <a:srgbClr val="C00000"/>
              </a:solidFill>
            </a:endParaRPr>
          </a:p>
        </p:txBody>
      </p:sp>
      <p:sp>
        <p:nvSpPr>
          <p:cNvPr id="7174" name="Rectangle 8"/>
          <p:cNvSpPr>
            <a:spLocks noChangeArrowheads="1"/>
          </p:cNvSpPr>
          <p:nvPr/>
        </p:nvSpPr>
        <p:spPr bwMode="auto">
          <a:xfrm>
            <a:off x="152400" y="3200400"/>
            <a:ext cx="6934200" cy="1877437"/>
          </a:xfrm>
          <a:prstGeom prst="rect">
            <a:avLst/>
          </a:prstGeom>
          <a:noFill/>
          <a:ln w="9525">
            <a:noFill/>
            <a:miter lim="800000"/>
            <a:headEnd/>
            <a:tailEnd/>
          </a:ln>
        </p:spPr>
        <p:txBody>
          <a:bodyPr>
            <a:spAutoFit/>
          </a:bodyPr>
          <a:lstStyle/>
          <a:p>
            <a:pPr algn="ctr" eaLnBrk="0" hangingPunct="0"/>
            <a:r>
              <a:rPr lang="en-US" sz="3600" b="1" dirty="0">
                <a:solidFill>
                  <a:srgbClr val="FF0000"/>
                </a:solidFill>
              </a:rPr>
              <a:t>Seminar</a:t>
            </a:r>
          </a:p>
          <a:p>
            <a:pPr algn="ctr" eaLnBrk="0" hangingPunct="0"/>
            <a:r>
              <a:rPr lang="en-US" sz="3600" b="1" dirty="0">
                <a:solidFill>
                  <a:srgbClr val="FF0000"/>
                </a:solidFill>
              </a:rPr>
              <a:t> On</a:t>
            </a:r>
          </a:p>
          <a:p>
            <a:pPr algn="ctr"/>
            <a:r>
              <a:rPr lang="en-US" sz="4400" b="1" dirty="0" smtClean="0">
                <a:solidFill>
                  <a:srgbClr val="FF0000"/>
                </a:solidFill>
              </a:rPr>
              <a:t>Genomic Library</a:t>
            </a:r>
            <a:endParaRPr lang="en-US" sz="4400" b="1" dirty="0">
              <a:solidFill>
                <a:srgbClr val="FF0000"/>
              </a:solidFill>
            </a:endParaRPr>
          </a:p>
        </p:txBody>
      </p:sp>
      <p:pic>
        <p:nvPicPr>
          <p:cNvPr id="2050" name="Picture 2" descr="scientific spiral genetic dna 3d icon illustration 11019343 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00700" y="2133600"/>
            <a:ext cx="3543300" cy="3543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Future of Genomic </a:t>
            </a:r>
            <a:r>
              <a:rPr lang="en-US" b="1" dirty="0" smtClean="0"/>
              <a:t>Libraries</a:t>
            </a:r>
            <a:endParaRPr lang="en-US" dirty="0"/>
          </a:p>
        </p:txBody>
      </p:sp>
      <p:sp>
        <p:nvSpPr>
          <p:cNvPr id="3" name="Content Placeholder 2"/>
          <p:cNvSpPr>
            <a:spLocks noGrp="1"/>
          </p:cNvSpPr>
          <p:nvPr>
            <p:ph sz="quarter" idx="1"/>
          </p:nvPr>
        </p:nvSpPr>
        <p:spPr/>
        <p:txBody>
          <a:bodyPr>
            <a:normAutofit/>
          </a:bodyPr>
          <a:lstStyle/>
          <a:p>
            <a:r>
              <a:rPr lang="en-US" dirty="0" smtClean="0"/>
              <a:t>Genomic </a:t>
            </a:r>
            <a:r>
              <a:rPr lang="en-US" dirty="0"/>
              <a:t>library construction remains an important technique in molecular biology. These resources are critical for analysis of gene function and for detection of related genes from different sources. Genomic libraries are currently in use to find novel natural products, such as antimicrobials. </a:t>
            </a:r>
            <a:endParaRPr lang="en-US" dirty="0" smtClean="0"/>
          </a:p>
          <a:p>
            <a:r>
              <a:rPr lang="en-US" dirty="0" smtClean="0"/>
              <a:t>They </a:t>
            </a:r>
            <a:r>
              <a:rPr lang="en-US" dirty="0"/>
              <a:t>are also being used to uncover and optimize new biochemical pathways, such as those needed for production of biofuels and other complex chemicals. In addition, genomic libraries remain an essential tool for assembling the vast amount of sequence information that is produced from NGS.</a:t>
            </a:r>
          </a:p>
          <a:p>
            <a:endParaRPr lang="en-US" dirty="0"/>
          </a:p>
        </p:txBody>
      </p:sp>
    </p:spTree>
    <p:extLst>
      <p:ext uri="{BB962C8B-B14F-4D97-AF65-F5344CB8AC3E}">
        <p14:creationId xmlns:p14="http://schemas.microsoft.com/office/powerpoint/2010/main" val="14034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lstStyle/>
          <a:p>
            <a:r>
              <a:rPr lang="en-US" dirty="0" smtClean="0"/>
              <a:t>In </a:t>
            </a:r>
            <a:r>
              <a:rPr lang="en-US" dirty="0"/>
              <a:t>conclusion, genomic libraries serve as indispensable tools for a wide range of applications, including gene mapping, functional genomics, comparative genomics, and the discovery of novel genes and regulatory elements. They facilitate the exploration of genetic diversity, evolutionary relationships, and the molecular basis of biological processes</a:t>
            </a:r>
            <a:r>
              <a:rPr lang="en-US" dirty="0" smtClean="0"/>
              <a:t>.</a:t>
            </a:r>
          </a:p>
          <a:p>
            <a:r>
              <a:rPr lang="en-US" dirty="0" smtClean="0"/>
              <a:t> </a:t>
            </a:r>
            <a:r>
              <a:rPr lang="en-US" dirty="0"/>
              <a:t>As technologies continue to advance, genomic libraries will remain fundamental in advancing our understanding of genetics and contributing to advancements in fields such as medicine, agriculture, and biotechnology.</a:t>
            </a:r>
          </a:p>
        </p:txBody>
      </p:sp>
    </p:spTree>
    <p:extLst>
      <p:ext uri="{BB962C8B-B14F-4D97-AF65-F5344CB8AC3E}">
        <p14:creationId xmlns:p14="http://schemas.microsoft.com/office/powerpoint/2010/main" val="148041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chemeClr val="accent2"/>
                </a:solidFill>
              </a:rPr>
              <a:t>Reference</a:t>
            </a:r>
          </a:p>
        </p:txBody>
      </p:sp>
      <p:sp>
        <p:nvSpPr>
          <p:cNvPr id="19459" name="Content Placeholder 2"/>
          <p:cNvSpPr>
            <a:spLocks noGrp="1"/>
          </p:cNvSpPr>
          <p:nvPr>
            <p:ph sz="quarter" idx="1"/>
          </p:nvPr>
        </p:nvSpPr>
        <p:spPr>
          <a:xfrm>
            <a:off x="457200" y="1882775"/>
            <a:ext cx="8229600" cy="4572000"/>
          </a:xfrm>
        </p:spPr>
        <p:txBody>
          <a:bodyPr/>
          <a:lstStyle/>
          <a:p>
            <a:pPr eaLnBrk="1" hangingPunct="1"/>
            <a:r>
              <a:rPr lang="en-US" dirty="0" smtClean="0">
                <a:hlinkClick r:id="rId2"/>
              </a:rPr>
              <a:t>www.google.com</a:t>
            </a:r>
            <a:endParaRPr lang="en-US" dirty="0" smtClean="0"/>
          </a:p>
          <a:p>
            <a:pPr eaLnBrk="1" hangingPunct="1"/>
            <a:r>
              <a:rPr lang="en-US" dirty="0" smtClean="0">
                <a:hlinkClick r:id="rId3"/>
              </a:rPr>
              <a:t>www.wikipedia.com</a:t>
            </a:r>
            <a:endParaRPr lang="en-US" dirty="0" smtClean="0"/>
          </a:p>
          <a:p>
            <a:pPr eaLnBrk="1" hangingPunct="1"/>
            <a:r>
              <a:rPr lang="en-US" dirty="0" smtClean="0">
                <a:hlinkClick r:id="rId4"/>
              </a:rPr>
              <a:t>www.studymafia.org</a:t>
            </a:r>
            <a:endParaRPr lang="en-US" dirty="0" smtClean="0"/>
          </a:p>
          <a:p>
            <a:pPr eaLnBrk="1" hangingPunct="1"/>
            <a:r>
              <a:rPr lang="en-US" dirty="0" smtClean="0"/>
              <a:t>Seminarppt.com</a:t>
            </a:r>
            <a:endParaRPr lang="en-US" dirty="0" smtClean="0"/>
          </a:p>
          <a:p>
            <a:pPr eaLnBrk="1" hangingPunct="1">
              <a:buFont typeface="Wingdings 2" pitchFamily="18" charset="2"/>
              <a:buNone/>
            </a:pPr>
            <a:endParaRPr 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sz="8000" dirty="0" smtClean="0"/>
              <a:t>THANKS</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n-US" b="1" dirty="0"/>
          </a:p>
        </p:txBody>
      </p:sp>
      <p:sp>
        <p:nvSpPr>
          <p:cNvPr id="3" name="Content Placeholder 2"/>
          <p:cNvSpPr>
            <a:spLocks noGrp="1"/>
          </p:cNvSpPr>
          <p:nvPr>
            <p:ph sz="quarter" idx="1"/>
          </p:nvPr>
        </p:nvSpPr>
        <p:spPr/>
        <p:txBody>
          <a:bodyPr>
            <a:normAutofit/>
          </a:bodyPr>
          <a:lstStyle/>
          <a:p>
            <a:r>
              <a:rPr lang="en-US" sz="2800" b="1" dirty="0" smtClean="0"/>
              <a:t>Introduction</a:t>
            </a:r>
          </a:p>
          <a:p>
            <a:r>
              <a:rPr lang="en-US" sz="2800" b="1" dirty="0" smtClean="0"/>
              <a:t>What is genomic library?</a:t>
            </a:r>
          </a:p>
          <a:p>
            <a:r>
              <a:rPr lang="en-US" sz="2800" b="1" dirty="0" smtClean="0"/>
              <a:t>Construction of Genomic Library</a:t>
            </a:r>
          </a:p>
          <a:p>
            <a:r>
              <a:rPr lang="en-US" sz="2800" b="1" dirty="0" smtClean="0"/>
              <a:t>Importance of Genomic Library </a:t>
            </a:r>
          </a:p>
          <a:p>
            <a:r>
              <a:rPr lang="en-US" sz="2800" b="1" dirty="0" smtClean="0"/>
              <a:t>What are the uses of Genomic Library?</a:t>
            </a:r>
          </a:p>
          <a:p>
            <a:r>
              <a:rPr lang="en-US" sz="2800" b="1" dirty="0" smtClean="0"/>
              <a:t>Problem in Genome Library</a:t>
            </a:r>
          </a:p>
          <a:p>
            <a:r>
              <a:rPr lang="en-US" sz="2800" b="1" dirty="0" smtClean="0"/>
              <a:t>Future</a:t>
            </a:r>
          </a:p>
          <a:p>
            <a:r>
              <a:rPr lang="en-US" sz="2800" b="1" dirty="0" smtClean="0"/>
              <a:t>Conclusion</a:t>
            </a:r>
            <a:r>
              <a:rPr lang="en-US" sz="2800" dirty="0" smtClean="0"/>
              <a:t/>
            </a:r>
            <a:br>
              <a:rPr lang="en-US" sz="2800" dirty="0" smtClean="0"/>
            </a:b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Intorduction</a:t>
            </a:r>
            <a:r>
              <a:rPr lang="en-US" dirty="0" smtClean="0"/>
              <a:t> </a:t>
            </a:r>
            <a:endParaRPr lang="en-US" dirty="0"/>
          </a:p>
        </p:txBody>
      </p:sp>
      <p:sp>
        <p:nvSpPr>
          <p:cNvPr id="3" name="Content Placeholder 2"/>
          <p:cNvSpPr>
            <a:spLocks noGrp="1"/>
          </p:cNvSpPr>
          <p:nvPr>
            <p:ph sz="quarter" idx="1"/>
          </p:nvPr>
        </p:nvSpPr>
        <p:spPr/>
        <p:txBody>
          <a:bodyPr/>
          <a:lstStyle/>
          <a:p>
            <a:r>
              <a:rPr lang="en-US" dirty="0"/>
              <a:t>A </a:t>
            </a:r>
            <a:r>
              <a:rPr lang="en-US" b="1" dirty="0"/>
              <a:t>genomic library</a:t>
            </a:r>
            <a:r>
              <a:rPr lang="en-US" dirty="0"/>
              <a:t> is a collection of the total genomic DNA from a single organism. The DNA is stored in a population of identical vectors, each containing a different insert of DNA. In order to construct a genomic library, the organism's DNA is extracted from cells and then digested with a restriction enzyme to cut the DNA into fragments of a specific size.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genomic library?</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dirty="0"/>
              <a:t>A genomic library is a collection of bacteria which have been genetically engineered to hold the entire DNA of an organism”.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Construction of Genomic Library </a:t>
            </a:r>
            <a:endParaRPr lang="en-US" dirty="0"/>
          </a:p>
        </p:txBody>
      </p:sp>
      <p:sp>
        <p:nvSpPr>
          <p:cNvPr id="3" name="Content Placeholder 2"/>
          <p:cNvSpPr>
            <a:spLocks noGrp="1"/>
          </p:cNvSpPr>
          <p:nvPr>
            <p:ph sz="quarter" idx="1"/>
          </p:nvPr>
        </p:nvSpPr>
        <p:spPr/>
        <p:txBody>
          <a:bodyPr>
            <a:normAutofit/>
          </a:bodyPr>
          <a:lstStyle/>
          <a:p>
            <a:r>
              <a:rPr lang="en-US" dirty="0" smtClean="0"/>
              <a:t>Isolation </a:t>
            </a:r>
            <a:r>
              <a:rPr lang="en-US" dirty="0"/>
              <a:t>of target </a:t>
            </a:r>
            <a:r>
              <a:rPr lang="en-US" dirty="0" smtClean="0"/>
              <a:t>DNA</a:t>
            </a:r>
            <a:endParaRPr lang="en-US" dirty="0"/>
          </a:p>
          <a:p>
            <a:r>
              <a:rPr lang="en-US" dirty="0" smtClean="0"/>
              <a:t>Restriction </a:t>
            </a:r>
            <a:r>
              <a:rPr lang="en-US" dirty="0"/>
              <a:t>Fragments</a:t>
            </a:r>
          </a:p>
          <a:p>
            <a:r>
              <a:rPr lang="en-US" dirty="0" smtClean="0"/>
              <a:t>Cloning </a:t>
            </a:r>
            <a:r>
              <a:rPr lang="en-US" dirty="0"/>
              <a:t>the fragments in </a:t>
            </a:r>
            <a:r>
              <a:rPr lang="en-US" dirty="0" smtClean="0"/>
              <a:t>vector </a:t>
            </a:r>
            <a:endParaRPr lang="en-US" dirty="0"/>
          </a:p>
          <a:p>
            <a:r>
              <a:rPr lang="en-US" dirty="0" smtClean="0"/>
              <a:t>Screening </a:t>
            </a:r>
            <a:r>
              <a:rPr lang="en-US" dirty="0"/>
              <a:t>of Genomic </a:t>
            </a:r>
            <a:r>
              <a:rPr lang="en-US" dirty="0" smtClean="0"/>
              <a:t>library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Construction of Genomic </a:t>
            </a:r>
            <a:r>
              <a:rPr lang="en-US" b="1" dirty="0" smtClean="0"/>
              <a:t>Library….</a:t>
            </a:r>
            <a:endParaRPr lang="en-US" dirty="0"/>
          </a:p>
        </p:txBody>
      </p:sp>
      <p:pic>
        <p:nvPicPr>
          <p:cNvPr id="1026" name="Picture 2" descr="genomic- library constru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13347"/>
            <a:ext cx="7543800" cy="541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78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Genomic Library </a:t>
            </a:r>
            <a:endParaRPr lang="en-US" dirty="0"/>
          </a:p>
        </p:txBody>
      </p:sp>
      <p:sp>
        <p:nvSpPr>
          <p:cNvPr id="3" name="Content Placeholder 2"/>
          <p:cNvSpPr>
            <a:spLocks noGrp="1"/>
          </p:cNvSpPr>
          <p:nvPr>
            <p:ph sz="quarter" idx="1"/>
          </p:nvPr>
        </p:nvSpPr>
        <p:spPr/>
        <p:txBody>
          <a:bodyPr>
            <a:normAutofit/>
          </a:bodyPr>
          <a:lstStyle/>
          <a:p>
            <a:pPr lvl="0"/>
            <a:r>
              <a:rPr lang="en-US" dirty="0" smtClean="0"/>
              <a:t>Used </a:t>
            </a:r>
            <a:r>
              <a:rPr lang="en-US" dirty="0"/>
              <a:t>to create a genomic map and to identify the locations of specific genes.</a:t>
            </a:r>
          </a:p>
          <a:p>
            <a:pPr lvl="0"/>
            <a:r>
              <a:rPr lang="en-US" dirty="0"/>
              <a:t>Used to study the genetic variations such as mutations (Cancer).</a:t>
            </a:r>
          </a:p>
          <a:p>
            <a:pPr lvl="0"/>
            <a:r>
              <a:rPr lang="en-US" dirty="0" smtClean="0"/>
              <a:t>It </a:t>
            </a:r>
            <a:r>
              <a:rPr lang="en-US" dirty="0"/>
              <a:t>is the first step in any DNA sequencing projects.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are the uses of Genomic Library?  </a:t>
            </a:r>
            <a:endParaRPr lang="en-US" dirty="0"/>
          </a:p>
        </p:txBody>
      </p:sp>
      <p:sp>
        <p:nvSpPr>
          <p:cNvPr id="3" name="Content Placeholder 2"/>
          <p:cNvSpPr>
            <a:spLocks noGrp="1"/>
          </p:cNvSpPr>
          <p:nvPr>
            <p:ph sz="quarter" idx="1"/>
          </p:nvPr>
        </p:nvSpPr>
        <p:spPr/>
        <p:txBody>
          <a:bodyPr>
            <a:normAutofit/>
          </a:bodyPr>
          <a:lstStyle/>
          <a:p>
            <a:pPr lvl="0"/>
            <a:r>
              <a:rPr lang="en-US" dirty="0" smtClean="0"/>
              <a:t>They can map the genome, identifying the locations of specific genes.</a:t>
            </a:r>
          </a:p>
          <a:p>
            <a:pPr lvl="0"/>
            <a:r>
              <a:rPr lang="en-US" dirty="0" smtClean="0"/>
              <a:t>Helps to develop tests which can be used to locate genetic variations</a:t>
            </a:r>
            <a:r>
              <a:rPr lang="en-US" dirty="0" smtClean="0">
                <a:sym typeface="Symbol"/>
              </a:rPr>
              <a:t></a:t>
            </a:r>
            <a:r>
              <a:rPr lang="en-US" dirty="0" smtClean="0"/>
              <a:t> including mutations  </a:t>
            </a:r>
          </a:p>
          <a:p>
            <a:pPr lvl="0"/>
            <a:r>
              <a:rPr lang="en-US" dirty="0" smtClean="0"/>
              <a:t>Genomic library construction is the first step in any DNA sequencing</a:t>
            </a:r>
            <a:r>
              <a:rPr lang="en-US" dirty="0" smtClean="0">
                <a:sym typeface="Symbol"/>
              </a:rPr>
              <a:t></a:t>
            </a:r>
            <a:r>
              <a:rPr lang="en-US" dirty="0" smtClean="0"/>
              <a:t> projects.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Problem in Genome Library </a:t>
            </a:r>
            <a:endParaRPr lang="en-US" dirty="0"/>
          </a:p>
        </p:txBody>
      </p:sp>
      <p:sp>
        <p:nvSpPr>
          <p:cNvPr id="3" name="Content Placeholder 2"/>
          <p:cNvSpPr>
            <a:spLocks noGrp="1"/>
          </p:cNvSpPr>
          <p:nvPr>
            <p:ph sz="quarter" idx="1"/>
          </p:nvPr>
        </p:nvSpPr>
        <p:spPr/>
        <p:txBody>
          <a:bodyPr>
            <a:normAutofit/>
          </a:bodyPr>
          <a:lstStyle/>
          <a:p>
            <a:pPr lvl="0"/>
            <a:r>
              <a:rPr lang="en-US" dirty="0" smtClean="0"/>
              <a:t>Problem in Genome Library </a:t>
            </a:r>
          </a:p>
          <a:p>
            <a:r>
              <a:rPr lang="en-US" dirty="0" smtClean="0"/>
              <a:t>The gene may be cut internally with the restriction enzyme used, therefore a single</a:t>
            </a:r>
            <a:r>
              <a:rPr lang="en-US" dirty="0" smtClean="0">
                <a:sym typeface="Symbol"/>
              </a:rPr>
              <a:t></a:t>
            </a:r>
            <a:r>
              <a:rPr lang="en-US" dirty="0" smtClean="0"/>
              <a:t> required sequence is not obtained. The gene of interest obtained by the restriction enzyme may be larger than the vector. </a:t>
            </a:r>
          </a:p>
          <a:p>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155</TotalTime>
  <Words>486</Words>
  <Application>Microsoft Office PowerPoint</Application>
  <PresentationFormat>On-screen Show (4:3)</PresentationFormat>
  <Paragraphs>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PowerPoint Presentation</vt:lpstr>
      <vt:lpstr>Content</vt:lpstr>
      <vt:lpstr>Intorduction </vt:lpstr>
      <vt:lpstr>What is genomic library? </vt:lpstr>
      <vt:lpstr>Construction of Genomic Library </vt:lpstr>
      <vt:lpstr>Construction of Genomic Library….</vt:lpstr>
      <vt:lpstr>Importance of Genomic Library </vt:lpstr>
      <vt:lpstr> What are the uses of Genomic Library?  </vt:lpstr>
      <vt:lpstr>Problem in Genome Library </vt:lpstr>
      <vt:lpstr>The Future of Genomic Libraries</vt:lpstr>
      <vt:lpstr>Conclusion</vt:lpstr>
      <vt:lpstr>Reference</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Genomic Library</dc:title>
  <dc:creator>Sumit</dc:creator>
  <cp:lastModifiedBy>CRP</cp:lastModifiedBy>
  <cp:revision>17</cp:revision>
  <dcterms:created xsi:type="dcterms:W3CDTF">2018-11-14T08:53:27Z</dcterms:created>
  <dcterms:modified xsi:type="dcterms:W3CDTF">2024-03-20T13:39:22Z</dcterms:modified>
</cp:coreProperties>
</file>