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19"/>
  </p:notesMasterIdLst>
  <p:handoutMasterIdLst>
    <p:handoutMasterId r:id="rId20"/>
  </p:handoutMasterIdLst>
  <p:sldIdLst>
    <p:sldId id="283" r:id="rId2"/>
    <p:sldId id="284" r:id="rId3"/>
    <p:sldId id="282" r:id="rId4"/>
    <p:sldId id="258" r:id="rId5"/>
    <p:sldId id="259" r:id="rId6"/>
    <p:sldId id="266" r:id="rId7"/>
    <p:sldId id="260" r:id="rId8"/>
    <p:sldId id="280" r:id="rId9"/>
    <p:sldId id="261" r:id="rId10"/>
    <p:sldId id="262" r:id="rId11"/>
    <p:sldId id="263" r:id="rId12"/>
    <p:sldId id="273" r:id="rId13"/>
    <p:sldId id="286" r:id="rId14"/>
    <p:sldId id="287" r:id="rId15"/>
    <p:sldId id="288" r:id="rId16"/>
    <p:sldId id="285" r:id="rId17"/>
    <p:sldId id="281" r:id="rId18"/>
  </p:sldIdLst>
  <p:sldSz cx="9144000" cy="6858000" type="screen4x3"/>
  <p:notesSz cx="6854825" cy="9083675"/>
  <p:defaultTextStyle>
    <a:defPPr>
      <a:defRPr lang="en-US"/>
    </a:defPPr>
    <a:lvl1pPr algn="l" rtl="0" fontAlgn="base">
      <a:spcBef>
        <a:spcPct val="0"/>
      </a:spcBef>
      <a:spcAft>
        <a:spcPct val="0"/>
      </a:spcAft>
      <a:defRPr kern="1200">
        <a:solidFill>
          <a:srgbClr val="FFFF66"/>
        </a:solidFill>
        <a:latin typeface="Arial" charset="0"/>
        <a:ea typeface="+mn-ea"/>
        <a:cs typeface="+mn-cs"/>
      </a:defRPr>
    </a:lvl1pPr>
    <a:lvl2pPr marL="457200" algn="l" rtl="0" fontAlgn="base">
      <a:spcBef>
        <a:spcPct val="0"/>
      </a:spcBef>
      <a:spcAft>
        <a:spcPct val="0"/>
      </a:spcAft>
      <a:defRPr kern="1200">
        <a:solidFill>
          <a:srgbClr val="FFFF66"/>
        </a:solidFill>
        <a:latin typeface="Arial" charset="0"/>
        <a:ea typeface="+mn-ea"/>
        <a:cs typeface="+mn-cs"/>
      </a:defRPr>
    </a:lvl2pPr>
    <a:lvl3pPr marL="914400" algn="l" rtl="0" fontAlgn="base">
      <a:spcBef>
        <a:spcPct val="0"/>
      </a:spcBef>
      <a:spcAft>
        <a:spcPct val="0"/>
      </a:spcAft>
      <a:defRPr kern="1200">
        <a:solidFill>
          <a:srgbClr val="FFFF66"/>
        </a:solidFill>
        <a:latin typeface="Arial" charset="0"/>
        <a:ea typeface="+mn-ea"/>
        <a:cs typeface="+mn-cs"/>
      </a:defRPr>
    </a:lvl3pPr>
    <a:lvl4pPr marL="1371600" algn="l" rtl="0" fontAlgn="base">
      <a:spcBef>
        <a:spcPct val="0"/>
      </a:spcBef>
      <a:spcAft>
        <a:spcPct val="0"/>
      </a:spcAft>
      <a:defRPr kern="1200">
        <a:solidFill>
          <a:srgbClr val="FFFF66"/>
        </a:solidFill>
        <a:latin typeface="Arial" charset="0"/>
        <a:ea typeface="+mn-ea"/>
        <a:cs typeface="+mn-cs"/>
      </a:defRPr>
    </a:lvl4pPr>
    <a:lvl5pPr marL="1828800" algn="l" rtl="0" fontAlgn="base">
      <a:spcBef>
        <a:spcPct val="0"/>
      </a:spcBef>
      <a:spcAft>
        <a:spcPct val="0"/>
      </a:spcAft>
      <a:defRPr kern="1200">
        <a:solidFill>
          <a:srgbClr val="FFFF66"/>
        </a:solidFill>
        <a:latin typeface="Arial" charset="0"/>
        <a:ea typeface="+mn-ea"/>
        <a:cs typeface="+mn-cs"/>
      </a:defRPr>
    </a:lvl5pPr>
    <a:lvl6pPr marL="2286000" algn="l" defTabSz="914400" rtl="0" eaLnBrk="1" latinLnBrk="0" hangingPunct="1">
      <a:defRPr kern="1200">
        <a:solidFill>
          <a:srgbClr val="FFFF66"/>
        </a:solidFill>
        <a:latin typeface="Arial" charset="0"/>
        <a:ea typeface="+mn-ea"/>
        <a:cs typeface="+mn-cs"/>
      </a:defRPr>
    </a:lvl6pPr>
    <a:lvl7pPr marL="2743200" algn="l" defTabSz="914400" rtl="0" eaLnBrk="1" latinLnBrk="0" hangingPunct="1">
      <a:defRPr kern="1200">
        <a:solidFill>
          <a:srgbClr val="FFFF66"/>
        </a:solidFill>
        <a:latin typeface="Arial" charset="0"/>
        <a:ea typeface="+mn-ea"/>
        <a:cs typeface="+mn-cs"/>
      </a:defRPr>
    </a:lvl7pPr>
    <a:lvl8pPr marL="3200400" algn="l" defTabSz="914400" rtl="0" eaLnBrk="1" latinLnBrk="0" hangingPunct="1">
      <a:defRPr kern="1200">
        <a:solidFill>
          <a:srgbClr val="FFFF66"/>
        </a:solidFill>
        <a:latin typeface="Arial" charset="0"/>
        <a:ea typeface="+mn-ea"/>
        <a:cs typeface="+mn-cs"/>
      </a:defRPr>
    </a:lvl8pPr>
    <a:lvl9pPr marL="3657600" algn="l" defTabSz="914400" rtl="0" eaLnBrk="1" latinLnBrk="0" hangingPunct="1">
      <a:defRPr kern="1200">
        <a:solidFill>
          <a:srgbClr val="FFFF66"/>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0213"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solidFill>
                  <a:schemeClr val="tx1"/>
                </a:solidFill>
              </a:defRPr>
            </a:lvl1pPr>
          </a:lstStyle>
          <a:p>
            <a:pPr>
              <a:defRPr/>
            </a:pPr>
            <a:endParaRPr lang="en-US"/>
          </a:p>
        </p:txBody>
      </p:sp>
      <p:sp>
        <p:nvSpPr>
          <p:cNvPr id="19459" name="Rectangle 3"/>
          <p:cNvSpPr>
            <a:spLocks noGrp="1" noChangeArrowheads="1"/>
          </p:cNvSpPr>
          <p:nvPr>
            <p:ph type="dt" sz="quarter" idx="1"/>
          </p:nvPr>
        </p:nvSpPr>
        <p:spPr bwMode="auto">
          <a:xfrm>
            <a:off x="3883025" y="0"/>
            <a:ext cx="2970213"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solidFill>
                  <a:schemeClr val="tx1"/>
                </a:solidFill>
              </a:defRPr>
            </a:lvl1pPr>
          </a:lstStyle>
          <a:p>
            <a:pPr>
              <a:defRPr/>
            </a:pPr>
            <a:endParaRPr lang="en-US"/>
          </a:p>
        </p:txBody>
      </p:sp>
      <p:sp>
        <p:nvSpPr>
          <p:cNvPr id="19460" name="Rectangle 4"/>
          <p:cNvSpPr>
            <a:spLocks noGrp="1" noChangeArrowheads="1"/>
          </p:cNvSpPr>
          <p:nvPr>
            <p:ph type="ftr" sz="quarter" idx="2"/>
          </p:nvPr>
        </p:nvSpPr>
        <p:spPr bwMode="auto">
          <a:xfrm>
            <a:off x="0" y="8628063"/>
            <a:ext cx="2970213"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solidFill>
                  <a:schemeClr val="tx1"/>
                </a:solidFill>
              </a:defRPr>
            </a:lvl1pPr>
          </a:lstStyle>
          <a:p>
            <a:pPr>
              <a:defRPr/>
            </a:pPr>
            <a:endParaRPr lang="en-US"/>
          </a:p>
        </p:txBody>
      </p:sp>
      <p:sp>
        <p:nvSpPr>
          <p:cNvPr id="19461" name="Rectangle 5"/>
          <p:cNvSpPr>
            <a:spLocks noGrp="1" noChangeArrowheads="1"/>
          </p:cNvSpPr>
          <p:nvPr>
            <p:ph type="sldNum" sz="quarter" idx="3"/>
          </p:nvPr>
        </p:nvSpPr>
        <p:spPr bwMode="auto">
          <a:xfrm>
            <a:off x="3883025" y="8628063"/>
            <a:ext cx="2970213"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solidFill>
                  <a:schemeClr val="tx1"/>
                </a:solidFill>
              </a:defRPr>
            </a:lvl1pPr>
          </a:lstStyle>
          <a:p>
            <a:pPr>
              <a:defRPr/>
            </a:pPr>
            <a:fld id="{375795AB-7FFF-449C-9325-D7F83E696C07}" type="slidenum">
              <a:rPr lang="en-US"/>
              <a:pPr>
                <a:defRPr/>
              </a:pPr>
              <a:t>‹#›</a:t>
            </a:fld>
            <a:endParaRPr lang="en-US"/>
          </a:p>
        </p:txBody>
      </p:sp>
    </p:spTree>
    <p:extLst>
      <p:ext uri="{BB962C8B-B14F-4D97-AF65-F5344CB8AC3E}">
        <p14:creationId xmlns:p14="http://schemas.microsoft.com/office/powerpoint/2010/main" val="12929080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0213" cy="4540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3025" y="0"/>
            <a:ext cx="2970213" cy="454025"/>
          </a:xfrm>
          <a:prstGeom prst="rect">
            <a:avLst/>
          </a:prstGeom>
        </p:spPr>
        <p:txBody>
          <a:bodyPr vert="horz" lIns="91440" tIns="45720" rIns="91440" bIns="45720" rtlCol="0"/>
          <a:lstStyle>
            <a:lvl1pPr algn="r">
              <a:defRPr sz="1200"/>
            </a:lvl1pPr>
          </a:lstStyle>
          <a:p>
            <a:fld id="{32B740C5-4B63-44CA-B659-15000D0D88F3}" type="datetimeFigureOut">
              <a:rPr lang="en-US" smtClean="0"/>
              <a:t>3/16/2024</a:t>
            </a:fld>
            <a:endParaRPr lang="en-US"/>
          </a:p>
        </p:txBody>
      </p:sp>
      <p:sp>
        <p:nvSpPr>
          <p:cNvPr id="4" name="Slide Image Placeholder 3"/>
          <p:cNvSpPr>
            <a:spLocks noGrp="1" noRot="1" noChangeAspect="1"/>
          </p:cNvSpPr>
          <p:nvPr>
            <p:ph type="sldImg" idx="2"/>
          </p:nvPr>
        </p:nvSpPr>
        <p:spPr>
          <a:xfrm>
            <a:off x="1155700" y="681038"/>
            <a:ext cx="4543425" cy="34067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14825"/>
            <a:ext cx="5483225" cy="408781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28063"/>
            <a:ext cx="2970213" cy="4540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3025" y="8628063"/>
            <a:ext cx="2970213" cy="454025"/>
          </a:xfrm>
          <a:prstGeom prst="rect">
            <a:avLst/>
          </a:prstGeom>
        </p:spPr>
        <p:txBody>
          <a:bodyPr vert="horz" lIns="91440" tIns="45720" rIns="91440" bIns="45720" rtlCol="0" anchor="b"/>
          <a:lstStyle>
            <a:lvl1pPr algn="r">
              <a:defRPr sz="1200"/>
            </a:lvl1pPr>
          </a:lstStyle>
          <a:p>
            <a:fld id="{8299F286-23EC-4A88-9704-EF512EC60B05}" type="slidenum">
              <a:rPr lang="en-US" smtClean="0"/>
              <a:t>‹#›</a:t>
            </a:fld>
            <a:endParaRPr lang="en-US"/>
          </a:p>
        </p:txBody>
      </p:sp>
    </p:spTree>
    <p:extLst>
      <p:ext uri="{BB962C8B-B14F-4D97-AF65-F5344CB8AC3E}">
        <p14:creationId xmlns:p14="http://schemas.microsoft.com/office/powerpoint/2010/main" val="1432713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CCDD83A1-3AFA-403F-A9C5-2EDBA441F2E1}" type="slidenum">
              <a:rPr lang="en-US" smtClean="0"/>
              <a:pPr/>
              <a:t>1</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F029E19A-8727-4D39-A399-6DAE3FA0934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5D1CC9E-5610-4031-BE01-C0D09F2EDEF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F540977-8D2A-44FA-B37A-1078EBA2497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normAutofit/>
          </a:bodyPr>
          <a:lstStyle/>
          <a:p>
            <a:pPr lvl="0"/>
            <a:endParaRPr lang="en-US" noProof="0"/>
          </a:p>
        </p:txBody>
      </p:sp>
      <p:sp>
        <p:nvSpPr>
          <p:cNvPr id="5" name="Date Placeholder 4"/>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pPr>
              <a:defRPr/>
            </a:pPr>
            <a:fld id="{435C8937-B43F-457F-9813-2C65A495D90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5FECD65-BE09-4FCC-8E3B-7620D24164C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E35D9D11-B561-47D0-ACE8-5932F0C2A38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A37484AE-1838-4BA7-B4BA-DC2D5EA2C73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C31A2218-AFE4-40F3-9B51-AB944F9C1DC8}"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39BA02EE-7A2B-41AD-AC28-79BB1884473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D89A4F1D-A3EC-4CB7-962C-8665CCC1FB6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BF582049-2326-4F60-87AB-1709B252A0A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6B9F218F-40B5-488A-85C7-1231359CEAD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smtClean="0">
                <a:solidFill>
                  <a:schemeClr val="tx1"/>
                </a:solidFill>
              </a:defRPr>
            </a:lvl1pPr>
            <a:extLst/>
          </a:lstStyle>
          <a:p>
            <a:pPr>
              <a:defRPr/>
            </a:pPr>
            <a:fld id="{A7D536B0-E795-47F1-A9BD-8EFB8A71002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5" r:id="rId1"/>
    <p:sldLayoutId id="2147483721" r:id="rId2"/>
    <p:sldLayoutId id="2147483726" r:id="rId3"/>
    <p:sldLayoutId id="2147483727" r:id="rId4"/>
    <p:sldLayoutId id="2147483728" r:id="rId5"/>
    <p:sldLayoutId id="2147483729" r:id="rId6"/>
    <p:sldLayoutId id="2147483722" r:id="rId7"/>
    <p:sldLayoutId id="2147483730" r:id="rId8"/>
    <p:sldLayoutId id="2147483731" r:id="rId9"/>
    <p:sldLayoutId id="2147483723" r:id="rId10"/>
    <p:sldLayoutId id="2147483724" r:id="rId11"/>
    <p:sldLayoutId id="2147483732" r:id="rId12"/>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hyperlink" Target="http://www.studymafia.org/"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 Id="rId4" Type="http://schemas.openxmlformats.org/officeDocument/2006/relationships/hyperlink" Target="http://www.studymafia.org/"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logo1"/>
          <p:cNvPicPr>
            <a:picLocks noChangeAspect="1" noChangeArrowheads="1"/>
          </p:cNvPicPr>
          <p:nvPr/>
        </p:nvPicPr>
        <p:blipFill>
          <a:blip r:embed="rId3" cstate="print"/>
          <a:srcRect/>
          <a:stretch>
            <a:fillRect/>
          </a:stretch>
        </p:blipFill>
        <p:spPr bwMode="auto">
          <a:xfrm>
            <a:off x="304800" y="76200"/>
            <a:ext cx="1143000" cy="1143000"/>
          </a:xfrm>
          <a:prstGeom prst="rect">
            <a:avLst/>
          </a:prstGeom>
          <a:noFill/>
          <a:ln w="9525">
            <a:noFill/>
            <a:miter lim="800000"/>
            <a:headEnd/>
            <a:tailEnd/>
          </a:ln>
        </p:spPr>
      </p:pic>
      <p:pic>
        <p:nvPicPr>
          <p:cNvPr id="6147" name="Picture 3" descr="strip1"/>
          <p:cNvPicPr>
            <a:picLocks noChangeAspect="1" noChangeArrowheads="1"/>
          </p:cNvPicPr>
          <p:nvPr/>
        </p:nvPicPr>
        <p:blipFill>
          <a:blip r:embed="rId4" cstate="print"/>
          <a:srcRect/>
          <a:stretch>
            <a:fillRect/>
          </a:stretch>
        </p:blipFill>
        <p:spPr bwMode="auto">
          <a:xfrm>
            <a:off x="1447800" y="609600"/>
            <a:ext cx="7620000" cy="76200"/>
          </a:xfrm>
          <a:prstGeom prst="rect">
            <a:avLst/>
          </a:prstGeom>
          <a:noFill/>
          <a:ln w="9525">
            <a:noFill/>
            <a:miter lim="800000"/>
            <a:headEnd/>
            <a:tailEnd/>
          </a:ln>
        </p:spPr>
      </p:pic>
      <p:sp>
        <p:nvSpPr>
          <p:cNvPr id="6148" name="Rectangle 5"/>
          <p:cNvSpPr>
            <a:spLocks noChangeArrowheads="1"/>
          </p:cNvSpPr>
          <p:nvPr/>
        </p:nvSpPr>
        <p:spPr bwMode="auto">
          <a:xfrm>
            <a:off x="914400" y="457200"/>
            <a:ext cx="8686800" cy="990600"/>
          </a:xfrm>
          <a:prstGeom prst="rect">
            <a:avLst/>
          </a:prstGeom>
          <a:noFill/>
          <a:ln w="9525">
            <a:noFill/>
            <a:miter lim="800000"/>
            <a:headEnd/>
            <a:tailEnd/>
          </a:ln>
        </p:spPr>
        <p:txBody>
          <a:bodyPr anchor="ctr"/>
          <a:lstStyle/>
          <a:p>
            <a:pPr algn="ctr"/>
            <a:r>
              <a:rPr lang="en-US" sz="6000">
                <a:solidFill>
                  <a:srgbClr val="FF0000"/>
                </a:solidFill>
                <a:latin typeface="Verdana" pitchFamily="34" charset="0"/>
              </a:rPr>
              <a:t>www.studymafia.org</a:t>
            </a:r>
            <a:endParaRPr lang="en-US" sz="6000">
              <a:solidFill>
                <a:srgbClr val="FF0000"/>
              </a:solidFill>
              <a:latin typeface="Tahoma" pitchFamily="34" charset="0"/>
            </a:endParaRPr>
          </a:p>
        </p:txBody>
      </p:sp>
      <p:sp>
        <p:nvSpPr>
          <p:cNvPr id="6149" name="Text Box 9"/>
          <p:cNvSpPr txBox="1">
            <a:spLocks noChangeArrowheads="1"/>
          </p:cNvSpPr>
          <p:nvPr/>
        </p:nvSpPr>
        <p:spPr bwMode="auto">
          <a:xfrm>
            <a:off x="228600" y="5638800"/>
            <a:ext cx="8610600" cy="830263"/>
          </a:xfrm>
          <a:prstGeom prst="rect">
            <a:avLst/>
          </a:prstGeom>
          <a:noFill/>
          <a:ln w="9525">
            <a:noFill/>
            <a:miter lim="800000"/>
            <a:headEnd/>
            <a:tailEnd/>
          </a:ln>
        </p:spPr>
        <p:txBody>
          <a:bodyPr>
            <a:spAutoFit/>
          </a:bodyPr>
          <a:lstStyle/>
          <a:p>
            <a:pPr>
              <a:spcBef>
                <a:spcPct val="50000"/>
              </a:spcBef>
            </a:pPr>
            <a:r>
              <a:rPr lang="en-US" b="1">
                <a:solidFill>
                  <a:srgbClr val="C00000"/>
                </a:solidFill>
              </a:rPr>
              <a:t>Submitted To:			                         Submitted By:</a:t>
            </a:r>
          </a:p>
          <a:p>
            <a:r>
              <a:rPr lang="en-US" b="1">
                <a:solidFill>
                  <a:srgbClr val="C00000"/>
                </a:solidFill>
                <a:hlinkClick r:id="rId5"/>
              </a:rPr>
              <a:t>www.studymafia.org</a:t>
            </a:r>
            <a:r>
              <a:rPr lang="en-US" b="1">
                <a:solidFill>
                  <a:srgbClr val="C00000"/>
                </a:solidFill>
              </a:rPr>
              <a:t>                                       www.studymafia.org</a:t>
            </a:r>
          </a:p>
        </p:txBody>
      </p:sp>
      <p:sp>
        <p:nvSpPr>
          <p:cNvPr id="6150" name="Rectangle 8"/>
          <p:cNvSpPr>
            <a:spLocks noChangeArrowheads="1"/>
          </p:cNvSpPr>
          <p:nvPr/>
        </p:nvSpPr>
        <p:spPr bwMode="auto">
          <a:xfrm>
            <a:off x="135333" y="1905000"/>
            <a:ext cx="5122467" cy="1816100"/>
          </a:xfrm>
          <a:prstGeom prst="rect">
            <a:avLst/>
          </a:prstGeom>
          <a:noFill/>
          <a:ln w="9525">
            <a:noFill/>
            <a:miter lim="800000"/>
            <a:headEnd/>
            <a:tailEnd/>
          </a:ln>
        </p:spPr>
        <p:txBody>
          <a:bodyPr wrap="square">
            <a:spAutoFit/>
          </a:bodyPr>
          <a:lstStyle/>
          <a:p>
            <a:pPr algn="ctr"/>
            <a:r>
              <a:rPr lang="en-US" sz="3600" b="1" dirty="0">
                <a:solidFill>
                  <a:srgbClr val="FF0000"/>
                </a:solidFill>
              </a:rPr>
              <a:t>Seminar</a:t>
            </a:r>
          </a:p>
          <a:p>
            <a:pPr algn="ctr"/>
            <a:r>
              <a:rPr lang="en-US" sz="3600" b="1" dirty="0">
                <a:solidFill>
                  <a:srgbClr val="FF0000"/>
                </a:solidFill>
              </a:rPr>
              <a:t> On</a:t>
            </a:r>
          </a:p>
          <a:p>
            <a:pPr algn="ctr"/>
            <a:r>
              <a:rPr lang="en-US" sz="4000" b="1" dirty="0" err="1" smtClean="0">
                <a:solidFill>
                  <a:srgbClr val="FF0000"/>
                </a:solidFill>
              </a:rPr>
              <a:t>Tetralogy</a:t>
            </a:r>
            <a:r>
              <a:rPr lang="en-US" sz="4000" b="1" dirty="0" smtClean="0">
                <a:solidFill>
                  <a:srgbClr val="FF0000"/>
                </a:solidFill>
              </a:rPr>
              <a:t> of </a:t>
            </a:r>
            <a:r>
              <a:rPr lang="en-US" sz="4000" b="1" dirty="0" err="1" smtClean="0">
                <a:solidFill>
                  <a:srgbClr val="FF0000"/>
                </a:solidFill>
              </a:rPr>
              <a:t>Fallot</a:t>
            </a:r>
            <a:endParaRPr lang="en-US" sz="4000" b="1" dirty="0">
              <a:solidFill>
                <a:srgbClr val="FF0000"/>
              </a:solidFill>
            </a:endParaRPr>
          </a:p>
        </p:txBody>
      </p:sp>
      <p:pic>
        <p:nvPicPr>
          <p:cNvPr id="1026" name="Picture 2" descr="Tetralogy of Fallot | American Heart Associatio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7800" y="1447800"/>
            <a:ext cx="3696352" cy="351845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idx="1"/>
          </p:nvPr>
        </p:nvSpPr>
        <p:spPr/>
        <p:txBody>
          <a:bodyPr/>
          <a:lstStyle/>
          <a:p>
            <a:r>
              <a:rPr lang="en-US" smtClean="0"/>
              <a:t>Theory: destruction of the neuronal crest cells during embryogenesis</a:t>
            </a:r>
          </a:p>
          <a:p>
            <a:r>
              <a:rPr lang="en-US" smtClean="0"/>
              <a:t>In the laboratory setting, destruction of these cells reproduced results displayed with certain cardiac malformations.</a:t>
            </a:r>
          </a:p>
          <a:p>
            <a:endParaRPr lang="en-US" smtClean="0"/>
          </a:p>
        </p:txBody>
      </p:sp>
      <p:sp>
        <p:nvSpPr>
          <p:cNvPr id="9218" name="Rectangle 2"/>
          <p:cNvSpPr>
            <a:spLocks noGrp="1" noChangeArrowheads="1"/>
          </p:cNvSpPr>
          <p:nvPr>
            <p:ph type="title"/>
          </p:nvPr>
        </p:nvSpPr>
        <p:spPr/>
        <p:txBody>
          <a:bodyPr/>
          <a:lstStyle/>
          <a:p>
            <a:pPr fontAlgn="auto">
              <a:spcAft>
                <a:spcPts val="0"/>
              </a:spcAft>
              <a:defRPr/>
            </a:pPr>
            <a:r>
              <a:rPr lang="en-US" dirty="0">
                <a:solidFill>
                  <a:schemeClr val="tx1"/>
                </a:solidFill>
              </a:rPr>
              <a:t>Etiology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457200" y="1143000"/>
            <a:ext cx="8229600" cy="4983163"/>
          </a:xfrm>
        </p:spPr>
        <p:txBody>
          <a:bodyPr/>
          <a:lstStyle/>
          <a:p>
            <a:r>
              <a:rPr lang="en-US" smtClean="0"/>
              <a:t>Clinical presentation is directly related to the degree of pulmonary stenosis.  </a:t>
            </a:r>
          </a:p>
          <a:p>
            <a:r>
              <a:rPr lang="en-US" smtClean="0"/>
              <a:t>Severe stenosis results in immediate cyanosis following birth.  Mild stenosis will not present until later.  </a:t>
            </a:r>
          </a:p>
          <a:p>
            <a:r>
              <a:rPr lang="en-US" smtClean="0"/>
              <a:t>Growth is retarded – insufficient oxygen and nutrients</a:t>
            </a:r>
          </a:p>
          <a:p>
            <a:r>
              <a:rPr lang="en-US" smtClean="0"/>
              <a:t>SOA on exertion</a:t>
            </a:r>
          </a:p>
        </p:txBody>
      </p:sp>
      <p:sp>
        <p:nvSpPr>
          <p:cNvPr id="10242" name="Rectangle 2"/>
          <p:cNvSpPr>
            <a:spLocks noGrp="1" noChangeArrowheads="1"/>
          </p:cNvSpPr>
          <p:nvPr>
            <p:ph type="title"/>
          </p:nvPr>
        </p:nvSpPr>
        <p:spPr>
          <a:xfrm>
            <a:off x="457200" y="274638"/>
            <a:ext cx="8229600" cy="639762"/>
          </a:xfrm>
        </p:spPr>
        <p:txBody>
          <a:bodyPr>
            <a:normAutofit fontScale="90000"/>
          </a:bodyPr>
          <a:lstStyle/>
          <a:p>
            <a:pPr fontAlgn="auto">
              <a:spcAft>
                <a:spcPts val="0"/>
              </a:spcAft>
              <a:defRPr/>
            </a:pPr>
            <a:r>
              <a:rPr lang="en-US" sz="4000" dirty="0">
                <a:solidFill>
                  <a:schemeClr val="tx1"/>
                </a:solidFill>
              </a:rPr>
              <a:t>Clinical Presentation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457200" y="1600200"/>
            <a:ext cx="3429000" cy="4525963"/>
          </a:xfrm>
        </p:spPr>
        <p:txBody>
          <a:bodyPr/>
          <a:lstStyle/>
          <a:p>
            <a:r>
              <a:rPr lang="en-US" smtClean="0"/>
              <a:t>“Tet spells” at 2-3yo, child becomes cyanotic, may experience syncope</a:t>
            </a:r>
          </a:p>
          <a:p>
            <a:endParaRPr lang="en-US" smtClean="0"/>
          </a:p>
        </p:txBody>
      </p:sp>
      <p:sp>
        <p:nvSpPr>
          <p:cNvPr id="22530" name="Rectangle 2"/>
          <p:cNvSpPr>
            <a:spLocks noGrp="1" noChangeArrowheads="1"/>
          </p:cNvSpPr>
          <p:nvPr>
            <p:ph type="title"/>
          </p:nvPr>
        </p:nvSpPr>
        <p:spPr/>
        <p:txBody>
          <a:bodyPr/>
          <a:lstStyle/>
          <a:p>
            <a:pPr fontAlgn="auto">
              <a:spcAft>
                <a:spcPts val="0"/>
              </a:spcAft>
              <a:defRPr/>
            </a:pPr>
            <a:r>
              <a:rPr lang="en-US" dirty="0">
                <a:solidFill>
                  <a:schemeClr val="tx1"/>
                </a:solidFill>
              </a:rPr>
              <a:t>“</a:t>
            </a:r>
            <a:r>
              <a:rPr lang="en-US" dirty="0" err="1">
                <a:solidFill>
                  <a:schemeClr val="tx1"/>
                </a:solidFill>
              </a:rPr>
              <a:t>Tet</a:t>
            </a:r>
            <a:r>
              <a:rPr lang="en-US" dirty="0">
                <a:solidFill>
                  <a:schemeClr val="tx1"/>
                </a:solidFill>
              </a:rPr>
              <a:t> Spell”</a:t>
            </a:r>
          </a:p>
        </p:txBody>
      </p:sp>
      <p:pic>
        <p:nvPicPr>
          <p:cNvPr id="20484" name="Picture 5" descr="Cyanotic 'Tet spell'"/>
          <p:cNvPicPr>
            <a:picLocks noChangeAspect="1" noChangeArrowheads="1"/>
          </p:cNvPicPr>
          <p:nvPr/>
        </p:nvPicPr>
        <p:blipFill>
          <a:blip r:embed="rId2" cstate="print"/>
          <a:srcRect/>
          <a:stretch>
            <a:fillRect/>
          </a:stretch>
        </p:blipFill>
        <p:spPr bwMode="auto">
          <a:xfrm>
            <a:off x="4191000" y="1600200"/>
            <a:ext cx="4800600" cy="3944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Get proper prenatal care.</a:t>
            </a:r>
            <a:r>
              <a:rPr lang="en-US" dirty="0"/>
              <a:t> Regular checkups with a healthcare team during pregnancy can help keep mom and baby healthy. </a:t>
            </a:r>
            <a:endParaRPr lang="en-US" dirty="0" smtClean="0"/>
          </a:p>
          <a:p>
            <a:r>
              <a:rPr lang="en-US" b="1" dirty="0" smtClean="0"/>
              <a:t>Take </a:t>
            </a:r>
            <a:r>
              <a:rPr lang="en-US" b="1" dirty="0"/>
              <a:t>a multivitamin with folic acid.</a:t>
            </a:r>
            <a:r>
              <a:rPr lang="en-US" dirty="0"/>
              <a:t> Taking 400 micrograms of folic acid daily has been shown to reduce birth defects in the brain and spinal cord. It may help reduce the risk of heart defects as well. </a:t>
            </a:r>
            <a:endParaRPr lang="en-US" dirty="0" smtClean="0"/>
          </a:p>
          <a:p>
            <a:r>
              <a:rPr lang="en-US" b="1" dirty="0" smtClean="0"/>
              <a:t>Don't </a:t>
            </a:r>
            <a:r>
              <a:rPr lang="en-US" b="1" dirty="0"/>
              <a:t>drink or smoke.</a:t>
            </a:r>
            <a:r>
              <a:rPr lang="en-US" dirty="0"/>
              <a:t> These lifestyle habits can harm a baby's health. Also avoid secondhand smoke.</a:t>
            </a:r>
          </a:p>
        </p:txBody>
      </p:sp>
      <p:sp>
        <p:nvSpPr>
          <p:cNvPr id="3" name="Title 2"/>
          <p:cNvSpPr>
            <a:spLocks noGrp="1"/>
          </p:cNvSpPr>
          <p:nvPr>
            <p:ph type="title"/>
          </p:nvPr>
        </p:nvSpPr>
        <p:spPr/>
        <p:txBody>
          <a:bodyPr>
            <a:normAutofit/>
          </a:bodyPr>
          <a:lstStyle/>
          <a:p>
            <a:r>
              <a:rPr lang="en-US" dirty="0" smtClean="0"/>
              <a:t>Prevention</a:t>
            </a:r>
            <a:endParaRPr lang="en-US" dirty="0"/>
          </a:p>
        </p:txBody>
      </p:sp>
    </p:spTree>
    <p:extLst>
      <p:ext uri="{BB962C8B-B14F-4D97-AF65-F5344CB8AC3E}">
        <p14:creationId xmlns:p14="http://schemas.microsoft.com/office/powerpoint/2010/main" val="2799478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Get a rubella (German measles) vaccine.</a:t>
            </a:r>
            <a:r>
              <a:rPr lang="en-US" dirty="0"/>
              <a:t> A rubella infection during pregnancy may affect a baby's heart development. Get vaccinated before trying to get pregnant. </a:t>
            </a:r>
            <a:endParaRPr lang="en-US" dirty="0" smtClean="0"/>
          </a:p>
          <a:p>
            <a:r>
              <a:rPr lang="en-US" b="1" dirty="0" smtClean="0"/>
              <a:t>Control </a:t>
            </a:r>
            <a:r>
              <a:rPr lang="en-US" b="1" dirty="0"/>
              <a:t>blood sugar.</a:t>
            </a:r>
            <a:r>
              <a:rPr lang="en-US" dirty="0"/>
              <a:t> If you have diabetes, good control of your blood sugar can reduce the risk of congenital heart defects. </a:t>
            </a:r>
            <a:endParaRPr lang="en-US" dirty="0" smtClean="0"/>
          </a:p>
          <a:p>
            <a:r>
              <a:rPr lang="en-US" b="1" dirty="0" smtClean="0"/>
              <a:t>Manage </a:t>
            </a:r>
            <a:r>
              <a:rPr lang="en-US" b="1" dirty="0"/>
              <a:t>chronic health conditions.</a:t>
            </a:r>
            <a:r>
              <a:rPr lang="en-US" dirty="0"/>
              <a:t> If you have other health conditions, including phenylketonuria, talk to your healthcare team about the best way to treat and manage them.</a:t>
            </a:r>
          </a:p>
        </p:txBody>
      </p:sp>
      <p:sp>
        <p:nvSpPr>
          <p:cNvPr id="3" name="Title 2"/>
          <p:cNvSpPr>
            <a:spLocks noGrp="1"/>
          </p:cNvSpPr>
          <p:nvPr>
            <p:ph type="title"/>
          </p:nvPr>
        </p:nvSpPr>
        <p:spPr/>
        <p:txBody>
          <a:bodyPr>
            <a:normAutofit/>
          </a:bodyPr>
          <a:lstStyle/>
          <a:p>
            <a:r>
              <a:rPr lang="en-US" dirty="0" smtClean="0"/>
              <a:t>Prevention…..</a:t>
            </a:r>
            <a:endParaRPr lang="en-US" dirty="0"/>
          </a:p>
        </p:txBody>
      </p:sp>
    </p:spTree>
    <p:extLst>
      <p:ext uri="{BB962C8B-B14F-4D97-AF65-F5344CB8AC3E}">
        <p14:creationId xmlns:p14="http://schemas.microsoft.com/office/powerpoint/2010/main" val="3293934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With medical advances, the outlook for babies with tetralogy of </a:t>
            </a:r>
            <a:r>
              <a:rPr lang="en-US" dirty="0" err="1"/>
              <a:t>Fallot</a:t>
            </a:r>
            <a:r>
              <a:rPr lang="en-US" dirty="0"/>
              <a:t> is better than it was in the past. Most babies who have surgery today to fix tetralogy of </a:t>
            </a:r>
            <a:r>
              <a:rPr lang="en-US" dirty="0" err="1"/>
              <a:t>Fallot</a:t>
            </a:r>
            <a:r>
              <a:rPr lang="en-US" dirty="0"/>
              <a:t> will have active lives. </a:t>
            </a:r>
            <a:endParaRPr lang="en-US" dirty="0" smtClean="0"/>
          </a:p>
          <a:p>
            <a:r>
              <a:rPr lang="en-US" dirty="0" smtClean="0"/>
              <a:t>They’ll </a:t>
            </a:r>
            <a:r>
              <a:rPr lang="en-US" dirty="0"/>
              <a:t>need to have regular check-ups with a cardiologist, a provider who specializes in the heart</a:t>
            </a:r>
            <a:r>
              <a:rPr lang="en-US" dirty="0" smtClean="0"/>
              <a:t>.</a:t>
            </a:r>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2548508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b="1" smtClean="0">
                <a:solidFill>
                  <a:schemeClr val="accent2"/>
                </a:solidFill>
              </a:rPr>
              <a:t>Reference</a:t>
            </a:r>
          </a:p>
        </p:txBody>
      </p:sp>
      <p:sp>
        <p:nvSpPr>
          <p:cNvPr id="30723" name="Content Placeholder 2"/>
          <p:cNvSpPr>
            <a:spLocks noGrp="1"/>
          </p:cNvSpPr>
          <p:nvPr>
            <p:ph sz="quarter" idx="1"/>
          </p:nvPr>
        </p:nvSpPr>
        <p:spPr>
          <a:xfrm>
            <a:off x="457200" y="1882775"/>
            <a:ext cx="8229600" cy="4572000"/>
          </a:xfrm>
        </p:spPr>
        <p:txBody>
          <a:bodyPr/>
          <a:lstStyle/>
          <a:p>
            <a:pPr eaLnBrk="1" hangingPunct="1"/>
            <a:r>
              <a:rPr lang="en-US" smtClean="0">
                <a:hlinkClick r:id="rId2"/>
              </a:rPr>
              <a:t>www.google.com</a:t>
            </a:r>
            <a:endParaRPr lang="en-US" smtClean="0"/>
          </a:p>
          <a:p>
            <a:pPr eaLnBrk="1" hangingPunct="1"/>
            <a:r>
              <a:rPr lang="en-US" smtClean="0">
                <a:hlinkClick r:id="rId3"/>
              </a:rPr>
              <a:t>www.wikipedia.com</a:t>
            </a:r>
            <a:endParaRPr lang="en-US" smtClean="0"/>
          </a:p>
          <a:p>
            <a:pPr eaLnBrk="1" hangingPunct="1"/>
            <a:r>
              <a:rPr lang="en-US" smtClean="0">
                <a:hlinkClick r:id="rId4"/>
              </a:rPr>
              <a:t>www.studymafia.org</a:t>
            </a:r>
            <a:endParaRPr lang="en-US" smtClean="0"/>
          </a:p>
          <a:p>
            <a:pPr eaLnBrk="1" hangingPunct="1">
              <a:buFont typeface="Wingdings 2" pitchFamily="18" charset="2"/>
              <a:buNone/>
            </a:pPr>
            <a:endParaRPr lang="en-US" smtClean="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514600"/>
            <a:ext cx="8382000" cy="1905000"/>
          </a:xfrm>
        </p:spPr>
        <p:txBody>
          <a:bodyPr/>
          <a:lstStyle/>
          <a:p>
            <a:pPr fontAlgn="auto">
              <a:spcAft>
                <a:spcPts val="0"/>
              </a:spcAft>
              <a:defRPr/>
            </a:pPr>
            <a:r>
              <a:rPr lang="en-US" sz="6600" dirty="0" smtClean="0"/>
              <a:t>Thanks </a:t>
            </a:r>
            <a:endParaRPr lang="en-US" sz="6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solidFill>
                  <a:schemeClr val="tx1"/>
                </a:solidFill>
              </a:rPr>
              <a:t>What Is </a:t>
            </a:r>
            <a:r>
              <a:rPr lang="en-US" sz="2800" dirty="0" err="1" smtClean="0">
                <a:solidFill>
                  <a:schemeClr val="tx1"/>
                </a:solidFill>
              </a:rPr>
              <a:t>Tetralogy</a:t>
            </a:r>
            <a:r>
              <a:rPr lang="en-US" sz="2800" dirty="0" smtClean="0">
                <a:solidFill>
                  <a:schemeClr val="tx1"/>
                </a:solidFill>
              </a:rPr>
              <a:t> of </a:t>
            </a:r>
            <a:r>
              <a:rPr lang="en-US" sz="2800" dirty="0" err="1" smtClean="0">
                <a:solidFill>
                  <a:schemeClr val="tx1"/>
                </a:solidFill>
              </a:rPr>
              <a:t>Fallot</a:t>
            </a:r>
            <a:r>
              <a:rPr lang="en-US" sz="2800" dirty="0" smtClean="0">
                <a:solidFill>
                  <a:schemeClr val="tx1"/>
                </a:solidFill>
              </a:rPr>
              <a:t>?</a:t>
            </a:r>
          </a:p>
          <a:p>
            <a:r>
              <a:rPr lang="en-US" sz="2800" dirty="0" smtClean="0">
                <a:solidFill>
                  <a:schemeClr val="tx1"/>
                </a:solidFill>
              </a:rPr>
              <a:t>Healthy Heart Blood Flow</a:t>
            </a:r>
          </a:p>
          <a:p>
            <a:r>
              <a:rPr lang="en-US" dirty="0" smtClean="0"/>
              <a:t>Symptoms</a:t>
            </a:r>
          </a:p>
          <a:p>
            <a:r>
              <a:rPr lang="en-US" dirty="0" smtClean="0">
                <a:solidFill>
                  <a:schemeClr val="tx1"/>
                </a:solidFill>
              </a:rPr>
              <a:t>Etiology</a:t>
            </a:r>
          </a:p>
          <a:p>
            <a:r>
              <a:rPr lang="en-US" dirty="0" smtClean="0">
                <a:solidFill>
                  <a:schemeClr val="tx1"/>
                </a:solidFill>
              </a:rPr>
              <a:t>“</a:t>
            </a:r>
            <a:r>
              <a:rPr lang="en-US" dirty="0" err="1" smtClean="0">
                <a:solidFill>
                  <a:schemeClr val="tx1"/>
                </a:solidFill>
              </a:rPr>
              <a:t>Tet</a:t>
            </a:r>
            <a:r>
              <a:rPr lang="en-US" dirty="0" smtClean="0">
                <a:solidFill>
                  <a:schemeClr val="tx1"/>
                </a:solidFill>
              </a:rPr>
              <a:t> Spell”</a:t>
            </a:r>
            <a:endParaRPr lang="en-US" dirty="0"/>
          </a:p>
        </p:txBody>
      </p:sp>
      <p:sp>
        <p:nvSpPr>
          <p:cNvPr id="3" name="Title 2"/>
          <p:cNvSpPr>
            <a:spLocks noGrp="1"/>
          </p:cNvSpPr>
          <p:nvPr>
            <p:ph type="title"/>
          </p:nvPr>
        </p:nvSpPr>
        <p:spPr/>
        <p:txBody>
          <a:bodyPr/>
          <a:lstStyle/>
          <a:p>
            <a:r>
              <a:rPr lang="en-US" dirty="0" smtClean="0"/>
              <a:t>Content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p:txBody>
          <a:bodyPr/>
          <a:lstStyle/>
          <a:p>
            <a:r>
              <a:rPr lang="en-US" smtClean="0"/>
              <a:t>The main function of your heart is to pump blood through the rest of your body. This blood gives your body nutrients and oxygen. </a:t>
            </a:r>
          </a:p>
        </p:txBody>
      </p:sp>
      <p:sp>
        <p:nvSpPr>
          <p:cNvPr id="2" name="Title 1"/>
          <p:cNvSpPr>
            <a:spLocks noGrp="1"/>
          </p:cNvSpPr>
          <p:nvPr>
            <p:ph type="title"/>
          </p:nvPr>
        </p:nvSpPr>
        <p:spPr/>
        <p:txBody>
          <a:bodyPr>
            <a:normAutofit fontScale="90000"/>
          </a:bodyPr>
          <a:lstStyle/>
          <a:p>
            <a:pPr fontAlgn="auto">
              <a:spcAft>
                <a:spcPts val="0"/>
              </a:spcAft>
              <a:defRPr/>
            </a:pPr>
            <a:r>
              <a:rPr lang="en-US" sz="4000" dirty="0">
                <a:solidFill>
                  <a:schemeClr val="tx1"/>
                </a:solidFill>
              </a:rPr>
              <a:t>What Is </a:t>
            </a:r>
            <a:r>
              <a:rPr lang="en-US" sz="4000" dirty="0" err="1">
                <a:solidFill>
                  <a:schemeClr val="tx1"/>
                </a:solidFill>
              </a:rPr>
              <a:t>Tetralogy</a:t>
            </a:r>
            <a:r>
              <a:rPr lang="en-US" sz="4000" dirty="0">
                <a:solidFill>
                  <a:schemeClr val="tx1"/>
                </a:solidFill>
              </a:rPr>
              <a:t> of </a:t>
            </a:r>
            <a:r>
              <a:rPr lang="en-US" sz="4000" dirty="0" err="1">
                <a:solidFill>
                  <a:schemeClr val="tx1"/>
                </a:solidFill>
              </a:rPr>
              <a:t>Fallot</a:t>
            </a:r>
            <a:r>
              <a:rPr lang="en-US" sz="4000" dirty="0">
                <a:solidFill>
                  <a:schemeClr val="tx1"/>
                </a:solidFill>
              </a:rPr>
              <a:t>?</a:t>
            </a:r>
            <a:br>
              <a:rPr lang="en-US" sz="4000" dirty="0">
                <a:solidFill>
                  <a:schemeClr val="tx1"/>
                </a:solidFill>
              </a:rPr>
            </a:br>
            <a:endParaRPr lang="en-U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p:txBody>
          <a:bodyPr/>
          <a:lstStyle/>
          <a:p>
            <a:r>
              <a:rPr lang="en-US" smtClean="0"/>
              <a:t>Deoxygenated blood from the body enters the RA</a:t>
            </a:r>
          </a:p>
          <a:p>
            <a:r>
              <a:rPr lang="en-US" smtClean="0"/>
              <a:t>At the same time, oxygen rich blood leaves the lungs to flow into the LA</a:t>
            </a:r>
          </a:p>
          <a:p>
            <a:r>
              <a:rPr lang="en-US" smtClean="0"/>
              <a:t>Blood in the RA enters the RV through the tricuspid valve</a:t>
            </a:r>
          </a:p>
          <a:p>
            <a:r>
              <a:rPr lang="en-US" smtClean="0"/>
              <a:t>At the same time, blood flows from the LA to the LV through the mitral valve</a:t>
            </a:r>
          </a:p>
        </p:txBody>
      </p:sp>
      <p:sp>
        <p:nvSpPr>
          <p:cNvPr id="4098" name="Rectangle 2"/>
          <p:cNvSpPr>
            <a:spLocks noGrp="1" noChangeArrowheads="1"/>
          </p:cNvSpPr>
          <p:nvPr>
            <p:ph type="title"/>
          </p:nvPr>
        </p:nvSpPr>
        <p:spPr/>
        <p:txBody>
          <a:bodyPr>
            <a:normAutofit fontScale="90000"/>
          </a:bodyPr>
          <a:lstStyle/>
          <a:p>
            <a:pPr fontAlgn="auto">
              <a:spcAft>
                <a:spcPts val="0"/>
              </a:spcAft>
              <a:defRPr/>
            </a:pPr>
            <a:r>
              <a:rPr lang="en-US" sz="4000" dirty="0">
                <a:solidFill>
                  <a:schemeClr val="tx1"/>
                </a:solidFill>
              </a:rPr>
              <a:t>Healthy Heart</a:t>
            </a:r>
            <a:br>
              <a:rPr lang="en-US" sz="4000" dirty="0">
                <a:solidFill>
                  <a:schemeClr val="tx1"/>
                </a:solidFill>
              </a:rPr>
            </a:br>
            <a:r>
              <a:rPr lang="en-US" sz="4000" dirty="0">
                <a:solidFill>
                  <a:schemeClr val="tx1"/>
                </a:solidFill>
              </a:rPr>
              <a:t>Blood Flow</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p:txBody>
          <a:bodyPr/>
          <a:lstStyle/>
          <a:p>
            <a:r>
              <a:rPr lang="en-US" smtClean="0"/>
              <a:t>Blood in the RV is pumped through the PA to the lungs </a:t>
            </a:r>
          </a:p>
          <a:p>
            <a:r>
              <a:rPr lang="en-US" smtClean="0"/>
              <a:t>At the same time, LV pumps blood out the aorta to supply the body with oxygen rich blood</a:t>
            </a:r>
          </a:p>
          <a:p>
            <a:r>
              <a:rPr lang="en-US" smtClean="0"/>
              <a:t>As seen in ToF, structural defects lead to the circulation of oxygen-poor blood</a:t>
            </a:r>
          </a:p>
        </p:txBody>
      </p:sp>
      <p:sp>
        <p:nvSpPr>
          <p:cNvPr id="5122" name="Rectangle 2"/>
          <p:cNvSpPr>
            <a:spLocks noGrp="1" noChangeArrowheads="1"/>
          </p:cNvSpPr>
          <p:nvPr>
            <p:ph type="title"/>
          </p:nvPr>
        </p:nvSpPr>
        <p:spPr/>
        <p:txBody>
          <a:bodyPr/>
          <a:lstStyle/>
          <a:p>
            <a:pPr fontAlgn="auto">
              <a:spcAft>
                <a:spcPts val="0"/>
              </a:spcAft>
              <a:defRPr/>
            </a:pPr>
            <a:r>
              <a:rPr lang="en-US" dirty="0">
                <a:solidFill>
                  <a:schemeClr val="tx1"/>
                </a:solidFill>
              </a:rPr>
              <a:t>Blood Flow cont.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idx="1"/>
          </p:nvPr>
        </p:nvSpPr>
        <p:spPr/>
        <p:txBody>
          <a:bodyPr/>
          <a:lstStyle/>
          <a:p>
            <a:endParaRPr lang="en-US" smtClean="0"/>
          </a:p>
        </p:txBody>
      </p:sp>
      <p:sp>
        <p:nvSpPr>
          <p:cNvPr id="13314" name="Rectangle 2"/>
          <p:cNvSpPr>
            <a:spLocks noGrp="1" noChangeArrowheads="1"/>
          </p:cNvSpPr>
          <p:nvPr>
            <p:ph type="title"/>
          </p:nvPr>
        </p:nvSpPr>
        <p:spPr/>
        <p:txBody>
          <a:bodyPr/>
          <a:lstStyle/>
          <a:p>
            <a:pPr fontAlgn="auto">
              <a:spcAft>
                <a:spcPts val="0"/>
              </a:spcAft>
              <a:defRPr/>
            </a:pPr>
            <a:endParaRPr lang="en-US"/>
          </a:p>
        </p:txBody>
      </p:sp>
      <p:pic>
        <p:nvPicPr>
          <p:cNvPr id="14340" name="Picture 7" descr="Anatomy of the heart, normal"/>
          <p:cNvPicPr>
            <a:picLocks noChangeAspect="1" noChangeArrowheads="1"/>
          </p:cNvPicPr>
          <p:nvPr/>
        </p:nvPicPr>
        <p:blipFill>
          <a:blip r:embed="rId2" cstate="print"/>
          <a:srcRect/>
          <a:stretch>
            <a:fillRect/>
          </a:stretch>
        </p:blipFill>
        <p:spPr bwMode="auto">
          <a:xfrm>
            <a:off x="838200" y="0"/>
            <a:ext cx="73914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fontAlgn="auto">
              <a:spcAft>
                <a:spcPts val="0"/>
              </a:spcAft>
              <a:defRPr/>
            </a:pPr>
            <a:r>
              <a:rPr lang="en-US" dirty="0" err="1">
                <a:solidFill>
                  <a:schemeClr val="tx1"/>
                </a:solidFill>
              </a:rPr>
              <a:t>ToF</a:t>
            </a:r>
            <a:endParaRPr lang="en-US" dirty="0">
              <a:solidFill>
                <a:schemeClr val="tx1"/>
              </a:solidFill>
            </a:endParaRPr>
          </a:p>
        </p:txBody>
      </p:sp>
      <p:sp>
        <p:nvSpPr>
          <p:cNvPr id="15363" name="Rectangle 3"/>
          <p:cNvSpPr>
            <a:spLocks noGrp="1" noChangeArrowheads="1"/>
          </p:cNvSpPr>
          <p:nvPr>
            <p:ph type="body" sz="half" idx="1"/>
          </p:nvPr>
        </p:nvSpPr>
        <p:spPr/>
        <p:txBody>
          <a:bodyPr/>
          <a:lstStyle/>
          <a:p>
            <a:pPr>
              <a:lnSpc>
                <a:spcPct val="90000"/>
              </a:lnSpc>
            </a:pPr>
            <a:r>
              <a:rPr lang="en-US" sz="2800" smtClean="0"/>
              <a:t>4 anatomic malformations:</a:t>
            </a:r>
          </a:p>
          <a:p>
            <a:pPr>
              <a:lnSpc>
                <a:spcPct val="90000"/>
              </a:lnSpc>
              <a:buFontTx/>
              <a:buNone/>
            </a:pPr>
            <a:r>
              <a:rPr lang="en-US" sz="2800" smtClean="0"/>
              <a:t>	-Right Ventricular</a:t>
            </a:r>
          </a:p>
          <a:p>
            <a:pPr>
              <a:lnSpc>
                <a:spcPct val="90000"/>
              </a:lnSpc>
              <a:buFontTx/>
              <a:buNone/>
            </a:pPr>
            <a:r>
              <a:rPr lang="en-US" sz="2800" smtClean="0"/>
              <a:t>    Hypertrophy</a:t>
            </a:r>
          </a:p>
          <a:p>
            <a:pPr>
              <a:lnSpc>
                <a:spcPct val="90000"/>
              </a:lnSpc>
              <a:buFontTx/>
              <a:buNone/>
            </a:pPr>
            <a:r>
              <a:rPr lang="en-US" sz="2800" smtClean="0"/>
              <a:t>	-Pulmonary Valve  </a:t>
            </a:r>
          </a:p>
          <a:p>
            <a:pPr>
              <a:lnSpc>
                <a:spcPct val="90000"/>
              </a:lnSpc>
              <a:buFontTx/>
              <a:buNone/>
            </a:pPr>
            <a:r>
              <a:rPr lang="en-US" sz="2800" smtClean="0"/>
              <a:t>    Stenosis</a:t>
            </a:r>
          </a:p>
          <a:p>
            <a:pPr>
              <a:lnSpc>
                <a:spcPct val="90000"/>
              </a:lnSpc>
              <a:buFontTx/>
              <a:buNone/>
            </a:pPr>
            <a:r>
              <a:rPr lang="en-US" sz="2800" smtClean="0"/>
              <a:t>	-Transposition of </a:t>
            </a:r>
          </a:p>
          <a:p>
            <a:pPr>
              <a:lnSpc>
                <a:spcPct val="90000"/>
              </a:lnSpc>
              <a:buFontTx/>
              <a:buNone/>
            </a:pPr>
            <a:r>
              <a:rPr lang="en-US" sz="2800" smtClean="0"/>
              <a:t>    the aorta</a:t>
            </a:r>
          </a:p>
          <a:p>
            <a:pPr>
              <a:lnSpc>
                <a:spcPct val="90000"/>
              </a:lnSpc>
              <a:buFontTx/>
              <a:buNone/>
            </a:pPr>
            <a:r>
              <a:rPr lang="en-US" sz="2800" smtClean="0"/>
              <a:t>	-Ventricular Septal    </a:t>
            </a:r>
          </a:p>
          <a:p>
            <a:pPr>
              <a:lnSpc>
                <a:spcPct val="90000"/>
              </a:lnSpc>
              <a:buFontTx/>
              <a:buNone/>
            </a:pPr>
            <a:r>
              <a:rPr lang="en-US" sz="2800" smtClean="0"/>
              <a:t>    Defect</a:t>
            </a:r>
          </a:p>
        </p:txBody>
      </p:sp>
      <p:pic>
        <p:nvPicPr>
          <p:cNvPr id="15364" name="Picture 9" descr="ei_0175"/>
          <p:cNvPicPr>
            <a:picLocks noGrp="1" noChangeAspect="1" noChangeArrowheads="1"/>
          </p:cNvPicPr>
          <p:nvPr>
            <p:ph type="clipArt" sz="half" idx="2"/>
          </p:nvPr>
        </p:nvPicPr>
        <p:blipFill>
          <a:blip r:embed="rId2" cstate="print"/>
          <a:srcRect/>
          <a:stretch>
            <a:fillRect/>
          </a:stretch>
        </p:blipFill>
        <p:spPr>
          <a:xfrm>
            <a:off x="3810000" y="1219200"/>
            <a:ext cx="4876800" cy="51816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p:txBody>
          <a:bodyPr/>
          <a:lstStyle/>
          <a:p>
            <a:r>
              <a:rPr lang="en-US" smtClean="0"/>
              <a:t>Loss of consciousness (fainting)</a:t>
            </a:r>
          </a:p>
          <a:p>
            <a:r>
              <a:rPr lang="en-US" smtClean="0"/>
              <a:t>Clubbing of fingers and toes — an abnormal, rounded shape of the nail bed</a:t>
            </a:r>
          </a:p>
          <a:p>
            <a:r>
              <a:rPr lang="en-US" smtClean="0"/>
              <a:t>Poor weight gain</a:t>
            </a:r>
          </a:p>
          <a:p>
            <a:r>
              <a:rPr lang="en-US" smtClean="0"/>
              <a:t>Tiring easily during play or exercise</a:t>
            </a:r>
          </a:p>
          <a:p>
            <a:r>
              <a:rPr lang="en-US" smtClean="0"/>
              <a:t>Irritability</a:t>
            </a:r>
          </a:p>
          <a:p>
            <a:r>
              <a:rPr lang="en-US" smtClean="0"/>
              <a:t>Prolonged crying</a:t>
            </a:r>
          </a:p>
          <a:p>
            <a:r>
              <a:rPr lang="en-US" smtClean="0"/>
              <a:t>A heart murmur</a:t>
            </a:r>
          </a:p>
          <a:p>
            <a:endParaRPr lang="en-US" smtClean="0"/>
          </a:p>
        </p:txBody>
      </p:sp>
      <p:sp>
        <p:nvSpPr>
          <p:cNvPr id="3" name="Title 2"/>
          <p:cNvSpPr>
            <a:spLocks noGrp="1"/>
          </p:cNvSpPr>
          <p:nvPr>
            <p:ph type="title"/>
          </p:nvPr>
        </p:nvSpPr>
        <p:spPr/>
        <p:txBody>
          <a:bodyPr>
            <a:normAutofit fontScale="90000"/>
          </a:bodyPr>
          <a:lstStyle/>
          <a:p>
            <a:pPr fontAlgn="auto">
              <a:spcAft>
                <a:spcPts val="0"/>
              </a:spcAft>
              <a:defRPr/>
            </a:pPr>
            <a:r>
              <a:rPr lang="en-US" dirty="0" smtClean="0"/>
              <a:t>Symptoms</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838200"/>
            <a:ext cx="8229600" cy="5287963"/>
          </a:xfrm>
        </p:spPr>
        <p:txBody>
          <a:bodyPr/>
          <a:lstStyle/>
          <a:p>
            <a:pPr>
              <a:lnSpc>
                <a:spcPct val="90000"/>
              </a:lnSpc>
            </a:pPr>
            <a:r>
              <a:rPr lang="en-US" sz="2400" smtClean="0"/>
              <a:t>RVH</a:t>
            </a:r>
          </a:p>
          <a:p>
            <a:pPr>
              <a:lnSpc>
                <a:spcPct val="90000"/>
              </a:lnSpc>
              <a:buFontTx/>
              <a:buNone/>
            </a:pPr>
            <a:r>
              <a:rPr lang="en-US" sz="2400" smtClean="0"/>
              <a:t>     -secondary to PA Stenosis</a:t>
            </a:r>
          </a:p>
          <a:p>
            <a:pPr>
              <a:lnSpc>
                <a:spcPct val="90000"/>
              </a:lnSpc>
              <a:buFontTx/>
              <a:buNone/>
            </a:pPr>
            <a:r>
              <a:rPr lang="en-US" sz="2400" smtClean="0"/>
              <a:t>     -Increased P on RV leads to RVH</a:t>
            </a:r>
          </a:p>
          <a:p>
            <a:pPr>
              <a:lnSpc>
                <a:spcPct val="90000"/>
              </a:lnSpc>
            </a:pPr>
            <a:r>
              <a:rPr lang="en-US" sz="2400" smtClean="0"/>
              <a:t>Transposition of Aorta</a:t>
            </a:r>
          </a:p>
          <a:p>
            <a:pPr>
              <a:lnSpc>
                <a:spcPct val="90000"/>
              </a:lnSpc>
              <a:buFontTx/>
              <a:buNone/>
            </a:pPr>
            <a:r>
              <a:rPr lang="en-US" sz="2400" smtClean="0"/>
              <a:t>     -aorta is displaced </a:t>
            </a:r>
          </a:p>
          <a:p>
            <a:pPr>
              <a:lnSpc>
                <a:spcPct val="90000"/>
              </a:lnSpc>
            </a:pPr>
            <a:r>
              <a:rPr lang="en-US" sz="2400" smtClean="0"/>
              <a:t>VSD</a:t>
            </a:r>
          </a:p>
          <a:p>
            <a:pPr>
              <a:lnSpc>
                <a:spcPct val="90000"/>
              </a:lnSpc>
              <a:buFontTx/>
              <a:buNone/>
            </a:pPr>
            <a:r>
              <a:rPr lang="en-US" sz="2400" smtClean="0"/>
              <a:t>     -”hole in the heart”</a:t>
            </a:r>
          </a:p>
          <a:p>
            <a:pPr>
              <a:lnSpc>
                <a:spcPct val="90000"/>
              </a:lnSpc>
              <a:buFontTx/>
              <a:buNone/>
            </a:pPr>
            <a:r>
              <a:rPr lang="en-US" sz="2400" smtClean="0"/>
              <a:t>     -mixing of oxygenated and unoxygenated blood</a:t>
            </a:r>
          </a:p>
          <a:p>
            <a:pPr>
              <a:lnSpc>
                <a:spcPct val="90000"/>
              </a:lnSpc>
              <a:buFontTx/>
              <a:buNone/>
            </a:pPr>
            <a:r>
              <a:rPr lang="en-US" sz="2400" smtClean="0"/>
              <a:t>     -cyanosis</a:t>
            </a:r>
          </a:p>
          <a:p>
            <a:pPr>
              <a:lnSpc>
                <a:spcPct val="90000"/>
              </a:lnSpc>
            </a:pPr>
            <a:r>
              <a:rPr lang="en-US" sz="2400" smtClean="0"/>
              <a:t>PVS</a:t>
            </a:r>
          </a:p>
          <a:p>
            <a:pPr>
              <a:lnSpc>
                <a:spcPct val="90000"/>
              </a:lnSpc>
              <a:buFontTx/>
              <a:buNone/>
            </a:pPr>
            <a:r>
              <a:rPr lang="en-US" sz="2400" smtClean="0"/>
              <a:t>     -more severe, less blood transported to the lungs and more deoxygenated blood will pass through VSD to aorta to be circulated throughout the body</a:t>
            </a:r>
          </a:p>
        </p:txBody>
      </p:sp>
      <p:sp>
        <p:nvSpPr>
          <p:cNvPr id="8194" name="Rectangle 2"/>
          <p:cNvSpPr>
            <a:spLocks noGrp="1" noChangeArrowheads="1"/>
          </p:cNvSpPr>
          <p:nvPr>
            <p:ph type="title"/>
          </p:nvPr>
        </p:nvSpPr>
        <p:spPr>
          <a:xfrm>
            <a:off x="457200" y="274638"/>
            <a:ext cx="8229600" cy="563562"/>
          </a:xfrm>
        </p:spPr>
        <p:txBody>
          <a:bodyPr>
            <a:normAutofit fontScale="90000"/>
          </a:bodyPr>
          <a:lstStyle/>
          <a:p>
            <a:pPr fontAlgn="auto">
              <a:spcAft>
                <a:spcPts val="0"/>
              </a:spcAft>
              <a:defRPr/>
            </a:pPr>
            <a:r>
              <a:rPr lang="en-US" sz="4000" dirty="0" err="1">
                <a:solidFill>
                  <a:schemeClr val="tx1"/>
                </a:solidFill>
              </a:rPr>
              <a:t>ToF</a:t>
            </a:r>
            <a:endParaRPr lang="en-US" sz="4000" dirty="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3219</TotalTime>
  <Words>592</Words>
  <Application>Microsoft Office PowerPoint</Application>
  <PresentationFormat>On-screen Show (4:3)</PresentationFormat>
  <Paragraphs>80</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Concourse</vt:lpstr>
      <vt:lpstr>PowerPoint Presentation</vt:lpstr>
      <vt:lpstr>Content</vt:lpstr>
      <vt:lpstr>What Is Tetralogy of Fallot? </vt:lpstr>
      <vt:lpstr>Healthy Heart Blood Flow</vt:lpstr>
      <vt:lpstr>Blood Flow cont.</vt:lpstr>
      <vt:lpstr>PowerPoint Presentation</vt:lpstr>
      <vt:lpstr>ToF</vt:lpstr>
      <vt:lpstr>Symptoms </vt:lpstr>
      <vt:lpstr>ToF</vt:lpstr>
      <vt:lpstr>Etiology</vt:lpstr>
      <vt:lpstr>Clinical Presentation</vt:lpstr>
      <vt:lpstr>“Tet Spell”</vt:lpstr>
      <vt:lpstr>Prevention</vt:lpstr>
      <vt:lpstr>Prevention…..</vt:lpstr>
      <vt:lpstr>Conclusion</vt:lpstr>
      <vt:lpstr>Reference</vt:lpstr>
      <vt:lpstr>Thanks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Tetralogy of Fallot</dc:title>
  <dc:creator>Beth Harrison</dc:creator>
  <cp:lastModifiedBy>CRP</cp:lastModifiedBy>
  <cp:revision>34</cp:revision>
  <dcterms:created xsi:type="dcterms:W3CDTF">2006-03-05T22:31:15Z</dcterms:created>
  <dcterms:modified xsi:type="dcterms:W3CDTF">2024-03-16T09:54:38Z</dcterms:modified>
</cp:coreProperties>
</file>