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4"/>
  </p:notesMasterIdLst>
  <p:sldIdLst>
    <p:sldId id="279" r:id="rId2"/>
    <p:sldId id="281" r:id="rId3"/>
    <p:sldId id="274" r:id="rId4"/>
    <p:sldId id="256" r:id="rId5"/>
    <p:sldId id="257" r:id="rId6"/>
    <p:sldId id="269" r:id="rId7"/>
    <p:sldId id="258" r:id="rId8"/>
    <p:sldId id="259" r:id="rId9"/>
    <p:sldId id="261" r:id="rId10"/>
    <p:sldId id="260" r:id="rId11"/>
    <p:sldId id="270" r:id="rId12"/>
    <p:sldId id="271" r:id="rId13"/>
    <p:sldId id="262" r:id="rId14"/>
    <p:sldId id="263" r:id="rId15"/>
    <p:sldId id="264" r:id="rId16"/>
    <p:sldId id="265" r:id="rId17"/>
    <p:sldId id="273" r:id="rId18"/>
    <p:sldId id="275" r:id="rId19"/>
    <p:sldId id="276" r:id="rId20"/>
    <p:sldId id="282" r:id="rId21"/>
    <p:sldId id="280" r:id="rId22"/>
    <p:sldId id="277" r:id="rId23"/>
  </p:sldIdLst>
  <p:sldSz cx="9144000" cy="6858000" type="screen4x3"/>
  <p:notesSz cx="6858000" cy="9180513"/>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11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86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884613" y="8719894"/>
            <a:ext cx="2971800" cy="459026"/>
          </a:xfrm>
          <a:prstGeom prst="rect">
            <a:avLst/>
          </a:prstGeom>
          <a:noFill/>
        </p:spPr>
        <p:txBody>
          <a:bodyPr/>
          <a:lstStyle/>
          <a:p>
            <a:fld id="{6F67DDD5-EB20-4E8E-AEB7-4F218CB6F7E5}" type="slidenum">
              <a:rPr lang="en-US" smtClean="0"/>
              <a:pPr/>
              <a:t>1</a:t>
            </a:fld>
            <a:endParaRPr lang="en-US" smtClean="0"/>
          </a:p>
        </p:txBody>
      </p:sp>
      <p:sp>
        <p:nvSpPr>
          <p:cNvPr id="27651" name="Rectangle 7"/>
          <p:cNvSpPr txBox="1">
            <a:spLocks noGrp="1" noChangeArrowheads="1"/>
          </p:cNvSpPr>
          <p:nvPr/>
        </p:nvSpPr>
        <p:spPr bwMode="auto">
          <a:xfrm>
            <a:off x="3884613" y="8719508"/>
            <a:ext cx="2971800" cy="459421"/>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719508"/>
            <a:ext cx="2971800" cy="459421"/>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xfrm>
            <a:off x="1135063" y="688975"/>
            <a:ext cx="4587875" cy="3441700"/>
          </a:xfrm>
          <a:prstGeom prst="rect">
            <a:avLst/>
          </a:prstGeom>
          <a:ln/>
        </p:spPr>
      </p:sp>
      <p:sp>
        <p:nvSpPr>
          <p:cNvPr id="27654" name="Rectangle 3"/>
          <p:cNvSpPr>
            <a:spLocks noGrp="1" noChangeArrowheads="1"/>
          </p:cNvSpPr>
          <p:nvPr>
            <p:ph type="body" idx="1"/>
          </p:nvPr>
        </p:nvSpPr>
        <p:spPr>
          <a:xfrm>
            <a:off x="685800" y="4360744"/>
            <a:ext cx="5486400" cy="4131231"/>
          </a:xfrm>
          <a:prstGeom prst="rect">
            <a:avLst/>
          </a:prstGeo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3C5F7E09-A98E-47D8-A43F-4FD6E6EEE02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057F0E-E1EB-43A5-8BE1-538CBB3DED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AA0CB1-4DE3-4867-8708-E38485843A5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4178E815-FCE6-4BAE-A150-06EBF74F5E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B9213E1-A16C-40E1-B327-6FF68993E7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D1D2C15B-26D1-46C0-9A8A-C5DC48AD6A1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BD87B73-3024-4CF5-A84E-B09215B3F2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59C9C00-D57D-4F02-A70C-8C328A53DC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3326420-6204-45D7-B6D2-913AC5210B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221C9DE-9259-44BD-ADA4-DE63E0FAC3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4B07EC09-15DC-4954-A3C6-AFCF1A514D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6BCAF29-55DB-408D-950B-2E94D4AE55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smtClean="0">
                <a:solidFill>
                  <a:srgbClr val="FFFFFF"/>
                </a:solidFill>
                <a:latin typeface="+mj-lt"/>
                <a:ea typeface="+mj-ea"/>
                <a:cs typeface="+mj-cs"/>
              </a:defRPr>
            </a:lvl1pPr>
          </a:lstStyle>
          <a:p>
            <a:pPr>
              <a:defRPr/>
            </a:pPr>
            <a:fld id="{C941597D-C7B2-44C3-8113-80D4E76076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9" r:id="rId2"/>
    <p:sldLayoutId id="2147483687" r:id="rId3"/>
    <p:sldLayoutId id="2147483680" r:id="rId4"/>
    <p:sldLayoutId id="2147483681" r:id="rId5"/>
    <p:sldLayoutId id="2147483682" r:id="rId6"/>
    <p:sldLayoutId id="2147483683" r:id="rId7"/>
    <p:sldLayoutId id="2147483688" r:id="rId8"/>
    <p:sldLayoutId id="2147483689" r:id="rId9"/>
    <p:sldLayoutId id="2147483684" r:id="rId10"/>
    <p:sldLayoutId id="2147483685" r:id="rId11"/>
    <p:sldLayoutId id="2147483690"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tudymafia.org/"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9220200" cy="533400"/>
          </a:xfrm>
          <a:prstGeom prst="rect">
            <a:avLst/>
          </a:prstGeom>
          <a:noFill/>
          <a:ln w="9525">
            <a:noFill/>
            <a:miter lim="800000"/>
            <a:headEnd/>
            <a:tailEnd/>
          </a:ln>
        </p:spPr>
        <p:txBody>
          <a:bodyPr anchor="ctr"/>
          <a:lstStyle/>
          <a:p>
            <a:pPr algn="ctr"/>
            <a:r>
              <a:rPr lang="en-US" sz="5400" dirty="0">
                <a:solidFill>
                  <a:srgbClr val="FF0000"/>
                </a:solidFill>
                <a:latin typeface="Verdana" pitchFamily="34" charset="0"/>
              </a:rPr>
              <a:t>www.studymafia.org</a:t>
            </a:r>
            <a:endParaRPr lang="en-US" sz="5400" dirty="0">
              <a:solidFill>
                <a:srgbClr val="FF9900"/>
              </a:solidFill>
            </a:endParaRPr>
          </a:p>
        </p:txBody>
      </p:sp>
      <p:sp>
        <p:nvSpPr>
          <p:cNvPr id="9221" name="Text Box 9"/>
          <p:cNvSpPr txBox="1">
            <a:spLocks noChangeArrowheads="1"/>
          </p:cNvSpPr>
          <p:nvPr/>
        </p:nvSpPr>
        <p:spPr bwMode="auto">
          <a:xfrm>
            <a:off x="533400" y="5181600"/>
            <a:ext cx="8610600" cy="584775"/>
          </a:xfrm>
          <a:prstGeom prst="rect">
            <a:avLst/>
          </a:prstGeom>
          <a:noFill/>
          <a:ln w="9525">
            <a:noFill/>
            <a:miter lim="800000"/>
            <a:headEnd/>
            <a:tailEnd/>
          </a:ln>
        </p:spPr>
        <p:txBody>
          <a:bodyPr>
            <a:spAutoFit/>
          </a:bodyPr>
          <a:lstStyle/>
          <a:p>
            <a:pPr>
              <a:spcBef>
                <a:spcPct val="50000"/>
              </a:spcBef>
            </a:pPr>
            <a:r>
              <a:rPr lang="en-US" sz="1600" b="1" dirty="0"/>
              <a:t>Submitted To:				              </a:t>
            </a:r>
            <a:r>
              <a:rPr lang="en-US" sz="1600" b="1" dirty="0" smtClean="0"/>
              <a:t>        Submitted </a:t>
            </a:r>
            <a:r>
              <a:rPr lang="en-US" sz="1600" b="1" dirty="0"/>
              <a:t>By:</a:t>
            </a:r>
          </a:p>
          <a:p>
            <a:r>
              <a:rPr lang="en-US" sz="1600" b="1" dirty="0" smtClean="0"/>
              <a:t>www.studymafia.org                                                                    </a:t>
            </a:r>
            <a:r>
              <a:rPr lang="en-US" sz="1600" b="1" dirty="0" err="1" smtClean="0"/>
              <a:t>www.studymafia.org</a:t>
            </a:r>
            <a:r>
              <a:rPr lang="en-US" sz="1600" dirty="0" smtClean="0"/>
              <a:t> </a:t>
            </a:r>
            <a:endParaRPr lang="en-US" sz="1600" b="1" dirty="0"/>
          </a:p>
        </p:txBody>
      </p:sp>
      <p:sp>
        <p:nvSpPr>
          <p:cNvPr id="11270" name="Rectangle 8"/>
          <p:cNvSpPr>
            <a:spLocks noChangeArrowheads="1"/>
          </p:cNvSpPr>
          <p:nvPr/>
        </p:nvSpPr>
        <p:spPr bwMode="auto">
          <a:xfrm>
            <a:off x="1219200" y="2362200"/>
            <a:ext cx="6400800" cy="1754326"/>
          </a:xfrm>
          <a:prstGeom prst="rect">
            <a:avLst/>
          </a:prstGeom>
          <a:noFill/>
          <a:ln w="9525">
            <a:noFill/>
            <a:miter lim="800000"/>
            <a:headEnd/>
            <a:tailEnd/>
          </a:ln>
        </p:spPr>
        <p:txBody>
          <a:bodyPr>
            <a:spAutoFit/>
          </a:bodyPr>
          <a:lstStyle/>
          <a:p>
            <a:pPr algn="ctr">
              <a:defRPr/>
            </a:pPr>
            <a:r>
              <a:rPr lang="en-US" sz="3600" b="1" dirty="0">
                <a:solidFill>
                  <a:srgbClr val="FF0000"/>
                </a:solidFill>
                <a:latin typeface="Times New Roman" pitchFamily="18" charset="0"/>
                <a:cs typeface="Times New Roman" pitchFamily="18" charset="0"/>
              </a:rPr>
              <a:t>   Seminar </a:t>
            </a:r>
          </a:p>
          <a:p>
            <a:pPr algn="ctr">
              <a:defRPr/>
            </a:pPr>
            <a:r>
              <a:rPr lang="en-US" sz="3600" b="1" dirty="0" smtClean="0">
                <a:solidFill>
                  <a:srgbClr val="FF0000"/>
                </a:solidFill>
                <a:latin typeface="Times New Roman" pitchFamily="18" charset="0"/>
                <a:cs typeface="Times New Roman" pitchFamily="18" charset="0"/>
              </a:rPr>
              <a:t>   On</a:t>
            </a:r>
            <a:endParaRPr lang="en-US" sz="3600" b="1" dirty="0">
              <a:solidFill>
                <a:srgbClr val="FF0000"/>
              </a:solidFill>
              <a:latin typeface="Times New Roman" pitchFamily="18" charset="0"/>
              <a:cs typeface="Times New Roman" pitchFamily="18" charset="0"/>
            </a:endParaRPr>
          </a:p>
          <a:p>
            <a:pPr algn="ctr">
              <a:defRPr/>
            </a:pPr>
            <a:r>
              <a:rPr lang="en-US" sz="3600" dirty="0">
                <a:solidFill>
                  <a:srgbClr val="FF0000"/>
                </a:solidFill>
                <a:latin typeface="Times New Roman" pitchFamily="18" charset="0"/>
                <a:cs typeface="Times New Roman" pitchFamily="18" charset="0"/>
              </a:rPr>
              <a:t>Quality of Work Life</a:t>
            </a:r>
            <a:endParaRPr lang="en-US" sz="3600" b="1" dirty="0">
              <a:solidFill>
                <a:srgbClr val="FF0000"/>
              </a:solidFill>
              <a:latin typeface="Times New Roman" pitchFamily="18" charset="0"/>
              <a:cs typeface="Times New Roman" pitchFamily="18" charset="0"/>
            </a:endParaRPr>
          </a:p>
        </p:txBody>
      </p:sp>
      <p:pic>
        <p:nvPicPr>
          <p:cNvPr id="2050" name="Picture 2" descr="Quality of Work Life (QWL) in Career Development - IResearchN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1225" y="1676400"/>
            <a:ext cx="4476750" cy="33610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n-US" b="1" smtClean="0">
                <a:latin typeface="Arial" charset="0"/>
              </a:rPr>
              <a:t>Parallel Structures</a:t>
            </a:r>
          </a:p>
        </p:txBody>
      </p:sp>
      <p:sp>
        <p:nvSpPr>
          <p:cNvPr id="16387" name="Rectangle 3"/>
          <p:cNvSpPr>
            <a:spLocks noGrp="1" noChangeArrowheads="1"/>
          </p:cNvSpPr>
          <p:nvPr>
            <p:ph sz="quarter" idx="1"/>
          </p:nvPr>
        </p:nvSpPr>
        <p:spPr/>
        <p:txBody>
          <a:bodyPr/>
          <a:lstStyle/>
          <a:p>
            <a:r>
              <a:rPr lang="en-US" b="1" smtClean="0">
                <a:latin typeface="Arial" charset="0"/>
              </a:rPr>
              <a:t>Define structure purpose &amp; scope</a:t>
            </a:r>
          </a:p>
          <a:p>
            <a:r>
              <a:rPr lang="en-US" b="1" smtClean="0">
                <a:latin typeface="Arial" charset="0"/>
              </a:rPr>
              <a:t>Form steering committee</a:t>
            </a:r>
          </a:p>
          <a:p>
            <a:r>
              <a:rPr lang="en-US" b="1" smtClean="0">
                <a:latin typeface="Arial" charset="0"/>
              </a:rPr>
              <a:t>Communicate with organization members</a:t>
            </a:r>
          </a:p>
          <a:p>
            <a:r>
              <a:rPr lang="en-US" b="1" smtClean="0">
                <a:latin typeface="Arial" charset="0"/>
              </a:rPr>
              <a:t>Form problem solving groups</a:t>
            </a:r>
          </a:p>
          <a:p>
            <a:r>
              <a:rPr lang="en-US" b="1" smtClean="0">
                <a:latin typeface="Arial" charset="0"/>
              </a:rPr>
              <a:t>Address issues</a:t>
            </a:r>
          </a:p>
          <a:p>
            <a:r>
              <a:rPr lang="en-US" b="1" smtClean="0">
                <a:latin typeface="Arial" charset="0"/>
              </a:rPr>
              <a:t>Implement &amp; evaluate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US" smtClean="0">
                <a:latin typeface="Arial" charset="0"/>
              </a:rPr>
              <a:t>Union Management Projects</a:t>
            </a:r>
          </a:p>
        </p:txBody>
      </p:sp>
      <p:sp>
        <p:nvSpPr>
          <p:cNvPr id="17411" name="Rectangle 1027"/>
          <p:cNvSpPr>
            <a:spLocks noGrp="1" noChangeArrowheads="1"/>
          </p:cNvSpPr>
          <p:nvPr>
            <p:ph sz="quarter" idx="1"/>
          </p:nvPr>
        </p:nvSpPr>
        <p:spPr/>
        <p:txBody>
          <a:bodyPr/>
          <a:lstStyle/>
          <a:p>
            <a:r>
              <a:rPr lang="en-US" smtClean="0">
                <a:latin typeface="Arial" charset="0"/>
              </a:rPr>
              <a:t>The process: These typically consist of committees that plan the projects.  The focus is often on productivity improvements</a:t>
            </a:r>
          </a:p>
          <a:p>
            <a:r>
              <a:rPr lang="en-US" smtClean="0">
                <a:latin typeface="Arial" charset="0"/>
              </a:rPr>
              <a:t>The results: Unless the projects are directly related to productivity improvement, results are meager in terms of productivity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26"/>
          <p:cNvSpPr>
            <a:spLocks noGrp="1" noChangeArrowheads="1"/>
          </p:cNvSpPr>
          <p:nvPr>
            <p:ph type="title"/>
          </p:nvPr>
        </p:nvSpPr>
        <p:spPr/>
        <p:txBody>
          <a:bodyPr/>
          <a:lstStyle/>
          <a:p>
            <a:r>
              <a:rPr lang="en-US" smtClean="0">
                <a:latin typeface="Arial" charset="0"/>
              </a:rPr>
              <a:t>Quality Circle Structure</a:t>
            </a:r>
            <a:endParaRPr lang="en-US" smtClean="0"/>
          </a:p>
        </p:txBody>
      </p:sp>
      <p:graphicFrame>
        <p:nvGraphicFramePr>
          <p:cNvPr id="1026" name="Object 1024"/>
          <p:cNvGraphicFramePr>
            <a:graphicFrameLocks noGrp="1" noChangeAspect="1"/>
          </p:cNvGraphicFramePr>
          <p:nvPr>
            <p:ph type="dgm" idx="1"/>
          </p:nvPr>
        </p:nvGraphicFramePr>
        <p:xfrm>
          <a:off x="736600" y="1981200"/>
          <a:ext cx="7670800" cy="4114800"/>
        </p:xfrm>
        <a:graphic>
          <a:graphicData uri="http://schemas.openxmlformats.org/presentationml/2006/ole">
            <mc:AlternateContent xmlns:mc="http://schemas.openxmlformats.org/markup-compatibility/2006">
              <mc:Choice xmlns:v="urn:schemas-microsoft-com:vml" Requires="v">
                <p:oleObj spid="_x0000_s1027" name="MS Org Chart" r:id="rId3" imgW="7670520" imgH="4114800" progId="OrgPlusWOPX.4">
                  <p:embed followColorScheme="full"/>
                </p:oleObj>
              </mc:Choice>
              <mc:Fallback>
                <p:oleObj name="MS Org Chart" r:id="rId3" imgW="7670520" imgH="4114800" progId="OrgPlusWOPX.4">
                  <p:embed followColorScheme="full"/>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600" y="1981200"/>
                        <a:ext cx="76708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en-US" b="1" smtClean="0">
                <a:latin typeface="Arial" charset="0"/>
              </a:rPr>
              <a:t>Quality Circles</a:t>
            </a:r>
          </a:p>
        </p:txBody>
      </p:sp>
      <p:sp>
        <p:nvSpPr>
          <p:cNvPr id="18435" name="Rectangle 3"/>
          <p:cNvSpPr>
            <a:spLocks noGrp="1" noChangeArrowheads="1"/>
          </p:cNvSpPr>
          <p:nvPr>
            <p:ph sz="quarter" idx="1"/>
          </p:nvPr>
        </p:nvSpPr>
        <p:spPr/>
        <p:txBody>
          <a:bodyPr/>
          <a:lstStyle/>
          <a:p>
            <a:r>
              <a:rPr lang="en-US" b="1" smtClean="0">
                <a:latin typeface="Arial" charset="0"/>
              </a:rPr>
              <a:t>Group of employees usually form same work group</a:t>
            </a:r>
          </a:p>
          <a:p>
            <a:r>
              <a:rPr lang="en-US" b="1" smtClean="0">
                <a:latin typeface="Arial" charset="0"/>
              </a:rPr>
              <a:t>Goal is to identify and solve work-related problems</a:t>
            </a:r>
          </a:p>
          <a:p>
            <a:r>
              <a:rPr lang="en-US" b="1" smtClean="0">
                <a:latin typeface="Arial" charset="0"/>
              </a:rPr>
              <a:t>Has a group appointed leader</a:t>
            </a:r>
          </a:p>
          <a:p>
            <a:r>
              <a:rPr lang="en-US" b="1" smtClean="0">
                <a:latin typeface="Arial" charset="0"/>
              </a:rPr>
              <a:t>Proposals submitted to steering committee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848600" cy="1249363"/>
          </a:xfrm>
        </p:spPr>
        <p:txBody>
          <a:bodyPr>
            <a:normAutofit fontScale="90000"/>
          </a:bodyPr>
          <a:lstStyle/>
          <a:p>
            <a:pPr fontAlgn="auto">
              <a:spcAft>
                <a:spcPts val="0"/>
              </a:spcAft>
              <a:defRPr/>
            </a:pPr>
            <a:r>
              <a:rPr lang="en-US" b="1">
                <a:latin typeface="Arial" charset="0"/>
              </a:rPr>
              <a:t>High Involvement Organizations</a:t>
            </a:r>
          </a:p>
        </p:txBody>
      </p:sp>
      <p:sp>
        <p:nvSpPr>
          <p:cNvPr id="19459" name="Rectangle 3"/>
          <p:cNvSpPr>
            <a:spLocks noGrp="1" noChangeArrowheads="1"/>
          </p:cNvSpPr>
          <p:nvPr>
            <p:ph sz="quarter" idx="1"/>
          </p:nvPr>
        </p:nvSpPr>
        <p:spPr>
          <a:xfrm>
            <a:off x="685800" y="1981200"/>
            <a:ext cx="7848600" cy="4495800"/>
          </a:xfrm>
        </p:spPr>
        <p:txBody>
          <a:bodyPr/>
          <a:lstStyle/>
          <a:p>
            <a:r>
              <a:rPr lang="en-US" sz="2800" b="1" smtClean="0">
                <a:latin typeface="Arial" charset="0"/>
              </a:rPr>
              <a:t>Flat, lean structure</a:t>
            </a:r>
          </a:p>
          <a:p>
            <a:r>
              <a:rPr lang="en-US" sz="2800" b="1" smtClean="0">
                <a:latin typeface="Arial" charset="0"/>
              </a:rPr>
              <a:t>Jobs which entail worker discretion, skills, &amp; feedback</a:t>
            </a:r>
          </a:p>
          <a:p>
            <a:r>
              <a:rPr lang="en-US" sz="2800" b="1" smtClean="0">
                <a:latin typeface="Arial" charset="0"/>
              </a:rPr>
              <a:t>Open information systems</a:t>
            </a:r>
          </a:p>
          <a:p>
            <a:r>
              <a:rPr lang="en-US" sz="2800" b="1" smtClean="0">
                <a:latin typeface="Arial" charset="0"/>
              </a:rPr>
              <a:t>Career systems</a:t>
            </a:r>
          </a:p>
          <a:p>
            <a:r>
              <a:rPr lang="en-US" sz="2800" b="1" smtClean="0">
                <a:latin typeface="Arial" charset="0"/>
              </a:rPr>
              <a:t>Thoughtful employee selection</a:t>
            </a:r>
          </a:p>
          <a:p>
            <a:r>
              <a:rPr lang="en-US" sz="2800" b="1" smtClean="0">
                <a:latin typeface="Arial" charset="0"/>
              </a:rPr>
              <a:t>Employee training</a:t>
            </a:r>
          </a:p>
          <a:p>
            <a:r>
              <a:rPr lang="en-US" sz="2800" b="1" smtClean="0">
                <a:latin typeface="Arial" charset="0"/>
              </a:rPr>
              <a:t>Reward systems  &amp; personnel policies that encourage trust and commitment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b="1" smtClean="0">
                <a:latin typeface="Arial" charset="0"/>
              </a:rPr>
              <a:t>Total Quality Management</a:t>
            </a:r>
          </a:p>
        </p:txBody>
      </p:sp>
      <p:sp>
        <p:nvSpPr>
          <p:cNvPr id="20483" name="Rectangle 3"/>
          <p:cNvSpPr>
            <a:spLocks noGrp="1" noChangeArrowheads="1"/>
          </p:cNvSpPr>
          <p:nvPr>
            <p:ph sz="quarter" idx="1"/>
          </p:nvPr>
        </p:nvSpPr>
        <p:spPr/>
        <p:txBody>
          <a:bodyPr/>
          <a:lstStyle/>
          <a:p>
            <a:r>
              <a:rPr lang="en-US" sz="2800" b="1" smtClean="0">
                <a:latin typeface="Arial" charset="0"/>
              </a:rPr>
              <a:t>Create a quality philosophy</a:t>
            </a:r>
          </a:p>
          <a:p>
            <a:r>
              <a:rPr lang="en-US" sz="2800" b="1" smtClean="0">
                <a:latin typeface="Arial" charset="0"/>
              </a:rPr>
              <a:t>Institute leadership</a:t>
            </a:r>
          </a:p>
          <a:p>
            <a:r>
              <a:rPr lang="en-US" sz="2800" b="1" smtClean="0">
                <a:latin typeface="Arial" charset="0"/>
              </a:rPr>
              <a:t>Eliminate meaningless goals</a:t>
            </a:r>
          </a:p>
          <a:p>
            <a:r>
              <a:rPr lang="en-US" sz="2800" b="1" smtClean="0">
                <a:latin typeface="Arial" charset="0"/>
              </a:rPr>
              <a:t>Create trust</a:t>
            </a:r>
          </a:p>
          <a:p>
            <a:r>
              <a:rPr lang="en-US" sz="2800" b="1" smtClean="0">
                <a:latin typeface="Arial" charset="0"/>
              </a:rPr>
              <a:t>Re-focus on process</a:t>
            </a:r>
          </a:p>
          <a:p>
            <a:r>
              <a:rPr lang="en-US" sz="2800" b="1" smtClean="0">
                <a:latin typeface="Arial" charset="0"/>
              </a:rPr>
              <a:t>Walk the talk</a:t>
            </a:r>
          </a:p>
          <a:p>
            <a:r>
              <a:rPr lang="en-US" sz="2800" b="1" smtClean="0">
                <a:latin typeface="Arial" charset="0"/>
              </a:rPr>
              <a:t>Focus on continuous improvement</a:t>
            </a:r>
          </a:p>
          <a:p>
            <a:r>
              <a:rPr lang="en-US" sz="2800" b="1" smtClean="0">
                <a:latin typeface="Arial" charset="0"/>
              </a:rPr>
              <a:t>Retrain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b="1" smtClean="0">
                <a:latin typeface="Arial" charset="0"/>
              </a:rPr>
              <a:t>Implementing TQM</a:t>
            </a:r>
          </a:p>
        </p:txBody>
      </p:sp>
      <p:sp>
        <p:nvSpPr>
          <p:cNvPr id="21507" name="Rectangle 3"/>
          <p:cNvSpPr>
            <a:spLocks noGrp="1" noChangeArrowheads="1"/>
          </p:cNvSpPr>
          <p:nvPr>
            <p:ph sz="quarter" idx="1"/>
          </p:nvPr>
        </p:nvSpPr>
        <p:spPr/>
        <p:txBody>
          <a:bodyPr/>
          <a:lstStyle/>
          <a:p>
            <a:r>
              <a:rPr lang="en-US" b="1" smtClean="0">
                <a:latin typeface="Arial" charset="0"/>
              </a:rPr>
              <a:t>Get top level commitment</a:t>
            </a:r>
          </a:p>
          <a:p>
            <a:r>
              <a:rPr lang="en-US" b="1" smtClean="0">
                <a:latin typeface="Arial" charset="0"/>
              </a:rPr>
              <a:t>Train members in quality methods</a:t>
            </a:r>
          </a:p>
          <a:p>
            <a:r>
              <a:rPr lang="en-US" b="1" smtClean="0">
                <a:latin typeface="Arial" charset="0"/>
              </a:rPr>
              <a:t>Start the improvement projects</a:t>
            </a:r>
          </a:p>
          <a:p>
            <a:r>
              <a:rPr lang="en-US" b="1" smtClean="0">
                <a:latin typeface="Arial" charset="0"/>
              </a:rPr>
              <a:t>measure progress</a:t>
            </a:r>
          </a:p>
          <a:p>
            <a:r>
              <a:rPr lang="en-US" b="1" smtClean="0">
                <a:latin typeface="Arial" charset="0"/>
              </a:rPr>
              <a:t>Reward accomplishment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Work/Life Elements</a:t>
            </a:r>
          </a:p>
        </p:txBody>
      </p:sp>
      <p:sp>
        <p:nvSpPr>
          <p:cNvPr id="22531" name="Rectangle 3"/>
          <p:cNvSpPr>
            <a:spLocks noGrp="1" noChangeArrowheads="1"/>
          </p:cNvSpPr>
          <p:nvPr>
            <p:ph sz="quarter" idx="1"/>
          </p:nvPr>
        </p:nvSpPr>
        <p:spPr>
          <a:xfrm>
            <a:off x="609600" y="1828800"/>
            <a:ext cx="8534400" cy="5029200"/>
          </a:xfrm>
        </p:spPr>
        <p:txBody>
          <a:bodyPr/>
          <a:lstStyle/>
          <a:p>
            <a:pPr>
              <a:lnSpc>
                <a:spcPct val="90000"/>
              </a:lnSpc>
            </a:pPr>
            <a:r>
              <a:rPr lang="en-US" sz="2800" smtClean="0"/>
              <a:t>Child care.</a:t>
            </a:r>
          </a:p>
          <a:p>
            <a:pPr>
              <a:lnSpc>
                <a:spcPct val="90000"/>
              </a:lnSpc>
            </a:pPr>
            <a:r>
              <a:rPr lang="en-US" sz="2800" smtClean="0"/>
              <a:t>Elder care.</a:t>
            </a:r>
          </a:p>
          <a:p>
            <a:pPr>
              <a:lnSpc>
                <a:spcPct val="90000"/>
              </a:lnSpc>
            </a:pPr>
            <a:r>
              <a:rPr lang="en-US" sz="2800" smtClean="0"/>
              <a:t>Employer efforts.</a:t>
            </a:r>
          </a:p>
          <a:p>
            <a:pPr>
              <a:lnSpc>
                <a:spcPct val="90000"/>
              </a:lnSpc>
            </a:pPr>
            <a:r>
              <a:rPr lang="en-US" sz="2800" smtClean="0"/>
              <a:t>Health &amp; wellness.</a:t>
            </a:r>
          </a:p>
          <a:p>
            <a:pPr>
              <a:lnSpc>
                <a:spcPct val="90000"/>
              </a:lnSpc>
            </a:pPr>
            <a:r>
              <a:rPr lang="en-US" sz="2800" smtClean="0"/>
              <a:t>Parenting/fathering.</a:t>
            </a:r>
          </a:p>
          <a:p>
            <a:pPr>
              <a:lnSpc>
                <a:spcPct val="90000"/>
              </a:lnSpc>
            </a:pPr>
            <a:r>
              <a:rPr lang="en-US" sz="2800" smtClean="0"/>
              <a:t>Recruiting/retention</a:t>
            </a:r>
          </a:p>
          <a:p>
            <a:pPr>
              <a:lnSpc>
                <a:spcPct val="90000"/>
              </a:lnSpc>
            </a:pPr>
            <a:r>
              <a:rPr lang="en-US" sz="2800" smtClean="0"/>
              <a:t>Telecommuting.</a:t>
            </a:r>
          </a:p>
          <a:p>
            <a:pPr>
              <a:lnSpc>
                <a:spcPct val="90000"/>
              </a:lnSpc>
            </a:pPr>
            <a:r>
              <a:rPr lang="en-US" sz="2800" smtClean="0"/>
              <a:t>The workplace.</a:t>
            </a:r>
          </a:p>
          <a:p>
            <a:pPr>
              <a:lnSpc>
                <a:spcPct val="90000"/>
              </a:lnSpc>
            </a:pPr>
            <a:r>
              <a:rPr lang="en-US" sz="2800" smtClean="0"/>
              <a:t>Work/life balance.</a:t>
            </a:r>
          </a:p>
          <a:p>
            <a:pPr>
              <a:lnSpc>
                <a:spcPct val="90000"/>
              </a:lnSpc>
            </a:pPr>
            <a:endParaRPr lang="en-US" sz="24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304800"/>
            <a:ext cx="7772400" cy="1143000"/>
          </a:xfrm>
        </p:spPr>
        <p:txBody>
          <a:bodyPr/>
          <a:lstStyle/>
          <a:p>
            <a:r>
              <a:rPr lang="en-US" sz="3200" b="1" dirty="0" smtClean="0">
                <a:solidFill>
                  <a:schemeClr val="tx1"/>
                </a:solidFill>
              </a:rPr>
              <a:t>Significance of Good Work-life Quality</a:t>
            </a:r>
            <a:endParaRPr lang="en-US" sz="3200" dirty="0" smtClean="0"/>
          </a:p>
        </p:txBody>
      </p:sp>
      <p:sp>
        <p:nvSpPr>
          <p:cNvPr id="23555" name="Content Placeholder 2"/>
          <p:cNvSpPr>
            <a:spLocks noGrp="1"/>
          </p:cNvSpPr>
          <p:nvPr>
            <p:ph sz="quarter" idx="1"/>
          </p:nvPr>
        </p:nvSpPr>
        <p:spPr>
          <a:xfrm>
            <a:off x="457200" y="1676400"/>
            <a:ext cx="8229600" cy="4953000"/>
          </a:xfrm>
        </p:spPr>
        <p:txBody>
          <a:bodyPr/>
          <a:lstStyle/>
          <a:p>
            <a:r>
              <a:rPr lang="en-US" sz="2800" smtClean="0"/>
              <a:t>Decrease absenteeism and increase turnover,</a:t>
            </a:r>
          </a:p>
          <a:p>
            <a:r>
              <a:rPr lang="en-US" sz="2800" smtClean="0"/>
              <a:t>Less number of accidents,</a:t>
            </a:r>
          </a:p>
          <a:p>
            <a:r>
              <a:rPr lang="en-US" sz="2800" smtClean="0"/>
              <a:t>Improved labour relations,</a:t>
            </a:r>
          </a:p>
          <a:p>
            <a:r>
              <a:rPr lang="en-US" sz="2800" smtClean="0"/>
              <a:t>Employee personification,</a:t>
            </a:r>
          </a:p>
          <a:p>
            <a:r>
              <a:rPr lang="en-US" sz="2800" smtClean="0"/>
              <a:t>Positive employee attitudes toward their work and the company,</a:t>
            </a:r>
          </a:p>
          <a:p>
            <a:r>
              <a:rPr lang="en-US" sz="2800" smtClean="0"/>
              <a:t>Increased productivity and intrinsic motivation,</a:t>
            </a:r>
          </a:p>
          <a:p>
            <a:r>
              <a:rPr lang="en-US" sz="2800" smtClean="0"/>
              <a:t>Employees gain a high sense of control over their work.</a:t>
            </a:r>
          </a:p>
          <a:p>
            <a:endParaRPr lang="en-US"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dirty="0" smtClean="0">
                <a:solidFill>
                  <a:schemeClr val="tx1"/>
                </a:solidFill>
              </a:rPr>
              <a:t>Problems in Improving the QWL</a:t>
            </a:r>
            <a:endParaRPr lang="en-US" dirty="0" smtClean="0"/>
          </a:p>
        </p:txBody>
      </p:sp>
      <p:sp>
        <p:nvSpPr>
          <p:cNvPr id="24579" name="Content Placeholder 2"/>
          <p:cNvSpPr>
            <a:spLocks noGrp="1"/>
          </p:cNvSpPr>
          <p:nvPr>
            <p:ph sz="quarter" idx="1"/>
          </p:nvPr>
        </p:nvSpPr>
        <p:spPr/>
        <p:txBody>
          <a:bodyPr/>
          <a:lstStyle/>
          <a:p>
            <a:r>
              <a:rPr lang="en-US" smtClean="0"/>
              <a:t>Poor reward and recognition: </a:t>
            </a:r>
          </a:p>
          <a:p>
            <a:r>
              <a:rPr lang="en-US" smtClean="0"/>
              <a:t>Dead-end jobs: </a:t>
            </a:r>
          </a:p>
          <a:p>
            <a:r>
              <a:rPr lang="en-US" smtClean="0"/>
              <a:t>Managing by intimidation: </a:t>
            </a:r>
          </a:p>
          <a:p>
            <a:r>
              <a:rPr lang="en-US" smtClean="0"/>
              <a:t>Negative working environment: </a:t>
            </a:r>
          </a:p>
          <a:p>
            <a:r>
              <a:rPr lang="en-US" smtClean="0"/>
              <a:t>No job security: </a:t>
            </a:r>
          </a:p>
          <a:p>
            <a:r>
              <a:rPr lang="en-US" smtClean="0"/>
              <a:t>Negative attitude:</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Problems with QWL Programs</a:t>
            </a:r>
          </a:p>
          <a:p>
            <a:r>
              <a:rPr lang="en-US" dirty="0" smtClean="0">
                <a:latin typeface="Times New Roman" pitchFamily="18" charset="0"/>
                <a:cs typeface="Times New Roman" pitchFamily="18" charset="0"/>
              </a:rPr>
              <a:t>Key factor of involvement</a:t>
            </a:r>
          </a:p>
          <a:p>
            <a:r>
              <a:rPr lang="en-US" sz="2800" dirty="0" smtClean="0">
                <a:solidFill>
                  <a:schemeClr val="tx1"/>
                </a:solidFill>
                <a:latin typeface="Times New Roman" pitchFamily="18" charset="0"/>
                <a:cs typeface="Times New Roman" pitchFamily="18" charset="0"/>
              </a:rPr>
              <a:t>Significance of Good Work-life Quality</a:t>
            </a:r>
          </a:p>
          <a:p>
            <a:r>
              <a:rPr lang="en-US" dirty="0" smtClean="0">
                <a:solidFill>
                  <a:schemeClr val="tx1"/>
                </a:solidFill>
                <a:latin typeface="Times New Roman" pitchFamily="18" charset="0"/>
                <a:cs typeface="Times New Roman" pitchFamily="18" charset="0"/>
              </a:rPr>
              <a:t>Problems in Improving the </a:t>
            </a:r>
            <a:r>
              <a:rPr lang="en-US" dirty="0" smtClean="0">
                <a:solidFill>
                  <a:schemeClr val="tx1"/>
                </a:solidFill>
                <a:latin typeface="Times New Roman" pitchFamily="18" charset="0"/>
                <a:cs typeface="Times New Roman" pitchFamily="18" charset="0"/>
              </a:rPr>
              <a:t>QWL</a:t>
            </a:r>
          </a:p>
          <a:p>
            <a:r>
              <a:rPr lang="en-US" smtClean="0">
                <a:latin typeface="Times New Roman" pitchFamily="18" charset="0"/>
                <a:cs typeface="Times New Roman" pitchFamily="18" charset="0"/>
              </a:rPr>
              <a:t>Conclusion</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lgn="just"/>
            <a:r>
              <a:rPr lang="en-US" dirty="0"/>
              <a:t>QWL is an important aspect of human resource management. It represents the relationship between employees and the work environment. What kind of quality of working environment is given to the employees will affect their productivity and ultimately the success or failure of the </a:t>
            </a:r>
            <a:r>
              <a:rPr lang="en-US" dirty="0" err="1"/>
              <a:t>organisation</a:t>
            </a:r>
            <a:r>
              <a:rPr lang="en-US" dirty="0"/>
              <a:t>. </a:t>
            </a:r>
            <a:endParaRPr lang="en-US" dirty="0" smtClean="0"/>
          </a:p>
          <a:p>
            <a:pPr algn="just"/>
            <a:r>
              <a:rPr lang="en-US" dirty="0" smtClean="0"/>
              <a:t>Hence</a:t>
            </a:r>
            <a:r>
              <a:rPr lang="en-US" dirty="0"/>
              <a:t>, </a:t>
            </a:r>
            <a:r>
              <a:rPr lang="en-US" dirty="0" err="1"/>
              <a:t>organisations</a:t>
            </a:r>
            <a:r>
              <a:rPr lang="en-US" dirty="0"/>
              <a:t> will have to devise certain QWL </a:t>
            </a:r>
            <a:r>
              <a:rPr lang="en-US" dirty="0" err="1"/>
              <a:t>programmes</a:t>
            </a:r>
            <a:r>
              <a:rPr lang="en-US" dirty="0"/>
              <a:t> that can lead to more satisfied and productive employees. The QWL </a:t>
            </a:r>
            <a:r>
              <a:rPr lang="en-US" dirty="0" err="1"/>
              <a:t>programmes</a:t>
            </a:r>
            <a:r>
              <a:rPr lang="en-US" dirty="0"/>
              <a:t> should respond to the employees needs. </a:t>
            </a:r>
          </a:p>
        </p:txBody>
      </p:sp>
    </p:spTree>
    <p:extLst>
      <p:ext uri="{BB962C8B-B14F-4D97-AF65-F5344CB8AC3E}">
        <p14:creationId xmlns:p14="http://schemas.microsoft.com/office/powerpoint/2010/main" val="1275850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Reference</a:t>
            </a:r>
          </a:p>
        </p:txBody>
      </p:sp>
      <p:sp>
        <p:nvSpPr>
          <p:cNvPr id="3" name="Content Placeholder 2"/>
          <p:cNvSpPr>
            <a:spLocks noGrp="1"/>
          </p:cNvSpPr>
          <p:nvPr>
            <p:ph idx="1"/>
          </p:nvPr>
        </p:nvSpPr>
        <p:spPr/>
        <p:txBody>
          <a:bodyPr/>
          <a:lstStyle/>
          <a:p>
            <a:pPr eaLnBrk="1" hangingPunct="1">
              <a:defRPr/>
            </a:pPr>
            <a:r>
              <a:rPr lang="en-US" dirty="0" smtClean="0">
                <a:hlinkClick r:id="rId2"/>
              </a:rPr>
              <a:t>www.google.com</a:t>
            </a:r>
            <a:endParaRPr lang="en-US" dirty="0" smtClean="0"/>
          </a:p>
          <a:p>
            <a:pPr eaLnBrk="1" hangingPunct="1">
              <a:defRPr/>
            </a:pPr>
            <a:r>
              <a:rPr lang="en-US" dirty="0" smtClean="0">
                <a:hlinkClick r:id="rId2"/>
              </a:rPr>
              <a:t>www.wikipedia.com</a:t>
            </a:r>
            <a:endParaRPr lang="en-US" dirty="0" smtClean="0"/>
          </a:p>
          <a:p>
            <a:pPr eaLnBrk="1" hangingPunct="1">
              <a:defRPr/>
            </a:pPr>
            <a:r>
              <a:rPr lang="en-US" dirty="0" smtClean="0">
                <a:hlinkClick r:id="rId3"/>
              </a:rPr>
              <a:t>www.studymafia.org</a:t>
            </a:r>
            <a:endParaRPr lang="en-US" dirty="0" smtClean="0"/>
          </a:p>
          <a:p>
            <a:pPr eaLnBrk="1" hangingPunct="1">
              <a:buNone/>
              <a:defRPr/>
            </a:pPr>
            <a:endParaRPr lang="en-US" dirty="0" smtClean="0"/>
          </a:p>
          <a:p>
            <a:pPr eaLnBrk="1" hangingPunct="1">
              <a:buFont typeface="Wingdings" pitchFamily="2" charset="2"/>
              <a:buNone/>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4200"/>
            <a:ext cx="7772400" cy="1143000"/>
          </a:xfrm>
        </p:spPr>
        <p:txBody>
          <a:bodyPr>
            <a:normAutofit fontScale="90000"/>
          </a:bodyPr>
          <a:lstStyle/>
          <a:p>
            <a:pPr fontAlgn="auto">
              <a:spcAft>
                <a:spcPts val="0"/>
              </a:spcAft>
              <a:defRPr/>
            </a:pPr>
            <a:r>
              <a:rPr lang="en-US" sz="9600" dirty="0" smtClean="0"/>
              <a:t>Thanks </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QWL: Definition II</a:t>
            </a:r>
          </a:p>
        </p:txBody>
      </p:sp>
      <p:sp>
        <p:nvSpPr>
          <p:cNvPr id="9219" name="Rectangle 3"/>
          <p:cNvSpPr>
            <a:spLocks noGrp="1" noChangeArrowheads="1"/>
          </p:cNvSpPr>
          <p:nvPr>
            <p:ph sz="quarter" idx="1"/>
          </p:nvPr>
        </p:nvSpPr>
        <p:spPr>
          <a:xfrm>
            <a:off x="609600" y="1905000"/>
            <a:ext cx="8534400" cy="4953000"/>
          </a:xfrm>
        </p:spPr>
        <p:txBody>
          <a:bodyPr/>
          <a:lstStyle/>
          <a:p>
            <a:r>
              <a:rPr lang="en-US" sz="2800" smtClean="0"/>
              <a:t>“Quality of work life emphasizes improving the human dimension of work.”</a:t>
            </a:r>
          </a:p>
          <a:p>
            <a:r>
              <a:rPr lang="en-US" sz="2800" smtClean="0"/>
              <a:t>HR should try to improve QWL “by:</a:t>
            </a:r>
          </a:p>
          <a:p>
            <a:pPr lvl="1"/>
            <a:r>
              <a:rPr lang="en-US" smtClean="0"/>
              <a:t>introducing participative problem solving,</a:t>
            </a:r>
          </a:p>
          <a:p>
            <a:pPr lvl="1"/>
            <a:r>
              <a:rPr lang="en-US" smtClean="0"/>
              <a:t>restructuring work,</a:t>
            </a:r>
          </a:p>
          <a:p>
            <a:pPr lvl="1"/>
            <a:r>
              <a:rPr lang="en-US" smtClean="0"/>
              <a:t>introducing innovative reward systems,</a:t>
            </a:r>
          </a:p>
          <a:p>
            <a:pPr lvl="1"/>
            <a:r>
              <a:rPr lang="en-US" smtClean="0"/>
              <a:t>improving the work environment.”</a:t>
            </a:r>
          </a:p>
          <a:p>
            <a:endParaRPr lang="en-US" sz="2800" smtClean="0"/>
          </a:p>
          <a:p>
            <a:endParaRPr 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b="1" smtClean="0">
                <a:latin typeface="Arial" charset="0"/>
              </a:rPr>
              <a:t>Quality of Work Life</a:t>
            </a:r>
          </a:p>
        </p:txBody>
      </p:sp>
      <p:sp>
        <p:nvSpPr>
          <p:cNvPr id="10243" name="Rectangle 3"/>
          <p:cNvSpPr>
            <a:spLocks noGrp="1" noChangeArrowheads="1"/>
          </p:cNvSpPr>
          <p:nvPr>
            <p:ph sz="quarter" idx="1"/>
          </p:nvPr>
        </p:nvSpPr>
        <p:spPr>
          <a:xfrm>
            <a:off x="685800" y="1981200"/>
            <a:ext cx="8001000" cy="4876800"/>
          </a:xfrm>
        </p:spPr>
        <p:txBody>
          <a:bodyPr/>
          <a:lstStyle/>
          <a:p>
            <a:r>
              <a:rPr lang="en-US" b="1" smtClean="0">
                <a:latin typeface="Arial" charset="0"/>
              </a:rPr>
              <a:t>More control and autonomy for workers</a:t>
            </a:r>
          </a:p>
          <a:p>
            <a:r>
              <a:rPr lang="en-US" b="1" smtClean="0">
                <a:latin typeface="Arial" charset="0"/>
              </a:rPr>
              <a:t>Recognition for those who have contributed to meeting organizational goals</a:t>
            </a:r>
          </a:p>
          <a:p>
            <a:r>
              <a:rPr lang="en-US" b="1" smtClean="0">
                <a:latin typeface="Arial" charset="0"/>
              </a:rPr>
              <a:t>A sense of belonging to the workplace</a:t>
            </a:r>
          </a:p>
          <a:p>
            <a:r>
              <a:rPr lang="en-US" b="1" smtClean="0">
                <a:latin typeface="Arial" charset="0"/>
              </a:rPr>
              <a:t>Opportunity for progress on the job</a:t>
            </a:r>
          </a:p>
          <a:p>
            <a:r>
              <a:rPr lang="en-US" b="1" smtClean="0">
                <a:latin typeface="Arial" charset="0"/>
              </a:rPr>
              <a:t>Extrinsic rewards for work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b="1" dirty="0" smtClean="0">
                <a:latin typeface="Arial" charset="0"/>
              </a:rPr>
              <a:t>Problems with QWL Programs</a:t>
            </a:r>
          </a:p>
        </p:txBody>
      </p:sp>
      <p:sp>
        <p:nvSpPr>
          <p:cNvPr id="11267" name="Rectangle 3"/>
          <p:cNvSpPr>
            <a:spLocks noGrp="1" noChangeArrowheads="1"/>
          </p:cNvSpPr>
          <p:nvPr>
            <p:ph sz="quarter" idx="1"/>
          </p:nvPr>
        </p:nvSpPr>
        <p:spPr/>
        <p:txBody>
          <a:bodyPr/>
          <a:lstStyle/>
          <a:p>
            <a:r>
              <a:rPr lang="en-US" b="1" smtClean="0">
                <a:latin typeface="Arial" charset="0"/>
              </a:rPr>
              <a:t>Isolated change effort</a:t>
            </a:r>
          </a:p>
          <a:p>
            <a:r>
              <a:rPr lang="en-US" b="1" smtClean="0">
                <a:latin typeface="Arial" charset="0"/>
              </a:rPr>
              <a:t>Change is piecemeal</a:t>
            </a:r>
          </a:p>
          <a:p>
            <a:r>
              <a:rPr lang="en-US" b="1" smtClean="0">
                <a:latin typeface="Arial" charset="0"/>
              </a:rPr>
              <a:t>Worker involvement limited to a few issues that are not critical to core business</a:t>
            </a:r>
          </a:p>
          <a:p>
            <a:r>
              <a:rPr lang="en-US" b="1" smtClean="0">
                <a:latin typeface="Arial" charset="0"/>
              </a:rPr>
              <a:t>First line supervisors and middle management are not involved in the change effort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smtClean="0">
                <a:latin typeface="Arial" charset="0"/>
              </a:rPr>
              <a:t>Key Factors in Involvement</a:t>
            </a:r>
          </a:p>
        </p:txBody>
      </p:sp>
      <p:sp>
        <p:nvSpPr>
          <p:cNvPr id="12291" name="Rectangle 1027"/>
          <p:cNvSpPr>
            <a:spLocks noGrp="1" noChangeArrowheads="1"/>
          </p:cNvSpPr>
          <p:nvPr>
            <p:ph sz="quarter" idx="1"/>
          </p:nvPr>
        </p:nvSpPr>
        <p:spPr/>
        <p:txBody>
          <a:bodyPr/>
          <a:lstStyle/>
          <a:p>
            <a:r>
              <a:rPr lang="en-US" smtClean="0">
                <a:latin typeface="Arial" charset="0"/>
              </a:rPr>
              <a:t>Power</a:t>
            </a:r>
          </a:p>
          <a:p>
            <a:r>
              <a:rPr lang="en-US" smtClean="0">
                <a:latin typeface="Arial" charset="0"/>
              </a:rPr>
              <a:t>Information</a:t>
            </a:r>
          </a:p>
          <a:p>
            <a:r>
              <a:rPr lang="en-US" smtClean="0">
                <a:latin typeface="Arial" charset="0"/>
              </a:rPr>
              <a:t>Knowledge  &amp; skills</a:t>
            </a:r>
          </a:p>
          <a:p>
            <a:r>
              <a:rPr lang="en-US" smtClean="0">
                <a:latin typeface="Arial" charset="0"/>
              </a:rPr>
              <a:t>Rewards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610600" cy="1146175"/>
          </a:xfrm>
          <a:solidFill>
            <a:schemeClr val="bg1"/>
          </a:solidFill>
        </p:spPr>
        <p:txBody>
          <a:bodyPr/>
          <a:lstStyle/>
          <a:p>
            <a:r>
              <a:rPr lang="en-US" b="1" smtClean="0">
                <a:latin typeface="Arial" charset="0"/>
              </a:rPr>
              <a:t>Involvement and Productivity</a:t>
            </a:r>
          </a:p>
        </p:txBody>
      </p:sp>
      <p:sp>
        <p:nvSpPr>
          <p:cNvPr id="13315" name="Rectangle 3"/>
          <p:cNvSpPr>
            <a:spLocks noChangeArrowheads="1"/>
          </p:cNvSpPr>
          <p:nvPr/>
        </p:nvSpPr>
        <p:spPr bwMode="auto">
          <a:xfrm>
            <a:off x="387350" y="2362200"/>
            <a:ext cx="2203450" cy="235585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6" name="Rectangle 4"/>
          <p:cNvSpPr>
            <a:spLocks noChangeArrowheads="1"/>
          </p:cNvSpPr>
          <p:nvPr/>
        </p:nvSpPr>
        <p:spPr bwMode="auto">
          <a:xfrm>
            <a:off x="6711950" y="2362200"/>
            <a:ext cx="2203450" cy="235585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7" name="Rectangle 5"/>
          <p:cNvSpPr>
            <a:spLocks noChangeArrowheads="1"/>
          </p:cNvSpPr>
          <p:nvPr/>
        </p:nvSpPr>
        <p:spPr bwMode="auto">
          <a:xfrm>
            <a:off x="3282950" y="1755775"/>
            <a:ext cx="2886075" cy="981075"/>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8" name="Rectangle 6"/>
          <p:cNvSpPr>
            <a:spLocks noChangeArrowheads="1"/>
          </p:cNvSpPr>
          <p:nvPr/>
        </p:nvSpPr>
        <p:spPr bwMode="auto">
          <a:xfrm>
            <a:off x="3435350" y="3357563"/>
            <a:ext cx="2800350" cy="82708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9" name="Rectangle 7"/>
          <p:cNvSpPr>
            <a:spLocks noChangeArrowheads="1"/>
          </p:cNvSpPr>
          <p:nvPr/>
        </p:nvSpPr>
        <p:spPr bwMode="auto">
          <a:xfrm>
            <a:off x="3511550" y="5414963"/>
            <a:ext cx="2800350" cy="82708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20" name="Line 8"/>
          <p:cNvSpPr>
            <a:spLocks noChangeShapeType="1"/>
          </p:cNvSpPr>
          <p:nvPr/>
        </p:nvSpPr>
        <p:spPr bwMode="auto">
          <a:xfrm flipV="1">
            <a:off x="2362200" y="2741613"/>
            <a:ext cx="938213" cy="458787"/>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3321" name="Line 9"/>
          <p:cNvSpPr>
            <a:spLocks noChangeShapeType="1"/>
          </p:cNvSpPr>
          <p:nvPr/>
        </p:nvSpPr>
        <p:spPr bwMode="auto">
          <a:xfrm>
            <a:off x="2514600" y="3733800"/>
            <a:ext cx="852488" cy="1588"/>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3322" name="Line 10"/>
          <p:cNvSpPr>
            <a:spLocks noChangeShapeType="1"/>
          </p:cNvSpPr>
          <p:nvPr/>
        </p:nvSpPr>
        <p:spPr bwMode="auto">
          <a:xfrm>
            <a:off x="2438400" y="4264025"/>
            <a:ext cx="1023938" cy="1298575"/>
          </a:xfrm>
          <a:prstGeom prst="line">
            <a:avLst/>
          </a:prstGeom>
          <a:noFill/>
          <a:ln w="76200">
            <a:solidFill>
              <a:schemeClr val="tx1"/>
            </a:solidFill>
            <a:round/>
            <a:headEnd type="none" w="sm" len="sm"/>
            <a:tailEnd type="stealth" w="med" len="lg"/>
          </a:ln>
        </p:spPr>
        <p:txBody>
          <a:bodyPr wrap="none" anchor="ctr"/>
          <a:lstStyle/>
          <a:p>
            <a:endParaRPr lang="en-US"/>
          </a:p>
        </p:txBody>
      </p:sp>
      <p:sp>
        <p:nvSpPr>
          <p:cNvPr id="13323" name="Line 11"/>
          <p:cNvSpPr>
            <a:spLocks noChangeShapeType="1"/>
          </p:cNvSpPr>
          <p:nvPr/>
        </p:nvSpPr>
        <p:spPr bwMode="auto">
          <a:xfrm>
            <a:off x="5867400" y="2132013"/>
            <a:ext cx="768350" cy="763587"/>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3324" name="Line 12"/>
          <p:cNvSpPr>
            <a:spLocks noChangeShapeType="1"/>
          </p:cNvSpPr>
          <p:nvPr/>
        </p:nvSpPr>
        <p:spPr bwMode="auto">
          <a:xfrm>
            <a:off x="6248400" y="3733800"/>
            <a:ext cx="511175" cy="1588"/>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3325" name="Line 13"/>
          <p:cNvSpPr>
            <a:spLocks noChangeShapeType="1"/>
          </p:cNvSpPr>
          <p:nvPr/>
        </p:nvSpPr>
        <p:spPr bwMode="auto">
          <a:xfrm flipV="1">
            <a:off x="6096000" y="5027613"/>
            <a:ext cx="1790700" cy="839787"/>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3326" name="Rectangle 14"/>
          <p:cNvSpPr>
            <a:spLocks noChangeArrowheads="1"/>
          </p:cNvSpPr>
          <p:nvPr/>
        </p:nvSpPr>
        <p:spPr bwMode="auto">
          <a:xfrm>
            <a:off x="517525" y="2571750"/>
            <a:ext cx="1962150" cy="1187450"/>
          </a:xfrm>
          <a:prstGeom prst="rect">
            <a:avLst/>
          </a:prstGeom>
          <a:solidFill>
            <a:schemeClr val="bg1"/>
          </a:solidFill>
          <a:ln w="9525">
            <a:noFill/>
            <a:miter lim="800000"/>
            <a:headEnd/>
            <a:tailEnd/>
          </a:ln>
        </p:spPr>
        <p:txBody>
          <a:bodyPr wrap="none" lIns="92075" tIns="46038" rIns="92075" bIns="46038">
            <a:spAutoFit/>
          </a:bodyPr>
          <a:lstStyle/>
          <a:p>
            <a:r>
              <a:rPr lang="en-US"/>
              <a:t>Employee</a:t>
            </a:r>
          </a:p>
          <a:p>
            <a:r>
              <a:rPr lang="en-US"/>
              <a:t>Involvement</a:t>
            </a:r>
          </a:p>
          <a:p>
            <a:r>
              <a:rPr lang="en-US"/>
              <a:t>Intervention</a:t>
            </a:r>
          </a:p>
        </p:txBody>
      </p:sp>
      <p:sp>
        <p:nvSpPr>
          <p:cNvPr id="13327" name="Rectangle 15"/>
          <p:cNvSpPr>
            <a:spLocks noChangeArrowheads="1"/>
          </p:cNvSpPr>
          <p:nvPr/>
        </p:nvSpPr>
        <p:spPr bwMode="auto">
          <a:xfrm>
            <a:off x="3336925" y="1811338"/>
            <a:ext cx="2486025" cy="822325"/>
          </a:xfrm>
          <a:prstGeom prst="rect">
            <a:avLst/>
          </a:prstGeom>
          <a:solidFill>
            <a:schemeClr val="bg1"/>
          </a:solidFill>
          <a:ln w="9525">
            <a:noFill/>
            <a:miter lim="800000"/>
            <a:headEnd/>
            <a:tailEnd/>
          </a:ln>
        </p:spPr>
        <p:txBody>
          <a:bodyPr wrap="none" lIns="92075" tIns="46038" rIns="92075" bIns="46038">
            <a:spAutoFit/>
          </a:bodyPr>
          <a:lstStyle/>
          <a:p>
            <a:r>
              <a:rPr lang="en-US"/>
              <a:t>Communication</a:t>
            </a:r>
          </a:p>
          <a:p>
            <a:r>
              <a:rPr lang="en-US"/>
              <a:t>Coordination</a:t>
            </a:r>
          </a:p>
        </p:txBody>
      </p:sp>
      <p:sp>
        <p:nvSpPr>
          <p:cNvPr id="13328" name="Rectangle 16"/>
          <p:cNvSpPr>
            <a:spLocks noChangeArrowheads="1"/>
          </p:cNvSpPr>
          <p:nvPr/>
        </p:nvSpPr>
        <p:spPr bwMode="auto">
          <a:xfrm>
            <a:off x="3794125" y="3563938"/>
            <a:ext cx="1706563" cy="457200"/>
          </a:xfrm>
          <a:prstGeom prst="rect">
            <a:avLst/>
          </a:prstGeom>
          <a:solidFill>
            <a:schemeClr val="bg1"/>
          </a:solidFill>
          <a:ln w="9525">
            <a:noFill/>
            <a:miter lim="800000"/>
            <a:headEnd/>
            <a:tailEnd/>
          </a:ln>
        </p:spPr>
        <p:txBody>
          <a:bodyPr wrap="none" lIns="92075" tIns="46038" rIns="92075" bIns="46038">
            <a:spAutoFit/>
          </a:bodyPr>
          <a:lstStyle/>
          <a:p>
            <a:r>
              <a:rPr lang="en-US"/>
              <a:t>Motivation</a:t>
            </a:r>
          </a:p>
        </p:txBody>
      </p:sp>
      <p:sp>
        <p:nvSpPr>
          <p:cNvPr id="13329" name="Rectangle 17"/>
          <p:cNvSpPr>
            <a:spLocks noChangeArrowheads="1"/>
          </p:cNvSpPr>
          <p:nvPr/>
        </p:nvSpPr>
        <p:spPr bwMode="auto">
          <a:xfrm>
            <a:off x="3870325" y="5621338"/>
            <a:ext cx="1893888" cy="457200"/>
          </a:xfrm>
          <a:prstGeom prst="rect">
            <a:avLst/>
          </a:prstGeom>
          <a:solidFill>
            <a:schemeClr val="bg1"/>
          </a:solidFill>
          <a:ln w="9525">
            <a:noFill/>
            <a:miter lim="800000"/>
            <a:headEnd/>
            <a:tailEnd/>
          </a:ln>
        </p:spPr>
        <p:txBody>
          <a:bodyPr wrap="none" lIns="92075" tIns="46038" rIns="92075" bIns="46038">
            <a:spAutoFit/>
          </a:bodyPr>
          <a:lstStyle/>
          <a:p>
            <a:r>
              <a:rPr lang="en-US"/>
              <a:t>Capabilities</a:t>
            </a:r>
          </a:p>
        </p:txBody>
      </p:sp>
      <p:sp>
        <p:nvSpPr>
          <p:cNvPr id="13330" name="Rectangle 18"/>
          <p:cNvSpPr>
            <a:spLocks noChangeArrowheads="1"/>
          </p:cNvSpPr>
          <p:nvPr/>
        </p:nvSpPr>
        <p:spPr bwMode="auto">
          <a:xfrm>
            <a:off x="6918325" y="2573338"/>
            <a:ext cx="1944688" cy="822325"/>
          </a:xfrm>
          <a:prstGeom prst="rect">
            <a:avLst/>
          </a:prstGeom>
          <a:solidFill>
            <a:schemeClr val="bg1"/>
          </a:solidFill>
          <a:ln w="9525">
            <a:noFill/>
            <a:miter lim="800000"/>
            <a:headEnd/>
            <a:tailEnd/>
          </a:ln>
        </p:spPr>
        <p:txBody>
          <a:bodyPr wrap="none" lIns="92075" tIns="46038" rIns="92075" bIns="46038">
            <a:spAutoFit/>
          </a:bodyPr>
          <a:lstStyle/>
          <a:p>
            <a:r>
              <a:rPr lang="en-US"/>
              <a:t>Improved</a:t>
            </a:r>
          </a:p>
          <a:p>
            <a:r>
              <a:rPr lang="en-US"/>
              <a:t>Productivity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01675" y="547688"/>
            <a:ext cx="8699500" cy="1146175"/>
          </a:xfrm>
          <a:solidFill>
            <a:schemeClr val="bg1"/>
          </a:solidFill>
        </p:spPr>
        <p:txBody>
          <a:bodyPr/>
          <a:lstStyle/>
          <a:p>
            <a:r>
              <a:rPr lang="en-US" b="1" smtClean="0">
                <a:latin typeface="Arial" charset="0"/>
              </a:rPr>
              <a:t>Secondary Effects on Productivity</a:t>
            </a:r>
          </a:p>
        </p:txBody>
      </p:sp>
      <p:sp>
        <p:nvSpPr>
          <p:cNvPr id="14339" name="Rectangle 3"/>
          <p:cNvSpPr>
            <a:spLocks noChangeArrowheads="1"/>
          </p:cNvSpPr>
          <p:nvPr/>
        </p:nvSpPr>
        <p:spPr bwMode="auto">
          <a:xfrm>
            <a:off x="403225" y="2379663"/>
            <a:ext cx="2203450" cy="220345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4340" name="Rectangle 4"/>
          <p:cNvSpPr>
            <a:spLocks noChangeArrowheads="1"/>
          </p:cNvSpPr>
          <p:nvPr/>
        </p:nvSpPr>
        <p:spPr bwMode="auto">
          <a:xfrm>
            <a:off x="4670425" y="2384425"/>
            <a:ext cx="3652838" cy="75088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4341" name="Rectangle 5"/>
          <p:cNvSpPr>
            <a:spLocks noChangeArrowheads="1"/>
          </p:cNvSpPr>
          <p:nvPr/>
        </p:nvSpPr>
        <p:spPr bwMode="auto">
          <a:xfrm>
            <a:off x="4822825" y="3832225"/>
            <a:ext cx="3652838" cy="67468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4342" name="Rectangle 6"/>
          <p:cNvSpPr>
            <a:spLocks noChangeArrowheads="1"/>
          </p:cNvSpPr>
          <p:nvPr/>
        </p:nvSpPr>
        <p:spPr bwMode="auto">
          <a:xfrm>
            <a:off x="4822825" y="5356225"/>
            <a:ext cx="3652838" cy="75088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4343" name="Rectangle 7"/>
          <p:cNvSpPr>
            <a:spLocks noChangeArrowheads="1"/>
          </p:cNvSpPr>
          <p:nvPr/>
        </p:nvSpPr>
        <p:spPr bwMode="auto">
          <a:xfrm>
            <a:off x="174625" y="5280025"/>
            <a:ext cx="3652838" cy="67468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4344" name="Line 8"/>
          <p:cNvSpPr>
            <a:spLocks noChangeShapeType="1"/>
          </p:cNvSpPr>
          <p:nvPr/>
        </p:nvSpPr>
        <p:spPr bwMode="auto">
          <a:xfrm flipV="1">
            <a:off x="2454275" y="2989263"/>
            <a:ext cx="2046288" cy="228600"/>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4345" name="Line 9"/>
          <p:cNvSpPr>
            <a:spLocks noChangeShapeType="1"/>
          </p:cNvSpPr>
          <p:nvPr/>
        </p:nvSpPr>
        <p:spPr bwMode="auto">
          <a:xfrm>
            <a:off x="1463675" y="4664075"/>
            <a:ext cx="1588" cy="458788"/>
          </a:xfrm>
          <a:prstGeom prst="line">
            <a:avLst/>
          </a:prstGeom>
          <a:noFill/>
          <a:ln w="25400">
            <a:solidFill>
              <a:schemeClr val="tx1"/>
            </a:solidFill>
            <a:round/>
            <a:headEnd type="none" w="sm" len="sm"/>
            <a:tailEnd type="stealth" w="med" len="lg"/>
          </a:ln>
        </p:spPr>
        <p:txBody>
          <a:bodyPr wrap="none" anchor="ctr"/>
          <a:lstStyle/>
          <a:p>
            <a:endParaRPr lang="en-US"/>
          </a:p>
        </p:txBody>
      </p:sp>
      <p:sp>
        <p:nvSpPr>
          <p:cNvPr id="14346" name="Line 10"/>
          <p:cNvSpPr>
            <a:spLocks noChangeShapeType="1"/>
          </p:cNvSpPr>
          <p:nvPr/>
        </p:nvSpPr>
        <p:spPr bwMode="auto">
          <a:xfrm flipV="1">
            <a:off x="2454275" y="3441700"/>
            <a:ext cx="2217738" cy="1833563"/>
          </a:xfrm>
          <a:prstGeom prst="line">
            <a:avLst/>
          </a:prstGeom>
          <a:noFill/>
          <a:ln w="50800">
            <a:solidFill>
              <a:schemeClr val="tx1"/>
            </a:solidFill>
            <a:round/>
            <a:headEnd type="none" w="sm" len="sm"/>
            <a:tailEnd type="stealth" w="med" len="lg"/>
          </a:ln>
        </p:spPr>
        <p:txBody>
          <a:bodyPr wrap="none" anchor="ctr"/>
          <a:lstStyle/>
          <a:p>
            <a:endParaRPr lang="en-US"/>
          </a:p>
        </p:txBody>
      </p:sp>
      <p:sp>
        <p:nvSpPr>
          <p:cNvPr id="14347" name="Line 11"/>
          <p:cNvSpPr>
            <a:spLocks noChangeShapeType="1"/>
          </p:cNvSpPr>
          <p:nvPr/>
        </p:nvSpPr>
        <p:spPr bwMode="auto">
          <a:xfrm>
            <a:off x="6340475" y="3216275"/>
            <a:ext cx="1588" cy="458788"/>
          </a:xfrm>
          <a:prstGeom prst="line">
            <a:avLst/>
          </a:prstGeom>
          <a:noFill/>
          <a:ln w="28575">
            <a:solidFill>
              <a:schemeClr val="tx1"/>
            </a:solidFill>
            <a:round/>
            <a:headEnd type="none" w="sm" len="sm"/>
            <a:tailEnd type="stealth" w="med" len="lg"/>
          </a:ln>
        </p:spPr>
        <p:txBody>
          <a:bodyPr wrap="none" anchor="ctr"/>
          <a:lstStyle/>
          <a:p>
            <a:endParaRPr lang="en-US"/>
          </a:p>
        </p:txBody>
      </p:sp>
      <p:sp>
        <p:nvSpPr>
          <p:cNvPr id="14348" name="Line 12"/>
          <p:cNvSpPr>
            <a:spLocks noChangeShapeType="1"/>
          </p:cNvSpPr>
          <p:nvPr/>
        </p:nvSpPr>
        <p:spPr bwMode="auto">
          <a:xfrm>
            <a:off x="6416675" y="4587875"/>
            <a:ext cx="1588" cy="534988"/>
          </a:xfrm>
          <a:prstGeom prst="line">
            <a:avLst/>
          </a:prstGeom>
          <a:noFill/>
          <a:ln w="28575">
            <a:solidFill>
              <a:schemeClr val="tx1"/>
            </a:solidFill>
            <a:round/>
            <a:headEnd type="none" w="sm" len="sm"/>
            <a:tailEnd type="stealth" w="med" len="lg"/>
          </a:ln>
        </p:spPr>
        <p:txBody>
          <a:bodyPr wrap="none" anchor="ctr"/>
          <a:lstStyle/>
          <a:p>
            <a:endParaRPr lang="en-US"/>
          </a:p>
        </p:txBody>
      </p:sp>
      <p:sp>
        <p:nvSpPr>
          <p:cNvPr id="14349" name="Rectangle 13"/>
          <p:cNvSpPr>
            <a:spLocks noChangeArrowheads="1"/>
          </p:cNvSpPr>
          <p:nvPr/>
        </p:nvSpPr>
        <p:spPr bwMode="auto">
          <a:xfrm>
            <a:off x="457200" y="2665413"/>
            <a:ext cx="1962150" cy="1187450"/>
          </a:xfrm>
          <a:prstGeom prst="rect">
            <a:avLst/>
          </a:prstGeom>
          <a:solidFill>
            <a:schemeClr val="bg1"/>
          </a:solidFill>
          <a:ln w="9525">
            <a:noFill/>
            <a:miter lim="800000"/>
            <a:headEnd/>
            <a:tailEnd/>
          </a:ln>
        </p:spPr>
        <p:txBody>
          <a:bodyPr wrap="none" lIns="92075" tIns="46038" rIns="92075" bIns="46038">
            <a:spAutoFit/>
          </a:bodyPr>
          <a:lstStyle/>
          <a:p>
            <a:r>
              <a:rPr lang="en-US"/>
              <a:t>Employee</a:t>
            </a:r>
          </a:p>
          <a:p>
            <a:r>
              <a:rPr lang="en-US"/>
              <a:t>Involvement</a:t>
            </a:r>
          </a:p>
          <a:p>
            <a:r>
              <a:rPr lang="en-US"/>
              <a:t>Intervention</a:t>
            </a:r>
          </a:p>
        </p:txBody>
      </p:sp>
      <p:sp>
        <p:nvSpPr>
          <p:cNvPr id="14350" name="Rectangle 14"/>
          <p:cNvSpPr>
            <a:spLocks noChangeArrowheads="1"/>
          </p:cNvSpPr>
          <p:nvPr/>
        </p:nvSpPr>
        <p:spPr bwMode="auto">
          <a:xfrm>
            <a:off x="457200" y="5486400"/>
            <a:ext cx="1944688" cy="457200"/>
          </a:xfrm>
          <a:prstGeom prst="rect">
            <a:avLst/>
          </a:prstGeom>
          <a:solidFill>
            <a:schemeClr val="bg1"/>
          </a:solidFill>
          <a:ln w="9525">
            <a:noFill/>
            <a:miter lim="800000"/>
            <a:headEnd/>
            <a:tailEnd/>
          </a:ln>
        </p:spPr>
        <p:txBody>
          <a:bodyPr wrap="none" lIns="92075" tIns="46038" rIns="92075" bIns="46038">
            <a:spAutoFit/>
          </a:bodyPr>
          <a:lstStyle/>
          <a:p>
            <a:r>
              <a:rPr lang="en-US"/>
              <a:t>Productivity</a:t>
            </a:r>
          </a:p>
        </p:txBody>
      </p:sp>
      <p:sp>
        <p:nvSpPr>
          <p:cNvPr id="14351" name="Rectangle 15"/>
          <p:cNvSpPr>
            <a:spLocks noChangeArrowheads="1"/>
          </p:cNvSpPr>
          <p:nvPr/>
        </p:nvSpPr>
        <p:spPr bwMode="auto">
          <a:xfrm>
            <a:off x="4724400" y="2514600"/>
            <a:ext cx="3402013" cy="457200"/>
          </a:xfrm>
          <a:prstGeom prst="rect">
            <a:avLst/>
          </a:prstGeom>
          <a:solidFill>
            <a:schemeClr val="bg1"/>
          </a:solidFill>
          <a:ln w="9525">
            <a:noFill/>
            <a:miter lim="800000"/>
            <a:headEnd/>
            <a:tailEnd/>
          </a:ln>
        </p:spPr>
        <p:txBody>
          <a:bodyPr wrap="none" lIns="92075" tIns="46038" rIns="92075" bIns="46038">
            <a:spAutoFit/>
          </a:bodyPr>
          <a:lstStyle/>
          <a:p>
            <a:r>
              <a:rPr lang="en-US"/>
              <a:t>Employee satisfaction</a:t>
            </a:r>
          </a:p>
        </p:txBody>
      </p:sp>
      <p:sp>
        <p:nvSpPr>
          <p:cNvPr id="14352" name="Rectangle 16"/>
          <p:cNvSpPr>
            <a:spLocks noChangeArrowheads="1"/>
          </p:cNvSpPr>
          <p:nvPr/>
        </p:nvSpPr>
        <p:spPr bwMode="auto">
          <a:xfrm>
            <a:off x="4953000" y="3886200"/>
            <a:ext cx="3197225" cy="457200"/>
          </a:xfrm>
          <a:prstGeom prst="rect">
            <a:avLst/>
          </a:prstGeom>
          <a:solidFill>
            <a:schemeClr val="bg1"/>
          </a:solidFill>
          <a:ln w="9525">
            <a:noFill/>
            <a:miter lim="800000"/>
            <a:headEnd/>
            <a:tailEnd/>
          </a:ln>
        </p:spPr>
        <p:txBody>
          <a:bodyPr wrap="none" lIns="92075" tIns="46038" rIns="92075" bIns="46038">
            <a:spAutoFit/>
          </a:bodyPr>
          <a:lstStyle/>
          <a:p>
            <a:r>
              <a:rPr lang="en-US"/>
              <a:t>Attraction, Retention</a:t>
            </a:r>
          </a:p>
        </p:txBody>
      </p:sp>
      <p:sp>
        <p:nvSpPr>
          <p:cNvPr id="14353" name="Rectangle 17"/>
          <p:cNvSpPr>
            <a:spLocks noChangeArrowheads="1"/>
          </p:cNvSpPr>
          <p:nvPr/>
        </p:nvSpPr>
        <p:spPr bwMode="auto">
          <a:xfrm>
            <a:off x="5257800" y="5562600"/>
            <a:ext cx="1944688" cy="457200"/>
          </a:xfrm>
          <a:prstGeom prst="rect">
            <a:avLst/>
          </a:prstGeom>
          <a:solidFill>
            <a:schemeClr val="bg1"/>
          </a:solidFill>
          <a:ln w="9525">
            <a:noFill/>
            <a:miter lim="800000"/>
            <a:headEnd/>
            <a:tailEnd/>
          </a:ln>
        </p:spPr>
        <p:txBody>
          <a:bodyPr wrap="none" lIns="92075" tIns="46038" rIns="92075" bIns="46038">
            <a:spAutoFit/>
          </a:bodyPr>
          <a:lstStyle/>
          <a:p>
            <a:r>
              <a:rPr lang="en-US"/>
              <a:t>Productivity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b="1" smtClean="0">
                <a:latin typeface="Arial" charset="0"/>
              </a:rPr>
              <a:t>EI Interventions</a:t>
            </a:r>
          </a:p>
        </p:txBody>
      </p:sp>
      <p:sp>
        <p:nvSpPr>
          <p:cNvPr id="15363" name="Rectangle 3"/>
          <p:cNvSpPr>
            <a:spLocks noGrp="1" noChangeArrowheads="1"/>
          </p:cNvSpPr>
          <p:nvPr>
            <p:ph sz="quarter" idx="1"/>
          </p:nvPr>
        </p:nvSpPr>
        <p:spPr/>
        <p:txBody>
          <a:bodyPr/>
          <a:lstStyle/>
          <a:p>
            <a:r>
              <a:rPr lang="en-US" b="1" smtClean="0">
                <a:latin typeface="Arial" charset="0"/>
              </a:rPr>
              <a:t>Parallel structures</a:t>
            </a:r>
          </a:p>
          <a:p>
            <a:r>
              <a:rPr lang="en-US" b="1" smtClean="0">
                <a:latin typeface="Arial" charset="0"/>
              </a:rPr>
              <a:t>Union - management projects</a:t>
            </a:r>
          </a:p>
          <a:p>
            <a:r>
              <a:rPr lang="en-US" b="1" smtClean="0">
                <a:latin typeface="Arial" charset="0"/>
              </a:rPr>
              <a:t>Quality circles</a:t>
            </a:r>
          </a:p>
          <a:p>
            <a:r>
              <a:rPr lang="en-US" b="1" smtClean="0">
                <a:latin typeface="Arial" charset="0"/>
              </a:rPr>
              <a:t>High involvement organization</a:t>
            </a:r>
          </a:p>
          <a:p>
            <a:r>
              <a:rPr lang="en-US" b="1" smtClean="0">
                <a:latin typeface="Arial" charset="0"/>
              </a:rPr>
              <a:t>Total quality management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220</TotalTime>
  <Words>572</Words>
  <Application>Microsoft Office PowerPoint</Application>
  <PresentationFormat>On-screen Show (4:3)</PresentationFormat>
  <Paragraphs>135</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Equity</vt:lpstr>
      <vt:lpstr>MS Org Chart</vt:lpstr>
      <vt:lpstr>PowerPoint Presentation</vt:lpstr>
      <vt:lpstr>Content</vt:lpstr>
      <vt:lpstr>QWL: Definition II</vt:lpstr>
      <vt:lpstr>Quality of Work Life</vt:lpstr>
      <vt:lpstr>Problems with QWL Programs</vt:lpstr>
      <vt:lpstr>Key Factors in Involvement</vt:lpstr>
      <vt:lpstr>Involvement and Productivity</vt:lpstr>
      <vt:lpstr>Secondary Effects on Productivity</vt:lpstr>
      <vt:lpstr>EI Interventions</vt:lpstr>
      <vt:lpstr>Parallel Structures</vt:lpstr>
      <vt:lpstr>Union Management Projects</vt:lpstr>
      <vt:lpstr>Quality Circle Structure</vt:lpstr>
      <vt:lpstr>Quality Circles</vt:lpstr>
      <vt:lpstr>High Involvement Organizations</vt:lpstr>
      <vt:lpstr>Total Quality Management</vt:lpstr>
      <vt:lpstr>Implementing TQM</vt:lpstr>
      <vt:lpstr>Work/Life Elements</vt:lpstr>
      <vt:lpstr>Significance of Good Work-life Quality</vt:lpstr>
      <vt:lpstr>Problems in Improving the QWL</vt:lpstr>
      <vt:lpstr>Conclusion</vt:lpstr>
      <vt:lpstr>Reference</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Work Life</dc:title>
  <dc:creator>SIM</dc:creator>
  <cp:lastModifiedBy>CRP</cp:lastModifiedBy>
  <cp:revision>9</cp:revision>
  <cp:lastPrinted>1997-08-24T14:45:12Z</cp:lastPrinted>
  <dcterms:created xsi:type="dcterms:W3CDTF">1997-08-24T12:20:12Z</dcterms:created>
  <dcterms:modified xsi:type="dcterms:W3CDTF">2024-03-16T09:44:18Z</dcterms:modified>
</cp:coreProperties>
</file>