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8"/>
  </p:notesMasterIdLst>
  <p:sldIdLst>
    <p:sldId id="265" r:id="rId2"/>
    <p:sldId id="264" r:id="rId3"/>
    <p:sldId id="263" r:id="rId4"/>
    <p:sldId id="257" r:id="rId5"/>
    <p:sldId id="256" r:id="rId6"/>
    <p:sldId id="272" r:id="rId7"/>
    <p:sldId id="258" r:id="rId8"/>
    <p:sldId id="267" r:id="rId9"/>
    <p:sldId id="268" r:id="rId10"/>
    <p:sldId id="269" r:id="rId11"/>
    <p:sldId id="270" r:id="rId12"/>
    <p:sldId id="260" r:id="rId13"/>
    <p:sldId id="261" r:id="rId14"/>
    <p:sldId id="271" r:id="rId15"/>
    <p:sldId id="266" r:id="rId16"/>
    <p:sldId id="262"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99FF"/>
    <a:srgbClr val="EAEAEA"/>
    <a:srgbClr val="F8F8F8"/>
    <a:srgbClr val="CC99FF"/>
    <a:srgbClr val="95E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8" autoAdjust="0"/>
    <p:restoredTop sz="94660"/>
  </p:normalViewPr>
  <p:slideViewPr>
    <p:cSldViewPr>
      <p:cViewPr varScale="1">
        <p:scale>
          <a:sx n="64" d="100"/>
          <a:sy n="64" d="100"/>
        </p:scale>
        <p:origin x="-1368"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3C39F37-C7F4-413D-8399-DC4A80577023}" type="slidenum">
              <a:rPr lang="en-US"/>
              <a:pPr>
                <a:defRPr/>
              </a:pPr>
              <a:t>‹#›</a:t>
            </a:fld>
            <a:endParaRPr lang="en-US"/>
          </a:p>
        </p:txBody>
      </p:sp>
    </p:spTree>
    <p:extLst>
      <p:ext uri="{BB962C8B-B14F-4D97-AF65-F5344CB8AC3E}">
        <p14:creationId xmlns:p14="http://schemas.microsoft.com/office/powerpoint/2010/main" val="1789996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111DB95-2CF5-444C-9F4E-62248A9D32A9}" type="slidenum">
              <a:rPr lang="en-US" smtClean="0"/>
              <a:pPr/>
              <a:t>1</a:t>
            </a:fld>
            <a:endParaRPr lang="en-US" smtClean="0"/>
          </a:p>
        </p:txBody>
      </p:sp>
      <p:sp>
        <p:nvSpPr>
          <p:cNvPr id="174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C6B1C3-6551-401C-8939-7E91909E543C}" type="slidenum">
              <a:rPr lang="en-US" sz="1200">
                <a:latin typeface="Calibri" pitchFamily="34" charset="0"/>
              </a:rPr>
              <a:pPr algn="r"/>
              <a:t>1</a:t>
            </a:fld>
            <a:endParaRPr lang="en-US" sz="1200">
              <a:latin typeface="Calibri" pitchFamily="34" charset="0"/>
            </a:endParaRPr>
          </a:p>
        </p:txBody>
      </p:sp>
      <p:sp>
        <p:nvSpPr>
          <p:cNvPr id="174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32FB1FA-B0FC-439A-BB49-4CDB124610E2}" type="slidenum">
              <a:rPr lang="en-US" sz="1200"/>
              <a:pPr algn="r"/>
              <a:t>1</a:t>
            </a:fld>
            <a:endParaRPr lang="en-US" sz="1200"/>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DD777A1-0A0E-4E08-A3CA-E95B562D2DAB}" type="slidenum">
              <a:rPr lang="en-US" smtClean="0"/>
              <a:pPr/>
              <a:t>5</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A51C81F2-3893-4592-A0E0-88973482D44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B9A349B-C9CC-4CA6-B2DB-11B21C206D6E}" type="slidenum">
              <a:rPr lang="en-US"/>
              <a:pPr>
                <a:defRPr/>
              </a:pPr>
              <a:t>‹#›</a:t>
            </a:fld>
            <a:endParaRPr lang="en-US"/>
          </a:p>
        </p:txBody>
      </p:sp>
    </p:spTree>
  </p:cSld>
  <p:clrMapOvr>
    <a:masterClrMapping/>
  </p:clrMapOvr>
  <p:transition spd="med">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ABB1BF2-D7FE-40E8-833C-E19772B5F7C2}" type="slidenum">
              <a:rPr lang="en-US"/>
              <a:pPr>
                <a:defRPr/>
              </a:pPr>
              <a:t>‹#›</a:t>
            </a:fld>
            <a:endParaRPr lang="en-US"/>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4102BDF-48C2-4B3B-8CA1-EA85AFB66FCC}" type="slidenum">
              <a:rPr lang="en-US"/>
              <a:pPr>
                <a:defRPr/>
              </a:pPr>
              <a:t>‹#›</a:t>
            </a:fld>
            <a:endParaRPr lang="en-US"/>
          </a:p>
        </p:txBody>
      </p:sp>
    </p:spTree>
  </p:cSld>
  <p:clrMapOvr>
    <a:masterClrMapping/>
  </p:clrMapOvr>
  <p:transition spd="med">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DCD4C4B-84E9-4497-8D7C-BCE7E54E396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CE5B28A-CEAD-42AE-9768-A677EC60A36D}" type="slidenum">
              <a:rPr lang="en-US"/>
              <a:pPr>
                <a:defRPr/>
              </a:pPr>
              <a:t>‹#›</a:t>
            </a:fld>
            <a:endParaRPr lang="en-US"/>
          </a:p>
        </p:txBody>
      </p:sp>
    </p:spTree>
  </p:cSld>
  <p:clrMapOvr>
    <a:masterClrMapping/>
  </p:clrMapOvr>
  <p:transition spd="med">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D9C2530-DABF-4902-A8F3-D2474DD2A3D3}" type="slidenum">
              <a:rPr lang="en-US"/>
              <a:pPr>
                <a:defRPr/>
              </a:pPr>
              <a:t>‹#›</a:t>
            </a:fld>
            <a:endParaRPr lang="en-US"/>
          </a:p>
        </p:txBody>
      </p:sp>
    </p:spTree>
  </p:cSld>
  <p:clrMapOvr>
    <a:masterClrMapping/>
  </p:clrMapOvr>
  <p:transition spd="med">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CE11031-5202-4BAC-8121-24020D1C198A}" type="slidenum">
              <a:rPr lang="en-US"/>
              <a:pPr>
                <a:defRPr/>
              </a:pPr>
              <a:t>‹#›</a:t>
            </a:fld>
            <a:endParaRPr lang="en-US"/>
          </a:p>
        </p:txBody>
      </p:sp>
    </p:spTree>
  </p:cSld>
  <p:clrMapOvr>
    <a:masterClrMapping/>
  </p:clrMapOvr>
  <p:transition spd="med">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9D55B3E-5557-485E-A522-FA7747DE9222}" type="slidenum">
              <a:rPr lang="en-US"/>
              <a:pPr>
                <a:defRPr/>
              </a:pPr>
              <a:t>‹#›</a:t>
            </a:fld>
            <a:endParaRPr lang="en-US"/>
          </a:p>
        </p:txBody>
      </p:sp>
    </p:spTree>
  </p:cSld>
  <p:clrMapOvr>
    <a:masterClrMapping/>
  </p:clrMapOvr>
  <p:transition spd="med">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49ECF41-9957-45F6-814E-41DB4349F7F3}" type="slidenum">
              <a:rPr lang="en-US"/>
              <a:pPr>
                <a:defRPr/>
              </a:pPr>
              <a:t>‹#›</a:t>
            </a:fld>
            <a:endParaRPr lang="en-US"/>
          </a:p>
        </p:txBody>
      </p:sp>
    </p:spTree>
  </p:cSld>
  <p:clrMapOvr>
    <a:masterClrMapping/>
  </p:clrMapOvr>
  <p:transition spd="med">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8AD2BD4D-AB4A-474C-B243-73B68DA4A69E}" type="slidenum">
              <a:rPr lang="en-US"/>
              <a:pPr>
                <a:defRPr/>
              </a:pPr>
              <a:t>‹#›</a:t>
            </a:fld>
            <a:endParaRPr lang="en-US"/>
          </a:p>
        </p:txBody>
      </p:sp>
    </p:spTree>
  </p:cSld>
  <p:clrMapOvr>
    <a:masterClrMapping/>
  </p:clrMapOvr>
  <p:transition spd="med">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4DE1DAA-2307-4C9F-8675-C1EA4726E9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696" r:id="rId2"/>
    <p:sldLayoutId id="2147483704" r:id="rId3"/>
    <p:sldLayoutId id="2147483697" r:id="rId4"/>
    <p:sldLayoutId id="2147483698" r:id="rId5"/>
    <p:sldLayoutId id="2147483699" r:id="rId6"/>
    <p:sldLayoutId id="2147483700" r:id="rId7"/>
    <p:sldLayoutId id="2147483705" r:id="rId8"/>
    <p:sldLayoutId id="2147483706" r:id="rId9"/>
    <p:sldLayoutId id="2147483701" r:id="rId10"/>
    <p:sldLayoutId id="2147483702" r:id="rId11"/>
  </p:sldLayoutIdLst>
  <p:transition spd="med">
    <p:wheel spokes="3"/>
  </p:transition>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udymafia.org/"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ogo1"/>
          <p:cNvPicPr>
            <a:picLocks noChangeAspect="1" noChangeArrowheads="1"/>
          </p:cNvPicPr>
          <p:nvPr/>
        </p:nvPicPr>
        <p:blipFill>
          <a:blip r:embed="rId3" cstate="print"/>
          <a:srcRect/>
          <a:stretch>
            <a:fillRect/>
          </a:stretch>
        </p:blipFill>
        <p:spPr bwMode="auto">
          <a:xfrm>
            <a:off x="304800" y="60325"/>
            <a:ext cx="1143000" cy="1143000"/>
          </a:xfrm>
          <a:prstGeom prst="rect">
            <a:avLst/>
          </a:prstGeom>
          <a:noFill/>
          <a:ln w="9525">
            <a:noFill/>
            <a:miter lim="800000"/>
            <a:headEnd/>
            <a:tailEnd/>
          </a:ln>
        </p:spPr>
      </p:pic>
      <p:pic>
        <p:nvPicPr>
          <p:cNvPr id="6147" name="Picture 3" descr="strip1"/>
          <p:cNvPicPr>
            <a:picLocks noChangeAspect="1" noChangeArrowheads="1"/>
          </p:cNvPicPr>
          <p:nvPr/>
        </p:nvPicPr>
        <p:blipFill>
          <a:blip r:embed="rId4" cstate="print"/>
          <a:srcRect/>
          <a:stretch>
            <a:fillRect/>
          </a:stretch>
        </p:blipFill>
        <p:spPr bwMode="auto">
          <a:xfrm>
            <a:off x="1371600" y="593725"/>
            <a:ext cx="7620000" cy="76200"/>
          </a:xfrm>
          <a:prstGeom prst="rect">
            <a:avLst/>
          </a:prstGeom>
          <a:noFill/>
          <a:ln w="9525">
            <a:noFill/>
            <a:miter lim="800000"/>
            <a:headEnd/>
            <a:tailEnd/>
          </a:ln>
        </p:spPr>
      </p:pic>
      <p:sp>
        <p:nvSpPr>
          <p:cNvPr id="6148" name="Rectangle 5"/>
          <p:cNvSpPr>
            <a:spLocks noChangeArrowheads="1"/>
          </p:cNvSpPr>
          <p:nvPr/>
        </p:nvSpPr>
        <p:spPr bwMode="auto">
          <a:xfrm>
            <a:off x="533400" y="457200"/>
            <a:ext cx="8382000" cy="1066800"/>
          </a:xfrm>
          <a:prstGeom prst="rect">
            <a:avLst/>
          </a:prstGeom>
          <a:noFill/>
          <a:ln w="9525">
            <a:noFill/>
            <a:miter lim="800000"/>
            <a:headEnd/>
            <a:tailEnd/>
          </a:ln>
        </p:spPr>
        <p:txBody>
          <a:bodyPr anchor="ctr"/>
          <a:lstStyle/>
          <a:p>
            <a:pPr algn="ctr"/>
            <a:r>
              <a:rPr lang="en-US" sz="6000" dirty="0">
                <a:solidFill>
                  <a:srgbClr val="00B0F0"/>
                </a:solidFill>
              </a:rPr>
              <a:t>www.studymafia.org</a:t>
            </a:r>
          </a:p>
        </p:txBody>
      </p:sp>
      <p:sp>
        <p:nvSpPr>
          <p:cNvPr id="6149" name="Text Box 9"/>
          <p:cNvSpPr txBox="1">
            <a:spLocks noChangeArrowheads="1"/>
          </p:cNvSpPr>
          <p:nvPr/>
        </p:nvSpPr>
        <p:spPr bwMode="auto">
          <a:xfrm>
            <a:off x="228600" y="5562600"/>
            <a:ext cx="8610600" cy="584200"/>
          </a:xfrm>
          <a:prstGeom prst="rect">
            <a:avLst/>
          </a:prstGeom>
          <a:noFill/>
          <a:ln w="9525">
            <a:noFill/>
            <a:miter lim="800000"/>
            <a:headEnd/>
            <a:tailEnd/>
          </a:ln>
        </p:spPr>
        <p:txBody>
          <a:bodyPr>
            <a:spAutoFit/>
          </a:bodyPr>
          <a:lstStyle/>
          <a:p>
            <a:pPr>
              <a:spcBef>
                <a:spcPct val="50000"/>
              </a:spcBef>
            </a:pPr>
            <a:r>
              <a:rPr lang="en-US" sz="1600" b="1" dirty="0"/>
              <a:t>Submitted To:				                           Submitted By:</a:t>
            </a:r>
          </a:p>
          <a:p>
            <a:r>
              <a:rPr lang="en-US" sz="1600" b="1" dirty="0"/>
              <a:t>www.studymafia.org                                                                   www.studymafia.org</a:t>
            </a:r>
            <a:r>
              <a:rPr lang="en-US" sz="1600" dirty="0"/>
              <a:t> </a:t>
            </a:r>
            <a:endParaRPr lang="en-US" sz="1600" b="1" dirty="0"/>
          </a:p>
        </p:txBody>
      </p:sp>
      <p:sp>
        <p:nvSpPr>
          <p:cNvPr id="11270" name="Rectangle 8"/>
          <p:cNvSpPr>
            <a:spLocks noChangeArrowheads="1"/>
          </p:cNvSpPr>
          <p:nvPr/>
        </p:nvSpPr>
        <p:spPr bwMode="auto">
          <a:xfrm>
            <a:off x="-76200" y="2349499"/>
            <a:ext cx="5486400" cy="2062103"/>
          </a:xfrm>
          <a:prstGeom prst="rect">
            <a:avLst/>
          </a:prstGeom>
          <a:noFill/>
          <a:ln w="9525">
            <a:noFill/>
            <a:miter lim="800000"/>
            <a:headEnd/>
            <a:tailEnd/>
          </a:ln>
        </p:spPr>
        <p:txBody>
          <a:bodyPr>
            <a:spAutoFit/>
          </a:bodyPr>
          <a:lstStyle/>
          <a:p>
            <a:pPr algn="ctr">
              <a:defRPr/>
            </a:pPr>
            <a:r>
              <a:rPr lang="en-US" sz="4000" b="1" dirty="0">
                <a:solidFill>
                  <a:srgbClr val="0070C0"/>
                </a:solidFill>
                <a:latin typeface="+mn-lt"/>
              </a:rPr>
              <a:t> Seminar </a:t>
            </a:r>
          </a:p>
          <a:p>
            <a:pPr algn="ctr">
              <a:defRPr/>
            </a:pPr>
            <a:r>
              <a:rPr lang="en-US" sz="4000" b="1" dirty="0">
                <a:solidFill>
                  <a:srgbClr val="0070C0"/>
                </a:solidFill>
                <a:latin typeface="+mn-lt"/>
              </a:rPr>
              <a:t>On</a:t>
            </a:r>
          </a:p>
          <a:p>
            <a:pPr algn="ctr">
              <a:defRPr/>
            </a:pPr>
            <a:r>
              <a:rPr lang="en-US" sz="4800" b="1" dirty="0">
                <a:solidFill>
                  <a:srgbClr val="0070C0"/>
                </a:solidFill>
                <a:latin typeface="Times New Roman" pitchFamily="18" charset="0"/>
                <a:cs typeface="Times New Roman" pitchFamily="18" charset="0"/>
              </a:rPr>
              <a:t>Tsunami</a:t>
            </a:r>
            <a:endParaRPr lang="en-US" sz="4800" b="1" dirty="0">
              <a:solidFill>
                <a:srgbClr val="0070C0"/>
              </a:solidFill>
              <a:latin typeface="+mn-lt"/>
              <a:cs typeface="Times New Roman" pitchFamily="18" charset="0"/>
            </a:endParaRPr>
          </a:p>
        </p:txBody>
      </p:sp>
      <p:pic>
        <p:nvPicPr>
          <p:cNvPr id="1026" name="Picture 2" descr="Tsunami PNG, Vector, PSD, and Clipart With Transparent Background for Free  Download | Png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8783" y="178035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Tsunami</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startAt="2"/>
            </a:pPr>
            <a:r>
              <a:rPr lang="en-US" b="1" dirty="0"/>
              <a:t>Regional Tsunami</a:t>
            </a:r>
            <a:endParaRPr lang="en-US" b="1" dirty="0"/>
          </a:p>
          <a:p>
            <a:r>
              <a:rPr lang="en-US" dirty="0"/>
              <a:t>A regional tsunami is described as one that causes damage between 100 and 1,000 </a:t>
            </a:r>
            <a:r>
              <a:rPr lang="en-US" dirty="0" err="1"/>
              <a:t>kilometres</a:t>
            </a:r>
            <a:r>
              <a:rPr lang="en-US" dirty="0"/>
              <a:t> from the source of the tsunami. Outside the 1,000-kilometer perimeter, more contained damages will occur in some cases.</a:t>
            </a:r>
          </a:p>
          <a:p>
            <a:r>
              <a:rPr lang="en-US" dirty="0"/>
              <a:t>Regional tsunamis have a significantly longer warning time than local tsunamis, arriving between one and three hours after the triggering incident.</a:t>
            </a:r>
          </a:p>
        </p:txBody>
      </p:sp>
      <p:sp>
        <p:nvSpPr>
          <p:cNvPr id="4" name="Slide Number Placeholder 3"/>
          <p:cNvSpPr>
            <a:spLocks noGrp="1"/>
          </p:cNvSpPr>
          <p:nvPr>
            <p:ph type="sldNum" sz="quarter" idx="12"/>
          </p:nvPr>
        </p:nvSpPr>
        <p:spPr/>
        <p:txBody>
          <a:bodyPr/>
          <a:lstStyle/>
          <a:p>
            <a:pPr>
              <a:defRPr/>
            </a:pPr>
            <a:fld id="{94102BDF-48C2-4B3B-8CA1-EA85AFB66FCC}" type="slidenum">
              <a:rPr lang="en-US" smtClean="0"/>
              <a:pPr>
                <a:defRPr/>
              </a:pPr>
              <a:t>10</a:t>
            </a:fld>
            <a:endParaRPr lang="en-US"/>
          </a:p>
        </p:txBody>
      </p:sp>
    </p:spTree>
    <p:extLst>
      <p:ext uri="{BB962C8B-B14F-4D97-AF65-F5344CB8AC3E}">
        <p14:creationId xmlns:p14="http://schemas.microsoft.com/office/powerpoint/2010/main" val="1197572951"/>
      </p:ext>
    </p:extLst>
  </p:cSld>
  <p:clrMapOvr>
    <a:masterClrMapping/>
  </p:clrMapOvr>
  <p:transition spd="med">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Tsunami</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startAt="3"/>
            </a:pPr>
            <a:r>
              <a:rPr lang="en-US" b="1" dirty="0"/>
              <a:t>Distant Tsunami</a:t>
            </a:r>
            <a:endParaRPr lang="en-US" b="1" dirty="0"/>
          </a:p>
          <a:p>
            <a:r>
              <a:rPr lang="en-US" dirty="0"/>
              <a:t>A distant tsunami, also known as a </a:t>
            </a:r>
            <a:r>
              <a:rPr lang="en-US" dirty="0" err="1"/>
              <a:t>Teletsunami</a:t>
            </a:r>
            <a:r>
              <a:rPr lang="en-US" dirty="0"/>
              <a:t> or ocean-wide tsunami, is caused by a strong and devastating occurrence that occurs more than 1,000 </a:t>
            </a:r>
            <a:r>
              <a:rPr lang="en-US" dirty="0" err="1"/>
              <a:t>kilometres</a:t>
            </a:r>
            <a:r>
              <a:rPr lang="en-US" dirty="0"/>
              <a:t> away from landfall.</a:t>
            </a:r>
          </a:p>
          <a:p>
            <a:r>
              <a:rPr lang="en-US" dirty="0"/>
              <a:t>A distant tsunami may appear to be a local tsunami at first, but it spreads through vast swaths of the ocean basin.</a:t>
            </a:r>
          </a:p>
        </p:txBody>
      </p:sp>
      <p:sp>
        <p:nvSpPr>
          <p:cNvPr id="4" name="Slide Number Placeholder 3"/>
          <p:cNvSpPr>
            <a:spLocks noGrp="1"/>
          </p:cNvSpPr>
          <p:nvPr>
            <p:ph type="sldNum" sz="quarter" idx="12"/>
          </p:nvPr>
        </p:nvSpPr>
        <p:spPr/>
        <p:txBody>
          <a:bodyPr/>
          <a:lstStyle/>
          <a:p>
            <a:pPr>
              <a:defRPr/>
            </a:pPr>
            <a:fld id="{94102BDF-48C2-4B3B-8CA1-EA85AFB66FCC}" type="slidenum">
              <a:rPr lang="en-US" smtClean="0"/>
              <a:pPr>
                <a:defRPr/>
              </a:pPr>
              <a:t>11</a:t>
            </a:fld>
            <a:endParaRPr lang="en-US"/>
          </a:p>
        </p:txBody>
      </p:sp>
    </p:spTree>
    <p:extLst>
      <p:ext uri="{BB962C8B-B14F-4D97-AF65-F5344CB8AC3E}">
        <p14:creationId xmlns:p14="http://schemas.microsoft.com/office/powerpoint/2010/main" val="3339320512"/>
      </p:ext>
    </p:extLst>
  </p:cSld>
  <p:clrMapOvr>
    <a:masterClrMapping/>
  </p:clrMapOvr>
  <p:transition spd="med">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Tsunamis Facts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pPr>
              <a:defRPr/>
            </a:pPr>
            <a:fld id="{D3F0FE4F-C171-4100-B004-B4CBD332A8F5}" type="slidenum">
              <a:rPr lang="en-US"/>
              <a:pPr>
                <a:defRPr/>
              </a:pPr>
              <a:t>12</a:t>
            </a:fld>
            <a:endParaRPr lang="en-US"/>
          </a:p>
        </p:txBody>
      </p:sp>
      <p:sp>
        <p:nvSpPr>
          <p:cNvPr id="4" name="Content Placeholder 3"/>
          <p:cNvSpPr>
            <a:spLocks noGrp="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t>A tsunami can reach speeds of 500 miles per hour, which is almost the speed of a jet airplane.</a:t>
            </a:r>
          </a:p>
          <a:p>
            <a:pPr marL="274320" indent="-274320" eaLnBrk="1" fontAlgn="auto" hangingPunct="1">
              <a:spcBef>
                <a:spcPts val="580"/>
              </a:spcBef>
              <a:spcAft>
                <a:spcPts val="0"/>
              </a:spcAft>
              <a:buFont typeface="Wingdings 2"/>
              <a:buChar char=""/>
              <a:defRPr/>
            </a:pPr>
            <a:r>
              <a:rPr lang="en-US" dirty="0" smtClean="0"/>
              <a:t>Because of their speed, a tsunami could cross the Pacific Ocean in only one day.</a:t>
            </a:r>
          </a:p>
          <a:p>
            <a:pPr marL="274320" indent="-274320" eaLnBrk="1" fontAlgn="auto" hangingPunct="1">
              <a:spcBef>
                <a:spcPts val="580"/>
              </a:spcBef>
              <a:spcAft>
                <a:spcPts val="0"/>
              </a:spcAft>
              <a:buFont typeface="Wingdings 2"/>
              <a:buChar char=""/>
              <a:defRPr/>
            </a:pPr>
            <a:r>
              <a:rPr lang="en-US" dirty="0" smtClean="0"/>
              <a:t>As a tsunami nears the shore, it slows down, but it gains more height and energy.</a:t>
            </a:r>
          </a:p>
          <a:p>
            <a:pPr marL="274320" indent="-274320" eaLnBrk="1" fontAlgn="auto" hangingPunct="1">
              <a:spcBef>
                <a:spcPts val="580"/>
              </a:spcBef>
              <a:spcAft>
                <a:spcPts val="0"/>
              </a:spcAft>
              <a:buFont typeface="Wingdings 2"/>
              <a:buChar char=""/>
              <a:defRPr/>
            </a:pPr>
            <a:r>
              <a:rPr lang="en-US" dirty="0" smtClean="0"/>
              <a:t>The top of a tsunami wave actually moves faster than the bottom. This is what causes them to rise so high.</a:t>
            </a:r>
          </a:p>
          <a:p>
            <a:pPr marL="274320" indent="-274320" eaLnBrk="1" fontAlgn="auto" hangingPunct="1">
              <a:spcBef>
                <a:spcPts val="580"/>
              </a:spcBef>
              <a:spcAft>
                <a:spcPts val="0"/>
              </a:spcAft>
              <a:buFont typeface="Wingdings 2"/>
              <a:buChar char=""/>
              <a:defRPr/>
            </a:pPr>
            <a:r>
              <a:rPr lang="en-US" dirty="0" smtClean="0"/>
              <a:t>If a person is swept up in a tsunami, the best thing they can do is grab onto something that floats, not to try to swim.</a:t>
            </a:r>
          </a:p>
          <a:p>
            <a:pPr marL="274320" indent="-274320" eaLnBrk="1" fontAlgn="auto" hangingPunct="1">
              <a:spcBef>
                <a:spcPts val="580"/>
              </a:spcBef>
              <a:spcAft>
                <a:spcPts val="0"/>
              </a:spcAft>
              <a:buFont typeface="Wingdings 2"/>
              <a:buNone/>
              <a:defRPr/>
            </a:pPr>
            <a:r>
              <a:rPr lang="en-US" dirty="0" smtClean="0"/>
              <a:t> </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ransition spd="med">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Positive effects?</a:t>
            </a:r>
            <a:br>
              <a:rPr lang="en-US" b="1" dirty="0" smtClean="0"/>
            </a:br>
            <a:endParaRPr lang="en-US" dirty="0"/>
          </a:p>
        </p:txBody>
      </p:sp>
      <p:sp>
        <p:nvSpPr>
          <p:cNvPr id="3" name="Slide Number Placeholder 2"/>
          <p:cNvSpPr>
            <a:spLocks noGrp="1"/>
          </p:cNvSpPr>
          <p:nvPr>
            <p:ph type="sldNum" sz="quarter" idx="12"/>
          </p:nvPr>
        </p:nvSpPr>
        <p:spPr/>
        <p:txBody>
          <a:bodyPr/>
          <a:lstStyle/>
          <a:p>
            <a:pPr>
              <a:defRPr/>
            </a:pPr>
            <a:fld id="{3B7CC7F8-C95D-4CEC-858C-C9D0E93C7BE6}" type="slidenum">
              <a:rPr lang="en-US"/>
              <a:pPr>
                <a:defRPr/>
              </a:pPr>
              <a:t>13</a:t>
            </a:fld>
            <a:endParaRPr lang="en-US"/>
          </a:p>
        </p:txBody>
      </p:sp>
      <p:sp>
        <p:nvSpPr>
          <p:cNvPr id="13316" name="Content Placeholder 3"/>
          <p:cNvSpPr>
            <a:spLocks noGrp="1"/>
          </p:cNvSpPr>
          <p:nvPr>
            <p:ph sz="quarter" idx="1"/>
          </p:nvPr>
        </p:nvSpPr>
        <p:spPr/>
        <p:txBody>
          <a:bodyPr/>
          <a:lstStyle/>
          <a:p>
            <a:pPr eaLnBrk="1" hangingPunct="1"/>
            <a:r>
              <a:rPr lang="en-US" smtClean="0"/>
              <a:t>Over time, properties that have been destroyed  will be fully replaced, and probably by better and newer substitutes, so at  the end of the reconstruction process, the countries will probably be  wealthier.</a:t>
            </a:r>
          </a:p>
          <a:p>
            <a:pPr eaLnBrk="1" hangingPunct="1"/>
            <a:r>
              <a:rPr lang="en-US" smtClean="0"/>
              <a:t>As plate tectonics move, it naturally cycles materials from the mantle of the earth. Without movement that allows earthquakes and tsunamis, we wouldn’t have certain plants or animals that hold an important role in our ecosystem.</a:t>
            </a:r>
          </a:p>
          <a:p>
            <a:pPr eaLnBrk="1" hangingPunct="1"/>
            <a:endParaRPr lang="en-US" smtClean="0"/>
          </a:p>
        </p:txBody>
      </p:sp>
    </p:spTree>
  </p:cSld>
  <p:clrMapOvr>
    <a:masterClrMapping/>
  </p:clrMapOvr>
  <p:transition spd="med">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sz="quarter" idx="1"/>
          </p:nvPr>
        </p:nvSpPr>
        <p:spPr/>
        <p:txBody>
          <a:bodyPr/>
          <a:lstStyle/>
          <a:p>
            <a:pPr marL="0" indent="0">
              <a:buNone/>
            </a:pPr>
            <a:r>
              <a:rPr lang="en-US" dirty="0"/>
              <a:t>Tsunamis are destructive due to their volume and speed. They become more dangerous when they return from the sea carrying people, objects, and debris with them. Therefore, people are advised to stay out of the tsunami hazard zones until the conditions come under control.</a:t>
            </a:r>
            <a:endParaRPr lang="en-US" dirty="0"/>
          </a:p>
        </p:txBody>
      </p:sp>
      <p:sp>
        <p:nvSpPr>
          <p:cNvPr id="4" name="Slide Number Placeholder 3"/>
          <p:cNvSpPr>
            <a:spLocks noGrp="1"/>
          </p:cNvSpPr>
          <p:nvPr>
            <p:ph type="sldNum" sz="quarter" idx="12"/>
          </p:nvPr>
        </p:nvSpPr>
        <p:spPr/>
        <p:txBody>
          <a:bodyPr/>
          <a:lstStyle/>
          <a:p>
            <a:pPr>
              <a:defRPr/>
            </a:pPr>
            <a:fld id="{94102BDF-48C2-4B3B-8CA1-EA85AFB66FCC}" type="slidenum">
              <a:rPr lang="en-US" smtClean="0"/>
              <a:pPr>
                <a:defRPr/>
              </a:pPr>
              <a:t>14</a:t>
            </a:fld>
            <a:endParaRPr lang="en-US"/>
          </a:p>
        </p:txBody>
      </p:sp>
    </p:spTree>
    <p:extLst>
      <p:ext uri="{BB962C8B-B14F-4D97-AF65-F5344CB8AC3E}">
        <p14:creationId xmlns:p14="http://schemas.microsoft.com/office/powerpoint/2010/main" val="3234888714"/>
      </p:ext>
    </p:extLst>
  </p:cSld>
  <p:clrMapOvr>
    <a:masterClrMapping/>
  </p:clrMapOvr>
  <p:transition spd="med">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solidFill>
                  <a:srgbClr val="7B9899"/>
                </a:solidFill>
              </a:rPr>
              <a:t>REFERENCE</a:t>
            </a:r>
          </a:p>
        </p:txBody>
      </p:sp>
      <p:sp>
        <p:nvSpPr>
          <p:cNvPr id="14339" name="Content Placeholder 2"/>
          <p:cNvSpPr>
            <a:spLocks noGrp="1"/>
          </p:cNvSpPr>
          <p:nvPr>
            <p:ph idx="1"/>
          </p:nvPr>
        </p:nvSpPr>
        <p:spPr>
          <a:xfrm>
            <a:off x="301625" y="1527175"/>
            <a:ext cx="8504238" cy="4572000"/>
          </a:xfrm>
        </p:spPr>
        <p:txBody>
          <a:bodyPr/>
          <a:lstStyle/>
          <a:p>
            <a:pPr eaLnBrk="1" hangingPunct="1"/>
            <a:r>
              <a:rPr lang="en-US" smtClean="0">
                <a:hlinkClick r:id="rId2"/>
              </a:rPr>
              <a:t>www.google.com</a:t>
            </a:r>
            <a:endParaRPr lang="en-US" smtClean="0"/>
          </a:p>
          <a:p>
            <a:pPr eaLnBrk="1" hangingPunct="1"/>
            <a:r>
              <a:rPr lang="en-US" smtClean="0">
                <a:hlinkClick r:id="rId2"/>
              </a:rPr>
              <a:t>www.wikipedia.com</a:t>
            </a:r>
            <a:endParaRPr lang="en-US" smtClean="0"/>
          </a:p>
          <a:p>
            <a:pPr eaLnBrk="1" hangingPunct="1"/>
            <a:r>
              <a:rPr lang="en-US" smtClean="0">
                <a:hlinkClick r:id="rId3"/>
              </a:rPr>
              <a:t>www.studymafia.org</a:t>
            </a: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pitchFamily="2" charset="2"/>
              <a:buNone/>
            </a:pPr>
            <a:endParaRPr lang="en-US" smtClean="0"/>
          </a:p>
        </p:txBody>
      </p:sp>
    </p:spTree>
  </p:cSld>
  <p:clrMapOvr>
    <a:masterClrMapping/>
  </p:clrMapOvr>
  <p:transition spd="med">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2819400"/>
            <a:ext cx="7772400" cy="1143000"/>
          </a:xfrm>
        </p:spPr>
        <p:txBody>
          <a:bodyPr/>
          <a:lstStyle/>
          <a:p>
            <a:pPr algn="ctr" eaLnBrk="1" hangingPunct="1"/>
            <a:r>
              <a:rPr lang="en-US" sz="8000" smtClean="0"/>
              <a:t>THANKS</a:t>
            </a:r>
          </a:p>
        </p:txBody>
      </p:sp>
      <p:sp>
        <p:nvSpPr>
          <p:cNvPr id="3" name="Slide Number Placeholder 2"/>
          <p:cNvSpPr>
            <a:spLocks noGrp="1"/>
          </p:cNvSpPr>
          <p:nvPr>
            <p:ph type="sldNum" sz="quarter" idx="12"/>
          </p:nvPr>
        </p:nvSpPr>
        <p:spPr/>
        <p:txBody>
          <a:bodyPr/>
          <a:lstStyle/>
          <a:p>
            <a:pPr>
              <a:defRPr/>
            </a:pPr>
            <a:fld id="{2886E340-4772-47F3-BDE8-23AB2F042710}" type="slidenum">
              <a:rPr lang="en-US"/>
              <a:pPr>
                <a:defRPr/>
              </a:pPr>
              <a:t>16</a:t>
            </a:fld>
            <a:endParaRPr lang="en-US"/>
          </a:p>
        </p:txBody>
      </p:sp>
    </p:spTree>
  </p:cSld>
  <p:clrMapOvr>
    <a:masterClrMapping/>
  </p:clrMapOvr>
  <p:transition spd="med">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smtClean="0"/>
              <a:t>Content</a:t>
            </a:r>
          </a:p>
        </p:txBody>
      </p:sp>
      <p:sp>
        <p:nvSpPr>
          <p:cNvPr id="3" name="Slide Number Placeholder 2"/>
          <p:cNvSpPr>
            <a:spLocks noGrp="1"/>
          </p:cNvSpPr>
          <p:nvPr>
            <p:ph type="sldNum" sz="quarter" idx="12"/>
          </p:nvPr>
        </p:nvSpPr>
        <p:spPr/>
        <p:txBody>
          <a:bodyPr/>
          <a:lstStyle/>
          <a:p>
            <a:pPr>
              <a:defRPr/>
            </a:pPr>
            <a:fld id="{58BBBE0D-A237-44D0-89FF-A3A7B62E6D05}" type="slidenum">
              <a:rPr lang="en-US"/>
              <a:pPr>
                <a:defRPr/>
              </a:pPr>
              <a:t>2</a:t>
            </a:fld>
            <a:endParaRPr lang="en-US"/>
          </a:p>
        </p:txBody>
      </p:sp>
      <p:sp>
        <p:nvSpPr>
          <p:cNvPr id="7172" name="Content Placeholder 3"/>
          <p:cNvSpPr>
            <a:spLocks noGrp="1"/>
          </p:cNvSpPr>
          <p:nvPr>
            <p:ph sz="quarter" idx="1"/>
          </p:nvPr>
        </p:nvSpPr>
        <p:spPr/>
        <p:txBody>
          <a:bodyPr/>
          <a:lstStyle/>
          <a:p>
            <a:pPr eaLnBrk="1" hangingPunct="1"/>
            <a:r>
              <a:rPr lang="en-US" dirty="0" smtClean="0">
                <a:latin typeface="Times New Roman" pitchFamily="18" charset="0"/>
                <a:cs typeface="Times New Roman" pitchFamily="18" charset="0"/>
              </a:rPr>
              <a:t>Overview</a:t>
            </a:r>
          </a:p>
          <a:p>
            <a:pPr eaLnBrk="1" hangingPunct="1"/>
            <a:r>
              <a:rPr lang="en-US" sz="2800" dirty="0" smtClean="0">
                <a:latin typeface="Times New Roman" pitchFamily="18" charset="0"/>
                <a:cs typeface="Times New Roman" pitchFamily="18" charset="0"/>
              </a:rPr>
              <a:t>What Are Tsunamis?</a:t>
            </a:r>
          </a:p>
          <a:p>
            <a:pPr eaLnBrk="1" hangingPunct="1"/>
            <a:r>
              <a:rPr lang="en-US" sz="2800" dirty="0" smtClean="0">
                <a:latin typeface="Times New Roman" pitchFamily="18" charset="0"/>
                <a:cs typeface="Times New Roman" pitchFamily="18" charset="0"/>
              </a:rPr>
              <a:t>Why Talk About Tsunamis?</a:t>
            </a:r>
            <a:endParaRPr lang="en-US"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Causes Of </a:t>
            </a:r>
            <a:r>
              <a:rPr lang="en-US" sz="2800" dirty="0" smtClean="0">
                <a:latin typeface="Times New Roman" pitchFamily="18" charset="0"/>
                <a:cs typeface="Times New Roman" pitchFamily="18" charset="0"/>
              </a:rPr>
              <a:t>Tsunami</a:t>
            </a:r>
          </a:p>
          <a:p>
            <a:pPr eaLnBrk="1" hangingPunct="1"/>
            <a:r>
              <a:rPr lang="en-US" sz="2800" dirty="0" smtClean="0">
                <a:latin typeface="Times New Roman" pitchFamily="18" charset="0"/>
                <a:cs typeface="Times New Roman" pitchFamily="18" charset="0"/>
              </a:rPr>
              <a:t>Types</a:t>
            </a:r>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Characteristics </a:t>
            </a:r>
            <a:r>
              <a:rPr lang="en-US" sz="2800" dirty="0">
                <a:latin typeface="Times New Roman" pitchFamily="18" charset="0"/>
                <a:cs typeface="Times New Roman" pitchFamily="18" charset="0"/>
              </a:rPr>
              <a:t>of tsunamis</a:t>
            </a:r>
            <a:endParaRPr lang="en-US" sz="2800"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Tsunamis Facts</a:t>
            </a:r>
          </a:p>
          <a:p>
            <a:pPr eaLnBrk="1" hangingPunct="1"/>
            <a:r>
              <a:rPr lang="en-US" dirty="0" smtClean="0">
                <a:latin typeface="Times New Roman" pitchFamily="18" charset="0"/>
                <a:cs typeface="Times New Roman" pitchFamily="18" charset="0"/>
              </a:rPr>
              <a:t>Positive effects</a:t>
            </a:r>
            <a:r>
              <a:rPr lang="en-US" dirty="0" smtClean="0">
                <a:latin typeface="Times New Roman" pitchFamily="18" charset="0"/>
                <a:cs typeface="Times New Roman" pitchFamily="18" charset="0"/>
              </a:rPr>
              <a:t>?</a:t>
            </a:r>
          </a:p>
          <a:p>
            <a:pPr eaLnBrk="1" hangingPunct="1"/>
            <a:r>
              <a:rPr lang="en-US" dirty="0" smtClean="0">
                <a:latin typeface="Times New Roman" pitchFamily="18" charset="0"/>
                <a:cs typeface="Times New Roman" pitchFamily="18" charset="0"/>
              </a:rPr>
              <a:t>Conclusion</a:t>
            </a:r>
            <a:endParaRPr lang="en-US" dirty="0" smtClean="0">
              <a:latin typeface="Times New Roman" pitchFamily="18" charset="0"/>
              <a:cs typeface="Times New Roman" pitchFamily="18" charset="0"/>
            </a:endParaRPr>
          </a:p>
          <a:p>
            <a:pPr eaLnBrk="1" hangingPunct="1">
              <a:buFont typeface="Wingdings 2" pitchFamily="18" charset="2"/>
              <a:buNone/>
            </a:pPr>
            <a:r>
              <a:rPr lang="en-US" dirty="0" smtClean="0"/>
              <a:t/>
            </a:r>
            <a:br>
              <a:rPr lang="en-US" dirty="0" smtClean="0"/>
            </a:br>
            <a:endParaRPr lang="en-US" dirty="0" smtClean="0"/>
          </a:p>
        </p:txBody>
      </p:sp>
    </p:spTree>
  </p:cSld>
  <p:clrMapOvr>
    <a:masterClrMapping/>
  </p:clrMapOvr>
  <p:transition spd="med">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Overview</a:t>
            </a:r>
            <a:br>
              <a:rPr lang="en-US" b="1" dirty="0" smtClean="0"/>
            </a:br>
            <a:endParaRPr lang="en-US" b="1" dirty="0"/>
          </a:p>
        </p:txBody>
      </p:sp>
      <p:sp>
        <p:nvSpPr>
          <p:cNvPr id="3" name="Slide Number Placeholder 2"/>
          <p:cNvSpPr>
            <a:spLocks noGrp="1"/>
          </p:cNvSpPr>
          <p:nvPr>
            <p:ph type="sldNum" sz="quarter" idx="12"/>
          </p:nvPr>
        </p:nvSpPr>
        <p:spPr/>
        <p:txBody>
          <a:bodyPr/>
          <a:lstStyle/>
          <a:p>
            <a:pPr>
              <a:defRPr/>
            </a:pPr>
            <a:fld id="{2992401E-6B8E-488A-B551-1E240DAF8EFC}" type="slidenum">
              <a:rPr lang="en-US"/>
              <a:pPr>
                <a:defRPr/>
              </a:pPr>
              <a:t>3</a:t>
            </a:fld>
            <a:endParaRPr lang="en-US"/>
          </a:p>
        </p:txBody>
      </p:sp>
      <p:sp>
        <p:nvSpPr>
          <p:cNvPr id="8196" name="Content Placeholder 3"/>
          <p:cNvSpPr>
            <a:spLocks noGrp="1"/>
          </p:cNvSpPr>
          <p:nvPr>
            <p:ph sz="quarter" idx="1"/>
          </p:nvPr>
        </p:nvSpPr>
        <p:spPr/>
        <p:txBody>
          <a:bodyPr/>
          <a:lstStyle/>
          <a:p>
            <a:pPr eaLnBrk="1" hangingPunct="1"/>
            <a:r>
              <a:rPr lang="en-US" smtClean="0"/>
              <a:t>In this unit, find out what a tsunami is, what causes a tsunami, and signs and forewarnings of an impending tsunami.</a:t>
            </a:r>
          </a:p>
          <a:p>
            <a:pPr eaLnBrk="1" hangingPunct="1"/>
            <a:r>
              <a:rPr lang="en-US" smtClean="0"/>
              <a:t>Knowledge of tsunamis can be shared at school, through legends,</a:t>
            </a:r>
            <a:br>
              <a:rPr lang="en-US" smtClean="0"/>
            </a:br>
            <a:r>
              <a:rPr lang="en-US" smtClean="0"/>
              <a:t>stories, and experiences. When the experience of past tsunamis is remembered, loss of life and property can be prevented. </a:t>
            </a:r>
          </a:p>
          <a:p>
            <a:pPr eaLnBrk="1" hangingPunct="1">
              <a:buFont typeface="Wingdings 2" pitchFamily="18" charset="2"/>
              <a:buNone/>
            </a:pPr>
            <a:endParaRPr lang="en-US" smtClean="0"/>
          </a:p>
        </p:txBody>
      </p:sp>
    </p:spTree>
  </p:cSld>
  <p:clrMapOvr>
    <a:masterClrMapping/>
  </p:clrMapOvr>
  <p:transition spd="med">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b="1" smtClean="0">
                <a:solidFill>
                  <a:schemeClr val="tx1"/>
                </a:solidFill>
                <a:latin typeface="Charlesworth" pitchFamily="82" charset="0"/>
              </a:rPr>
              <a:t>What Are Tsunamis?</a:t>
            </a:r>
          </a:p>
        </p:txBody>
      </p:sp>
      <p:sp>
        <p:nvSpPr>
          <p:cNvPr id="6" name="Slide Number Placeholder 5"/>
          <p:cNvSpPr>
            <a:spLocks noGrp="1"/>
          </p:cNvSpPr>
          <p:nvPr>
            <p:ph type="sldNum" sz="quarter" idx="12"/>
          </p:nvPr>
        </p:nvSpPr>
        <p:spPr/>
        <p:txBody>
          <a:bodyPr/>
          <a:lstStyle/>
          <a:p>
            <a:pPr>
              <a:defRPr/>
            </a:pPr>
            <a:fld id="{671B3ED7-6416-4837-8369-6E70D3AF0632}" type="slidenum">
              <a:rPr lang="en-US"/>
              <a:pPr>
                <a:defRPr/>
              </a:pPr>
              <a:t>4</a:t>
            </a:fld>
            <a:endParaRPr lang="en-US"/>
          </a:p>
        </p:txBody>
      </p:sp>
      <p:sp>
        <p:nvSpPr>
          <p:cNvPr id="16387" name="Rectangle 3"/>
          <p:cNvSpPr>
            <a:spLocks noGrp="1" noChangeArrowheads="1"/>
          </p:cNvSpPr>
          <p:nvPr>
            <p:ph sz="quarter" idx="1"/>
          </p:nvPr>
        </p:nvSpPr>
        <p:spPr>
          <a:xfrm>
            <a:off x="0" y="1219200"/>
            <a:ext cx="9144000" cy="5638800"/>
          </a:xfrm>
        </p:spPr>
        <p:txBody>
          <a:bodyPr/>
          <a:lstStyle/>
          <a:p>
            <a:pPr eaLnBrk="1" hangingPunct="1">
              <a:buClr>
                <a:srgbClr val="CC99FF"/>
              </a:buClr>
            </a:pPr>
            <a:r>
              <a:rPr lang="en-US" sz="2400" smtClean="0"/>
              <a:t>Tsunamis are ocean waves produced by earthquakes or underwater landslides. </a:t>
            </a:r>
          </a:p>
          <a:p>
            <a:pPr eaLnBrk="1" hangingPunct="1">
              <a:buClr>
                <a:srgbClr val="CC99FF"/>
              </a:buClr>
            </a:pPr>
            <a:r>
              <a:rPr lang="en-US" sz="2400" smtClean="0"/>
              <a:t>The word is Japanese and means "harbor wave," because of the devastating effects these waves have had on low-lying Japanese coastal communities. </a:t>
            </a:r>
          </a:p>
          <a:p>
            <a:pPr eaLnBrk="1" hangingPunct="1">
              <a:buClr>
                <a:srgbClr val="CC99FF"/>
              </a:buClr>
            </a:pPr>
            <a:r>
              <a:rPr lang="en-US" sz="2400" smtClean="0"/>
              <a:t>A tsunami is actually a series of waves that can travel at speeds averaging 450 (and up to 600) miles per hour in the open ocean.</a:t>
            </a:r>
            <a:endParaRPr lang="en-US" smtClean="0"/>
          </a:p>
          <a:p>
            <a:pPr eaLnBrk="1" hangingPunct="1">
              <a:buClr>
                <a:srgbClr val="CC99FF"/>
              </a:buClr>
            </a:pPr>
            <a:r>
              <a:rPr lang="en-US" sz="2400" smtClean="0"/>
              <a:t>As the waves approach the coast, their speed decreases and their amplitude increases. Unusual wave heights have been known to be over 100 feet high. However, waves that are 10 to 20 feet high can be very destructive and cause many deaths or injuries. </a:t>
            </a: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ppt_w</p:attrName>
                                        </p:attrNameLst>
                                      </p:cBhvr>
                                      <p:tavLst>
                                        <p:tav tm="0" fmla="#ppt_w*sin(2.5*pi*$)">
                                          <p:val>
                                            <p:fltVal val="0"/>
                                          </p:val>
                                        </p:tav>
                                        <p:tav tm="100000">
                                          <p:val>
                                            <p:fltVal val="1"/>
                                          </p:val>
                                        </p:tav>
                                      </p:tavLst>
                                    </p:anim>
                                    <p:anim calcmode="lin" valueType="num">
                                      <p:cBhvr>
                                        <p:cTn id="9" dur="1000" fill="hold"/>
                                        <p:tgtEl>
                                          <p:spTgt spid="16386"/>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2" presetClass="entr" presetSubtype="2" fill="hold" grpId="0" nodeType="after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20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500"/>
                            </p:stCondLst>
                            <p:childTnLst>
                              <p:par>
                                <p:cTn id="16" presetID="2" presetClass="entr" presetSubtype="2" fill="hold" grpId="0" nodeType="after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 calcmode="lin" valueType="num">
                                      <p:cBhvr additive="base">
                                        <p:cTn id="18" dur="20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6500"/>
                            </p:stCondLst>
                            <p:childTnLst>
                              <p:par>
                                <p:cTn id="21" presetID="2" presetClass="entr" presetSubtype="2" fill="hold" grpId="0" nodeType="after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 calcmode="lin" valueType="num">
                                      <p:cBhvr additive="base">
                                        <p:cTn id="23" dur="20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8500"/>
                            </p:stCondLst>
                            <p:childTnLst>
                              <p:par>
                                <p:cTn id="26" presetID="2" presetClass="entr" presetSubtype="2" fill="hold" grpId="0" nodeType="after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additive="base">
                                        <p:cTn id="28" dur="20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Grp="1" noChangeArrowheads="1"/>
          </p:cNvSpPr>
          <p:nvPr>
            <p:ph type="title"/>
          </p:nvPr>
        </p:nvSpPr>
        <p:spPr>
          <a:xfrm>
            <a:off x="0" y="0"/>
            <a:ext cx="9144000" cy="990600"/>
          </a:xfrm>
        </p:spPr>
        <p:txBody>
          <a:bodyPr/>
          <a:lstStyle/>
          <a:p>
            <a:pPr eaLnBrk="1" hangingPunct="1"/>
            <a:r>
              <a:rPr lang="en-US" b="1" smtClean="0">
                <a:solidFill>
                  <a:schemeClr val="tx1"/>
                </a:solidFill>
                <a:latin typeface="Times New Roman" pitchFamily="18" charset="0"/>
                <a:cs typeface="Times New Roman" pitchFamily="18" charset="0"/>
              </a:rPr>
              <a:t>Why Talk About Tsunamis?</a:t>
            </a:r>
          </a:p>
        </p:txBody>
      </p:sp>
      <p:sp>
        <p:nvSpPr>
          <p:cNvPr id="6" name="Slide Number Placeholder 5"/>
          <p:cNvSpPr>
            <a:spLocks noGrp="1"/>
          </p:cNvSpPr>
          <p:nvPr>
            <p:ph type="sldNum" sz="quarter" idx="12"/>
          </p:nvPr>
        </p:nvSpPr>
        <p:spPr/>
        <p:txBody>
          <a:bodyPr/>
          <a:lstStyle/>
          <a:p>
            <a:pPr>
              <a:defRPr/>
            </a:pPr>
            <a:fld id="{2491E0C9-78C3-4BE1-AC6F-DE81BC6777B9}" type="slidenum">
              <a:rPr lang="en-US"/>
              <a:pPr>
                <a:defRPr/>
              </a:pPr>
              <a:t>5</a:t>
            </a:fld>
            <a:endParaRPr lang="en-US"/>
          </a:p>
        </p:txBody>
      </p:sp>
      <p:sp>
        <p:nvSpPr>
          <p:cNvPr id="2060" name="Rectangle 12"/>
          <p:cNvSpPr>
            <a:spLocks noGrp="1" noChangeArrowheads="1"/>
          </p:cNvSpPr>
          <p:nvPr>
            <p:ph sz="quarter" idx="1"/>
          </p:nvPr>
        </p:nvSpPr>
        <p:spPr>
          <a:xfrm>
            <a:off x="0" y="990600"/>
            <a:ext cx="9144000" cy="6096000"/>
          </a:xfrm>
        </p:spPr>
        <p:txBody>
          <a:bodyPr/>
          <a:lstStyle/>
          <a:p>
            <a:pPr eaLnBrk="1" hangingPunct="1">
              <a:buClr>
                <a:srgbClr val="CC99FF"/>
              </a:buClr>
              <a:buFont typeface="Lucida Sans Unicode" pitchFamily="34" charset="0"/>
              <a:buNone/>
            </a:pPr>
            <a:endParaRPr lang="en-US" sz="2400" smtClean="0">
              <a:latin typeface="Lucida Sans Unicode" pitchFamily="34" charset="0"/>
            </a:endParaRPr>
          </a:p>
          <a:p>
            <a:pPr eaLnBrk="1" hangingPunct="1">
              <a:buClr>
                <a:srgbClr val="CC99FF"/>
              </a:buClr>
              <a:buFont typeface="Lucida Sans Unicode" pitchFamily="34" charset="0"/>
              <a:buChar char="·"/>
            </a:pPr>
            <a:r>
              <a:rPr lang="en-US" sz="2400" smtClean="0">
                <a:latin typeface="Lucida Sans Unicode" pitchFamily="34" charset="0"/>
              </a:rPr>
              <a:t>The Tsunami last year on 26</a:t>
            </a:r>
            <a:r>
              <a:rPr lang="en-US" sz="2400" baseline="30000" smtClean="0">
                <a:latin typeface="Lucida Sans Unicode" pitchFamily="34" charset="0"/>
              </a:rPr>
              <a:t>th</a:t>
            </a:r>
            <a:r>
              <a:rPr lang="en-US" sz="2400" smtClean="0">
                <a:latin typeface="Lucida Sans Unicode" pitchFamily="34" charset="0"/>
              </a:rPr>
              <a:t> December devastated lives</a:t>
            </a:r>
          </a:p>
          <a:p>
            <a:pPr eaLnBrk="1" hangingPunct="1">
              <a:buClr>
                <a:srgbClr val="CC99FF"/>
              </a:buClr>
              <a:buFont typeface="Lucida Sans Unicode" pitchFamily="34" charset="0"/>
              <a:buNone/>
            </a:pPr>
            <a:r>
              <a:rPr lang="en-US" sz="2400" smtClean="0">
                <a:latin typeface="Lucida Sans Unicode" pitchFamily="34" charset="0"/>
              </a:rPr>
              <a:t>    around the Indian Ocean claiming thousands of lives,</a:t>
            </a:r>
          </a:p>
          <a:p>
            <a:pPr eaLnBrk="1" hangingPunct="1">
              <a:buClr>
                <a:srgbClr val="CC99FF"/>
              </a:buClr>
              <a:buFont typeface="Lucida Sans Unicode" pitchFamily="34" charset="0"/>
              <a:buNone/>
            </a:pPr>
            <a:r>
              <a:rPr lang="en-US" sz="2400" smtClean="0">
                <a:latin typeface="Lucida Sans Unicode" pitchFamily="34" charset="0"/>
              </a:rPr>
              <a:t>    millions as injured, numerous as unsheltered and </a:t>
            </a:r>
          </a:p>
          <a:p>
            <a:pPr eaLnBrk="1" hangingPunct="1">
              <a:buClr>
                <a:srgbClr val="CC99FF"/>
              </a:buClr>
              <a:buFont typeface="Lucida Sans Unicode" pitchFamily="34" charset="0"/>
              <a:buNone/>
            </a:pPr>
            <a:r>
              <a:rPr lang="en-US" sz="2400" smtClean="0">
                <a:latin typeface="Lucida Sans Unicode" pitchFamily="34" charset="0"/>
              </a:rPr>
              <a:t>    uncountless lost their family and loved ones.</a:t>
            </a:r>
          </a:p>
          <a:p>
            <a:pPr eaLnBrk="1" hangingPunct="1">
              <a:buClr>
                <a:srgbClr val="CC99FF"/>
              </a:buClr>
              <a:buFont typeface="Lucida Sans Unicode" pitchFamily="34" charset="0"/>
              <a:buChar char="·"/>
            </a:pPr>
            <a:r>
              <a:rPr lang="en-US" sz="2400" smtClean="0">
                <a:latin typeface="Lucida Sans Unicode" pitchFamily="34" charset="0"/>
              </a:rPr>
              <a:t>Twenty-four tsunamis have caused damage in the United States and its territories during the last 204 years. </a:t>
            </a:r>
          </a:p>
          <a:p>
            <a:pPr eaLnBrk="1" hangingPunct="1">
              <a:buClr>
                <a:srgbClr val="CC99FF"/>
              </a:buClr>
              <a:buFont typeface="Lucida Sans Unicode" pitchFamily="34" charset="0"/>
              <a:buChar char="·"/>
            </a:pPr>
            <a:r>
              <a:rPr lang="en-US" sz="2400" smtClean="0">
                <a:latin typeface="Lucida Sans Unicode" pitchFamily="34" charset="0"/>
              </a:rPr>
              <a:t>Just since 1946, six tsunamis have killed more than 350 people in the U.S. alone.</a:t>
            </a:r>
          </a:p>
          <a:p>
            <a:pPr eaLnBrk="1" hangingPunct="1">
              <a:buClr>
                <a:srgbClr val="CC99FF"/>
              </a:buClr>
              <a:buFont typeface="Lucida Sans Unicode" pitchFamily="34" charset="0"/>
              <a:buChar char="·"/>
            </a:pPr>
            <a:r>
              <a:rPr lang="en-US" sz="2400" smtClean="0">
                <a:latin typeface="Lucida Sans Unicode" pitchFamily="34" charset="0"/>
              </a:rPr>
              <a:t>Tsunamis can travel upstream with damaging waves extending farther inland than the immediate coast.</a:t>
            </a:r>
          </a:p>
          <a:p>
            <a:pPr eaLnBrk="1" hangingPunct="1">
              <a:buClr>
                <a:srgbClr val="CC99FF"/>
              </a:buClr>
              <a:buFont typeface="Lucida Sans Unicode" pitchFamily="34" charset="0"/>
              <a:buChar char="·"/>
            </a:pPr>
            <a:r>
              <a:rPr lang="en-US" sz="2400" smtClean="0">
                <a:latin typeface="Lucida Sans Unicode" pitchFamily="34" charset="0"/>
              </a:rPr>
              <a:t>A tsunami can occur during any season of the year and at any time, day or night.</a:t>
            </a:r>
          </a:p>
          <a:p>
            <a:pPr eaLnBrk="1" hangingPunct="1">
              <a:buClr>
                <a:srgbClr val="CC99FF"/>
              </a:buClr>
              <a:buFont typeface="Lucida Sans Unicode" pitchFamily="34" charset="0"/>
              <a:buNone/>
            </a:pPr>
            <a:endParaRPr lang="en-US" sz="2400" smtClean="0"/>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059"/>
                                        </p:tgtEl>
                                        <p:attrNameLst>
                                          <p:attrName>style.visibility</p:attrName>
                                        </p:attrNameLst>
                                      </p:cBhvr>
                                      <p:to>
                                        <p:strVal val="visible"/>
                                      </p:to>
                                    </p:set>
                                    <p:animEffect transition="in" filter="fade">
                                      <p:cBhvr>
                                        <p:cTn id="7" dur="1000"/>
                                        <p:tgtEl>
                                          <p:spTgt spid="2059"/>
                                        </p:tgtEl>
                                      </p:cBhvr>
                                    </p:animEffect>
                                    <p:anim calcmode="lin" valueType="num">
                                      <p:cBhvr>
                                        <p:cTn id="8" dur="1000" fill="hold"/>
                                        <p:tgtEl>
                                          <p:spTgt spid="2059"/>
                                        </p:tgtEl>
                                        <p:attrNameLst>
                                          <p:attrName>ppt_w</p:attrName>
                                        </p:attrNameLst>
                                      </p:cBhvr>
                                      <p:tavLst>
                                        <p:tav tm="0" fmla="#ppt_w*sin(2.5*pi*$)">
                                          <p:val>
                                            <p:fltVal val="0"/>
                                          </p:val>
                                        </p:tav>
                                        <p:tav tm="100000">
                                          <p:val>
                                            <p:fltVal val="1"/>
                                          </p:val>
                                        </p:tav>
                                      </p:tavLst>
                                    </p:anim>
                                    <p:anim calcmode="lin" valueType="num">
                                      <p:cBhvr>
                                        <p:cTn id="9" dur="1000" fill="hold"/>
                                        <p:tgtEl>
                                          <p:spTgt spid="2059"/>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 presetClass="entr" presetSubtype="2" fill="hold" grpId="0" nodeType="afterEffect">
                                  <p:stCondLst>
                                    <p:cond delay="0"/>
                                  </p:stCondLst>
                                  <p:childTnLst>
                                    <p:set>
                                      <p:cBhvr>
                                        <p:cTn id="12" dur="1" fill="hold">
                                          <p:stCondLst>
                                            <p:cond delay="0"/>
                                          </p:stCondLst>
                                        </p:cTn>
                                        <p:tgtEl>
                                          <p:spTgt spid="2060">
                                            <p:txEl>
                                              <p:pRg st="1" end="1"/>
                                            </p:txEl>
                                          </p:spTgt>
                                        </p:tgtEl>
                                        <p:attrNameLst>
                                          <p:attrName>style.visibility</p:attrName>
                                        </p:attrNameLst>
                                      </p:cBhvr>
                                      <p:to>
                                        <p:strVal val="visible"/>
                                      </p:to>
                                    </p:set>
                                    <p:anim calcmode="lin" valueType="num">
                                      <p:cBhvr additive="base">
                                        <p:cTn id="13" dur="2000" fill="hold"/>
                                        <p:tgtEl>
                                          <p:spTgt spid="2060">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06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060">
                                            <p:txEl>
                                              <p:pRg st="2" end="2"/>
                                            </p:txEl>
                                          </p:spTgt>
                                        </p:tgtEl>
                                        <p:attrNameLst>
                                          <p:attrName>style.visibility</p:attrName>
                                        </p:attrNameLst>
                                      </p:cBhvr>
                                      <p:to>
                                        <p:strVal val="visible"/>
                                      </p:to>
                                    </p:set>
                                    <p:anim calcmode="lin" valueType="num">
                                      <p:cBhvr additive="base">
                                        <p:cTn id="17" dur="2000" fill="hold"/>
                                        <p:tgtEl>
                                          <p:spTgt spid="2060">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206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60">
                                            <p:txEl>
                                              <p:pRg st="3" end="3"/>
                                            </p:txEl>
                                          </p:spTgt>
                                        </p:tgtEl>
                                        <p:attrNameLst>
                                          <p:attrName>style.visibility</p:attrName>
                                        </p:attrNameLst>
                                      </p:cBhvr>
                                      <p:to>
                                        <p:strVal val="visible"/>
                                      </p:to>
                                    </p:set>
                                    <p:anim calcmode="lin" valueType="num">
                                      <p:cBhvr additive="base">
                                        <p:cTn id="21" dur="2000" fill="hold"/>
                                        <p:tgtEl>
                                          <p:spTgt spid="2060">
                                            <p:txEl>
                                              <p:pRg st="3" end="3"/>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206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060">
                                            <p:txEl>
                                              <p:pRg st="4" end="4"/>
                                            </p:txEl>
                                          </p:spTgt>
                                        </p:tgtEl>
                                        <p:attrNameLst>
                                          <p:attrName>style.visibility</p:attrName>
                                        </p:attrNameLst>
                                      </p:cBhvr>
                                      <p:to>
                                        <p:strVal val="visible"/>
                                      </p:to>
                                    </p:set>
                                    <p:anim calcmode="lin" valueType="num">
                                      <p:cBhvr additive="base">
                                        <p:cTn id="25" dur="2000" fill="hold"/>
                                        <p:tgtEl>
                                          <p:spTgt spid="2060">
                                            <p:txEl>
                                              <p:pRg st="4" end="4"/>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060">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2060">
                                            <p:txEl>
                                              <p:pRg st="5" end="5"/>
                                            </p:txEl>
                                          </p:spTgt>
                                        </p:tgtEl>
                                        <p:attrNameLst>
                                          <p:attrName>style.visibility</p:attrName>
                                        </p:attrNameLst>
                                      </p:cBhvr>
                                      <p:to>
                                        <p:strVal val="visible"/>
                                      </p:to>
                                    </p:set>
                                    <p:anim calcmode="lin" valueType="num">
                                      <p:cBhvr additive="base">
                                        <p:cTn id="30" dur="2000" fill="hold"/>
                                        <p:tgtEl>
                                          <p:spTgt spid="2060">
                                            <p:txEl>
                                              <p:pRg st="5" end="5"/>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2060">
                                            <p:txEl>
                                              <p:pRg st="5" end="5"/>
                                            </p:txEl>
                                          </p:spTgt>
                                        </p:tgtEl>
                                        <p:attrNameLst>
                                          <p:attrName>ppt_y</p:attrName>
                                        </p:attrNameLst>
                                      </p:cBhvr>
                                      <p:tavLst>
                                        <p:tav tm="0">
                                          <p:val>
                                            <p:strVal val="#ppt_y"/>
                                          </p:val>
                                        </p:tav>
                                        <p:tav tm="100000">
                                          <p:val>
                                            <p:strVal val="#ppt_y"/>
                                          </p:val>
                                        </p:tav>
                                      </p:tavLst>
                                    </p:anim>
                                  </p:childTnLst>
                                </p:cTn>
                              </p:par>
                            </p:childTnLst>
                          </p:cTn>
                        </p:par>
                        <p:par>
                          <p:cTn id="32" fill="hold">
                            <p:stCondLst>
                              <p:cond delay="7000"/>
                            </p:stCondLst>
                            <p:childTnLst>
                              <p:par>
                                <p:cTn id="33" presetID="2" presetClass="entr" presetSubtype="2" fill="hold" grpId="0" nodeType="afterEffect">
                                  <p:stCondLst>
                                    <p:cond delay="0"/>
                                  </p:stCondLst>
                                  <p:childTnLst>
                                    <p:set>
                                      <p:cBhvr>
                                        <p:cTn id="34" dur="1" fill="hold">
                                          <p:stCondLst>
                                            <p:cond delay="0"/>
                                          </p:stCondLst>
                                        </p:cTn>
                                        <p:tgtEl>
                                          <p:spTgt spid="2060">
                                            <p:txEl>
                                              <p:pRg st="6" end="6"/>
                                            </p:txEl>
                                          </p:spTgt>
                                        </p:tgtEl>
                                        <p:attrNameLst>
                                          <p:attrName>style.visibility</p:attrName>
                                        </p:attrNameLst>
                                      </p:cBhvr>
                                      <p:to>
                                        <p:strVal val="visible"/>
                                      </p:to>
                                    </p:set>
                                    <p:anim calcmode="lin" valueType="num">
                                      <p:cBhvr additive="base">
                                        <p:cTn id="35" dur="2000" fill="hold"/>
                                        <p:tgtEl>
                                          <p:spTgt spid="2060">
                                            <p:txEl>
                                              <p:pRg st="6" end="6"/>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2060">
                                            <p:txEl>
                                              <p:pRg st="6" end="6"/>
                                            </p:txEl>
                                          </p:spTgt>
                                        </p:tgtEl>
                                        <p:attrNameLst>
                                          <p:attrName>ppt_y</p:attrName>
                                        </p:attrNameLst>
                                      </p:cBhvr>
                                      <p:tavLst>
                                        <p:tav tm="0">
                                          <p:val>
                                            <p:strVal val="#ppt_y"/>
                                          </p:val>
                                        </p:tav>
                                        <p:tav tm="100000">
                                          <p:val>
                                            <p:strVal val="#ppt_y"/>
                                          </p:val>
                                        </p:tav>
                                      </p:tavLst>
                                    </p:anim>
                                  </p:childTnLst>
                                </p:cTn>
                              </p:par>
                            </p:childTnLst>
                          </p:cTn>
                        </p:par>
                        <p:par>
                          <p:cTn id="37" fill="hold">
                            <p:stCondLst>
                              <p:cond delay="9000"/>
                            </p:stCondLst>
                            <p:childTnLst>
                              <p:par>
                                <p:cTn id="38" presetID="2" presetClass="entr" presetSubtype="2" fill="hold" grpId="0" nodeType="afterEffect">
                                  <p:stCondLst>
                                    <p:cond delay="0"/>
                                  </p:stCondLst>
                                  <p:childTnLst>
                                    <p:set>
                                      <p:cBhvr>
                                        <p:cTn id="39" dur="1" fill="hold">
                                          <p:stCondLst>
                                            <p:cond delay="0"/>
                                          </p:stCondLst>
                                        </p:cTn>
                                        <p:tgtEl>
                                          <p:spTgt spid="2060">
                                            <p:txEl>
                                              <p:pRg st="7" end="7"/>
                                            </p:txEl>
                                          </p:spTgt>
                                        </p:tgtEl>
                                        <p:attrNameLst>
                                          <p:attrName>style.visibility</p:attrName>
                                        </p:attrNameLst>
                                      </p:cBhvr>
                                      <p:to>
                                        <p:strVal val="visible"/>
                                      </p:to>
                                    </p:set>
                                    <p:anim calcmode="lin" valueType="num">
                                      <p:cBhvr additive="base">
                                        <p:cTn id="40" dur="2000" fill="hold"/>
                                        <p:tgtEl>
                                          <p:spTgt spid="2060">
                                            <p:txEl>
                                              <p:pRg st="7" end="7"/>
                                            </p:txEl>
                                          </p:spTgt>
                                        </p:tgtEl>
                                        <p:attrNameLst>
                                          <p:attrName>ppt_x</p:attrName>
                                        </p:attrNameLst>
                                      </p:cBhvr>
                                      <p:tavLst>
                                        <p:tav tm="0">
                                          <p:val>
                                            <p:strVal val="1+#ppt_w/2"/>
                                          </p:val>
                                        </p:tav>
                                        <p:tav tm="100000">
                                          <p:val>
                                            <p:strVal val="#ppt_x"/>
                                          </p:val>
                                        </p:tav>
                                      </p:tavLst>
                                    </p:anim>
                                    <p:anim calcmode="lin" valueType="num">
                                      <p:cBhvr additive="base">
                                        <p:cTn id="41" dur="2000" fill="hold"/>
                                        <p:tgtEl>
                                          <p:spTgt spid="2060">
                                            <p:txEl>
                                              <p:pRg st="7" end="7"/>
                                            </p:txEl>
                                          </p:spTgt>
                                        </p:tgtEl>
                                        <p:attrNameLst>
                                          <p:attrName>ppt_y</p:attrName>
                                        </p:attrNameLst>
                                      </p:cBhvr>
                                      <p:tavLst>
                                        <p:tav tm="0">
                                          <p:val>
                                            <p:strVal val="#ppt_y"/>
                                          </p:val>
                                        </p:tav>
                                        <p:tav tm="100000">
                                          <p:val>
                                            <p:strVal val="#ppt_y"/>
                                          </p:val>
                                        </p:tav>
                                      </p:tavLst>
                                    </p:anim>
                                  </p:childTnLst>
                                </p:cTn>
                              </p:par>
                            </p:childTnLst>
                          </p:cTn>
                        </p:par>
                        <p:par>
                          <p:cTn id="42" fill="hold">
                            <p:stCondLst>
                              <p:cond delay="11000"/>
                            </p:stCondLst>
                            <p:childTnLst>
                              <p:par>
                                <p:cTn id="43" presetID="2" presetClass="entr" presetSubtype="2" fill="hold" grpId="0" nodeType="afterEffect">
                                  <p:stCondLst>
                                    <p:cond delay="0"/>
                                  </p:stCondLst>
                                  <p:childTnLst>
                                    <p:set>
                                      <p:cBhvr>
                                        <p:cTn id="44" dur="1" fill="hold">
                                          <p:stCondLst>
                                            <p:cond delay="0"/>
                                          </p:stCondLst>
                                        </p:cTn>
                                        <p:tgtEl>
                                          <p:spTgt spid="2060">
                                            <p:txEl>
                                              <p:pRg st="8" end="8"/>
                                            </p:txEl>
                                          </p:spTgt>
                                        </p:tgtEl>
                                        <p:attrNameLst>
                                          <p:attrName>style.visibility</p:attrName>
                                        </p:attrNameLst>
                                      </p:cBhvr>
                                      <p:to>
                                        <p:strVal val="visible"/>
                                      </p:to>
                                    </p:set>
                                    <p:anim calcmode="lin" valueType="num">
                                      <p:cBhvr additive="base">
                                        <p:cTn id="45" dur="2000" fill="hold"/>
                                        <p:tgtEl>
                                          <p:spTgt spid="2060">
                                            <p:txEl>
                                              <p:pRg st="8" end="8"/>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206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6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tsunami </a:t>
            </a:r>
            <a:r>
              <a:rPr lang="en-US" b="1" dirty="0" smtClean="0"/>
              <a:t>phenomenon</a:t>
            </a:r>
            <a:endParaRPr lang="en-US" dirty="0"/>
          </a:p>
        </p:txBody>
      </p:sp>
      <p:sp>
        <p:nvSpPr>
          <p:cNvPr id="4" name="Slide Number Placeholder 3"/>
          <p:cNvSpPr>
            <a:spLocks noGrp="1"/>
          </p:cNvSpPr>
          <p:nvPr>
            <p:ph type="sldNum" sz="quarter" idx="12"/>
          </p:nvPr>
        </p:nvSpPr>
        <p:spPr/>
        <p:txBody>
          <a:bodyPr/>
          <a:lstStyle/>
          <a:p>
            <a:pPr>
              <a:defRPr/>
            </a:pPr>
            <a:fld id="{94102BDF-48C2-4B3B-8CA1-EA85AFB66FCC}" type="slidenum">
              <a:rPr lang="en-US" smtClean="0"/>
              <a:pPr>
                <a:defRPr/>
              </a:pPr>
              <a:t>6</a:t>
            </a:fld>
            <a:endParaRPr lang="en-US"/>
          </a:p>
        </p:txBody>
      </p:sp>
      <p:sp>
        <p:nvSpPr>
          <p:cNvPr id="5" name="AutoShape 2" descr="Different stages of a tsunami following a subduction earthquake, from...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ifferent stages of a tsunami following a subduction earthquake, from... |  Download Scientific Diagr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The tsunami phenomenon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848600" cy="397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016374"/>
      </p:ext>
    </p:extLst>
  </p:cSld>
  <p:clrMapOvr>
    <a:masterClrMapping/>
  </p:clrMapOvr>
  <p:transition spd="med">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14400"/>
          </a:xfrm>
        </p:spPr>
        <p:txBody>
          <a:bodyPr/>
          <a:lstStyle/>
          <a:p>
            <a:pPr eaLnBrk="1" hangingPunct="1"/>
            <a:r>
              <a:rPr lang="en-US" b="1" smtClean="0">
                <a:solidFill>
                  <a:schemeClr val="tx1"/>
                </a:solidFill>
                <a:latin typeface="Charlesworth" pitchFamily="82" charset="0"/>
              </a:rPr>
              <a:t>Causes Of Tsunami</a:t>
            </a:r>
          </a:p>
        </p:txBody>
      </p:sp>
      <p:sp>
        <p:nvSpPr>
          <p:cNvPr id="6" name="Slide Number Placeholder 5"/>
          <p:cNvSpPr>
            <a:spLocks noGrp="1"/>
          </p:cNvSpPr>
          <p:nvPr>
            <p:ph type="sldNum" sz="quarter" idx="12"/>
          </p:nvPr>
        </p:nvSpPr>
        <p:spPr/>
        <p:txBody>
          <a:bodyPr/>
          <a:lstStyle/>
          <a:p>
            <a:pPr>
              <a:defRPr/>
            </a:pPr>
            <a:fld id="{D4F30E93-BEEA-4309-87DE-AB7219F0455F}" type="slidenum">
              <a:rPr lang="en-US"/>
              <a:pPr>
                <a:defRPr/>
              </a:pPr>
              <a:t>7</a:t>
            </a:fld>
            <a:endParaRPr lang="en-US"/>
          </a:p>
        </p:txBody>
      </p:sp>
      <p:sp>
        <p:nvSpPr>
          <p:cNvPr id="17411" name="Rectangle 3"/>
          <p:cNvSpPr>
            <a:spLocks noGrp="1" noChangeArrowheads="1"/>
          </p:cNvSpPr>
          <p:nvPr>
            <p:ph sz="quarter" idx="1"/>
          </p:nvPr>
        </p:nvSpPr>
        <p:spPr>
          <a:xfrm>
            <a:off x="0" y="914400"/>
            <a:ext cx="9144000" cy="5943600"/>
          </a:xfrm>
        </p:spPr>
        <p:txBody>
          <a:bodyPr/>
          <a:lstStyle/>
          <a:p>
            <a:pPr eaLnBrk="1" hangingPunct="1">
              <a:buClr>
                <a:srgbClr val="CC99FF"/>
              </a:buClr>
            </a:pPr>
            <a:r>
              <a:rPr lang="en-US" sz="2400" smtClean="0"/>
              <a:t>Tsunamis are most often generated by earthquake-induced movement of the ocean floor.</a:t>
            </a:r>
            <a:endParaRPr lang="en-US" sz="2000" smtClean="0"/>
          </a:p>
          <a:p>
            <a:pPr eaLnBrk="1" hangingPunct="1">
              <a:buClr>
                <a:srgbClr val="CC99FF"/>
              </a:buClr>
            </a:pPr>
            <a:r>
              <a:rPr lang="en-US" sz="2400" smtClean="0"/>
              <a:t>Landslides, volcanic eruptions, and even meteorites can also generate a tsunami. </a:t>
            </a:r>
          </a:p>
          <a:p>
            <a:pPr eaLnBrk="1" hangingPunct="1">
              <a:buClr>
                <a:srgbClr val="CC99FF"/>
              </a:buClr>
              <a:buFontTx/>
              <a:buNone/>
            </a:pPr>
            <a:endParaRPr lang="en-US" sz="2400" smtClean="0"/>
          </a:p>
          <a:p>
            <a:pPr eaLnBrk="1" hangingPunct="1">
              <a:buClr>
                <a:srgbClr val="CC99FF"/>
              </a:buClr>
              <a:buFontTx/>
              <a:buNone/>
            </a:pPr>
            <a:r>
              <a:rPr lang="en-US" sz="4000" b="1" smtClean="0">
                <a:latin typeface="Charlesworth" pitchFamily="82" charset="0"/>
              </a:rPr>
              <a:t>Areas Prone to Tsunami</a:t>
            </a:r>
          </a:p>
          <a:p>
            <a:pPr eaLnBrk="1" hangingPunct="1">
              <a:buClr>
                <a:srgbClr val="CC99FF"/>
              </a:buClr>
              <a:buFont typeface="Wingdings" pitchFamily="2" charset="2"/>
              <a:buChar char="v"/>
            </a:pPr>
            <a:r>
              <a:rPr lang="en-US" sz="2400" smtClean="0">
                <a:latin typeface="Charlesworth" pitchFamily="82" charset="0"/>
              </a:rPr>
              <a:t> </a:t>
            </a:r>
            <a:r>
              <a:rPr lang="en-US" sz="2400" smtClean="0"/>
              <a:t>The Indian coastline from Gujrat to West Bengal.</a:t>
            </a:r>
          </a:p>
          <a:p>
            <a:pPr eaLnBrk="1" hangingPunct="1">
              <a:buClr>
                <a:srgbClr val="CC99FF"/>
              </a:buClr>
              <a:buFont typeface="Wingdings" pitchFamily="2" charset="2"/>
              <a:buChar char="v"/>
            </a:pPr>
            <a:r>
              <a:rPr lang="en-US" sz="2400" smtClean="0"/>
              <a:t> The continent of Australia.</a:t>
            </a:r>
          </a:p>
          <a:p>
            <a:pPr eaLnBrk="1" hangingPunct="1">
              <a:buClr>
                <a:srgbClr val="CC99FF"/>
              </a:buClr>
              <a:buFont typeface="Wingdings" pitchFamily="2" charset="2"/>
              <a:buChar char="v"/>
            </a:pPr>
            <a:r>
              <a:rPr lang="en-US" sz="2400" smtClean="0"/>
              <a:t> Other countries like Sri Lanka, Japan, Indonesia, Thailand, </a:t>
            </a:r>
          </a:p>
          <a:p>
            <a:pPr eaLnBrk="1" hangingPunct="1">
              <a:buClr>
                <a:srgbClr val="CC99FF"/>
              </a:buClr>
              <a:buFont typeface="Wingdings" pitchFamily="2" charset="2"/>
              <a:buNone/>
            </a:pPr>
            <a:r>
              <a:rPr lang="en-US" sz="2400" smtClean="0"/>
              <a:t>     Philippines, Malaysia, Oman, Yemen, etc. in the Indian</a:t>
            </a:r>
          </a:p>
          <a:p>
            <a:pPr eaLnBrk="1" hangingPunct="1">
              <a:buClr>
                <a:srgbClr val="CC99FF"/>
              </a:buClr>
              <a:buFont typeface="Wingdings" pitchFamily="2" charset="2"/>
              <a:buNone/>
            </a:pPr>
            <a:r>
              <a:rPr lang="en-US" sz="2400" smtClean="0"/>
              <a:t>     Ocean, Bay of Bengal &amp; Arabian Sea.</a:t>
            </a:r>
          </a:p>
          <a:p>
            <a:pPr eaLnBrk="1" hangingPunct="1">
              <a:buClr>
                <a:srgbClr val="CC99FF"/>
              </a:buClr>
              <a:buFont typeface="Wingdings" pitchFamily="2" charset="2"/>
              <a:buChar char="v"/>
            </a:pPr>
            <a:r>
              <a:rPr lang="en-US" sz="2400" smtClean="0"/>
              <a:t> Then there are other countries like Cuba, Peru, U.S. Canada,</a:t>
            </a:r>
          </a:p>
          <a:p>
            <a:pPr eaLnBrk="1" hangingPunct="1">
              <a:buClr>
                <a:srgbClr val="CC99FF"/>
              </a:buClr>
              <a:buFont typeface="Wingdings" pitchFamily="2" charset="2"/>
              <a:buNone/>
            </a:pPr>
            <a:r>
              <a:rPr lang="en-US" sz="2400" smtClean="0"/>
              <a:t>     Russia, Madagascar, etc.</a:t>
            </a: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ppt_w</p:attrName>
                                        </p:attrNameLst>
                                      </p:cBhvr>
                                      <p:tavLst>
                                        <p:tav tm="0" fmla="#ppt_w*sin(2.5*pi*$)">
                                          <p:val>
                                            <p:fltVal val="0"/>
                                          </p:val>
                                        </p:tav>
                                        <p:tav tm="100000">
                                          <p:val>
                                            <p:fltVal val="1"/>
                                          </p:val>
                                        </p:tav>
                                      </p:tavLst>
                                    </p:anim>
                                    <p:anim calcmode="lin" valueType="num">
                                      <p:cBhvr>
                                        <p:cTn id="9" dur="1000" fill="hold"/>
                                        <p:tgtEl>
                                          <p:spTgt spid="17410"/>
                                        </p:tgtEl>
                                        <p:attrNameLst>
                                          <p:attrName>ppt_h</p:attrName>
                                        </p:attrNameLst>
                                      </p:cBhvr>
                                      <p:tavLst>
                                        <p:tav tm="0">
                                          <p:val>
                                            <p:strVal val="#ppt_h"/>
                                          </p:val>
                                        </p:tav>
                                        <p:tav tm="100000">
                                          <p:val>
                                            <p:strVal val="#ppt_h"/>
                                          </p:val>
                                        </p:tav>
                                      </p:tavLst>
                                    </p:anim>
                                  </p:childTnLst>
                                </p:cTn>
                              </p:par>
                            </p:childTnLst>
                          </p:cTn>
                        </p:par>
                        <p:par>
                          <p:cTn id="10" fill="hold">
                            <p:stCondLst>
                              <p:cond delay="2400"/>
                            </p:stCondLst>
                            <p:childTnLst>
                              <p:par>
                                <p:cTn id="11" presetID="2" presetClass="entr" presetSubtype="2" fill="hold" nodeType="after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20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400"/>
                            </p:stCondLst>
                            <p:childTnLst>
                              <p:par>
                                <p:cTn id="16" presetID="2" presetClass="entr" presetSubtype="2" fill="hold" nodeType="after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20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fade">
                                      <p:cBhvr>
                                        <p:cTn id="24" dur="1000"/>
                                        <p:tgtEl>
                                          <p:spTgt spid="17411">
                                            <p:txEl>
                                              <p:pRg st="3" end="3"/>
                                            </p:txEl>
                                          </p:spTgt>
                                        </p:tgtEl>
                                      </p:cBhvr>
                                    </p:animEffect>
                                    <p:anim calcmode="lin" valueType="num">
                                      <p:cBhvr>
                                        <p:cTn id="25" dur="1000" fill="hold"/>
                                        <p:tgtEl>
                                          <p:spTgt spid="17411">
                                            <p:txEl>
                                              <p:pRg st="3" end="3"/>
                                            </p:txEl>
                                          </p:spTgt>
                                        </p:tgtEl>
                                        <p:attrNameLst>
                                          <p:attrName>ppt_w</p:attrName>
                                        </p:attrNameLst>
                                      </p:cBhvr>
                                      <p:tavLst>
                                        <p:tav tm="0" fmla="#ppt_w*sin(2.5*pi*$)">
                                          <p:val>
                                            <p:fltVal val="0"/>
                                          </p:val>
                                        </p:tav>
                                        <p:tav tm="100000">
                                          <p:val>
                                            <p:fltVal val="1"/>
                                          </p:val>
                                        </p:tav>
                                      </p:tavLst>
                                    </p:anim>
                                    <p:anim calcmode="lin" valueType="num">
                                      <p:cBhvr>
                                        <p:cTn id="26" dur="1000" fill="hold"/>
                                        <p:tgtEl>
                                          <p:spTgt spid="17411">
                                            <p:txEl>
                                              <p:pRg st="3" end="3"/>
                                            </p:txEl>
                                          </p:spTgt>
                                        </p:tgtEl>
                                        <p:attrNameLst>
                                          <p:attrName>ppt_h</p:attrName>
                                        </p:attrNameLst>
                                      </p:cBhvr>
                                      <p:tavLst>
                                        <p:tav tm="0">
                                          <p:val>
                                            <p:strVal val="#ppt_h"/>
                                          </p:val>
                                        </p:tav>
                                        <p:tav tm="100000">
                                          <p:val>
                                            <p:strVal val="#ppt_h"/>
                                          </p:val>
                                        </p:tav>
                                      </p:tavLst>
                                    </p:anim>
                                  </p:childTnLst>
                                </p:cTn>
                              </p:par>
                            </p:childTnLst>
                          </p:cTn>
                        </p:par>
                        <p:par>
                          <p:cTn id="27" fill="hold">
                            <p:stCondLst>
                              <p:cond delay="2800"/>
                            </p:stCondLst>
                            <p:childTnLst>
                              <p:par>
                                <p:cTn id="28" presetID="2" presetClass="entr" presetSubtype="2" fill="hold" nodeType="afterEffect">
                                  <p:stCondLst>
                                    <p:cond delay="0"/>
                                  </p:stCondLst>
                                  <p:childTnLst>
                                    <p:set>
                                      <p:cBhvr>
                                        <p:cTn id="29" dur="1" fill="hold">
                                          <p:stCondLst>
                                            <p:cond delay="0"/>
                                          </p:stCondLst>
                                        </p:cTn>
                                        <p:tgtEl>
                                          <p:spTgt spid="17411">
                                            <p:txEl>
                                              <p:pRg st="4" end="4"/>
                                            </p:txEl>
                                          </p:spTgt>
                                        </p:tgtEl>
                                        <p:attrNameLst>
                                          <p:attrName>style.visibility</p:attrName>
                                        </p:attrNameLst>
                                      </p:cBhvr>
                                      <p:to>
                                        <p:strVal val="visible"/>
                                      </p:to>
                                    </p:set>
                                    <p:anim calcmode="lin" valueType="num">
                                      <p:cBhvr additive="base">
                                        <p:cTn id="30" dur="20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4800"/>
                            </p:stCondLst>
                            <p:childTnLst>
                              <p:par>
                                <p:cTn id="33" presetID="2" presetClass="entr" presetSubtype="2" fill="hold" nodeType="after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anim calcmode="lin" valueType="num">
                                      <p:cBhvr additive="base">
                                        <p:cTn id="35" dur="2000" fill="hold"/>
                                        <p:tgtEl>
                                          <p:spTgt spid="17411">
                                            <p:txEl>
                                              <p:pRg st="5" end="5"/>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6800"/>
                            </p:stCondLst>
                            <p:childTnLst>
                              <p:par>
                                <p:cTn id="38" presetID="2" presetClass="entr" presetSubtype="2" fill="hold" nodeType="afterEffect">
                                  <p:stCondLst>
                                    <p:cond delay="0"/>
                                  </p:stCondLst>
                                  <p:childTnLst>
                                    <p:set>
                                      <p:cBhvr>
                                        <p:cTn id="39" dur="1" fill="hold">
                                          <p:stCondLst>
                                            <p:cond delay="0"/>
                                          </p:stCondLst>
                                        </p:cTn>
                                        <p:tgtEl>
                                          <p:spTgt spid="17411">
                                            <p:txEl>
                                              <p:pRg st="6" end="6"/>
                                            </p:txEl>
                                          </p:spTgt>
                                        </p:tgtEl>
                                        <p:attrNameLst>
                                          <p:attrName>style.visibility</p:attrName>
                                        </p:attrNameLst>
                                      </p:cBhvr>
                                      <p:to>
                                        <p:strVal val="visible"/>
                                      </p:to>
                                    </p:set>
                                    <p:anim calcmode="lin" valueType="num">
                                      <p:cBhvr additive="base">
                                        <p:cTn id="40" dur="2000" fill="hold"/>
                                        <p:tgtEl>
                                          <p:spTgt spid="17411">
                                            <p:txEl>
                                              <p:pRg st="6" end="6"/>
                                            </p:txEl>
                                          </p:spTgt>
                                        </p:tgtEl>
                                        <p:attrNameLst>
                                          <p:attrName>ppt_x</p:attrName>
                                        </p:attrNameLst>
                                      </p:cBhvr>
                                      <p:tavLst>
                                        <p:tav tm="0">
                                          <p:val>
                                            <p:strVal val="1+#ppt_w/2"/>
                                          </p:val>
                                        </p:tav>
                                        <p:tav tm="100000">
                                          <p:val>
                                            <p:strVal val="#ppt_x"/>
                                          </p:val>
                                        </p:tav>
                                      </p:tavLst>
                                    </p:anim>
                                    <p:anim calcmode="lin" valueType="num">
                                      <p:cBhvr additive="base">
                                        <p:cTn id="41" dur="2000" fill="hold"/>
                                        <p:tgtEl>
                                          <p:spTgt spid="17411">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7411">
                                            <p:txEl>
                                              <p:pRg st="7" end="7"/>
                                            </p:txEl>
                                          </p:spTgt>
                                        </p:tgtEl>
                                        <p:attrNameLst>
                                          <p:attrName>style.visibility</p:attrName>
                                        </p:attrNameLst>
                                      </p:cBhvr>
                                      <p:to>
                                        <p:strVal val="visible"/>
                                      </p:to>
                                    </p:set>
                                    <p:anim calcmode="lin" valueType="num">
                                      <p:cBhvr additive="base">
                                        <p:cTn id="44" dur="2000" fill="hold"/>
                                        <p:tgtEl>
                                          <p:spTgt spid="17411">
                                            <p:txEl>
                                              <p:pRg st="7" end="7"/>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17411">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7411">
                                            <p:txEl>
                                              <p:pRg st="8" end="8"/>
                                            </p:txEl>
                                          </p:spTgt>
                                        </p:tgtEl>
                                        <p:attrNameLst>
                                          <p:attrName>style.visibility</p:attrName>
                                        </p:attrNameLst>
                                      </p:cBhvr>
                                      <p:to>
                                        <p:strVal val="visible"/>
                                      </p:to>
                                    </p:set>
                                    <p:anim calcmode="lin" valueType="num">
                                      <p:cBhvr additive="base">
                                        <p:cTn id="48" dur="2000" fill="hold"/>
                                        <p:tgtEl>
                                          <p:spTgt spid="17411">
                                            <p:txEl>
                                              <p:pRg st="8" end="8"/>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par>
                          <p:cTn id="50" fill="hold">
                            <p:stCondLst>
                              <p:cond delay="8800"/>
                            </p:stCondLst>
                            <p:childTnLst>
                              <p:par>
                                <p:cTn id="51" presetID="2" presetClass="entr" presetSubtype="2" fill="hold" nodeType="afterEffect">
                                  <p:stCondLst>
                                    <p:cond delay="0"/>
                                  </p:stCondLst>
                                  <p:childTnLst>
                                    <p:set>
                                      <p:cBhvr>
                                        <p:cTn id="52" dur="1" fill="hold">
                                          <p:stCondLst>
                                            <p:cond delay="0"/>
                                          </p:stCondLst>
                                        </p:cTn>
                                        <p:tgtEl>
                                          <p:spTgt spid="17411">
                                            <p:txEl>
                                              <p:pRg st="9" end="9"/>
                                            </p:txEl>
                                          </p:spTgt>
                                        </p:tgtEl>
                                        <p:attrNameLst>
                                          <p:attrName>style.visibility</p:attrName>
                                        </p:attrNameLst>
                                      </p:cBhvr>
                                      <p:to>
                                        <p:strVal val="visible"/>
                                      </p:to>
                                    </p:set>
                                    <p:anim calcmode="lin" valueType="num">
                                      <p:cBhvr additive="base">
                                        <p:cTn id="53" dur="2000" fill="hold"/>
                                        <p:tgtEl>
                                          <p:spTgt spid="17411">
                                            <p:txEl>
                                              <p:pRg st="9" end="9"/>
                                            </p:txEl>
                                          </p:spTgt>
                                        </p:tgtEl>
                                        <p:attrNameLst>
                                          <p:attrName>ppt_x</p:attrName>
                                        </p:attrNameLst>
                                      </p:cBhvr>
                                      <p:tavLst>
                                        <p:tav tm="0">
                                          <p:val>
                                            <p:strVal val="1+#ppt_w/2"/>
                                          </p:val>
                                        </p:tav>
                                        <p:tav tm="100000">
                                          <p:val>
                                            <p:strVal val="#ppt_x"/>
                                          </p:val>
                                        </p:tav>
                                      </p:tavLst>
                                    </p:anim>
                                    <p:anim calcmode="lin" valueType="num">
                                      <p:cBhvr additive="base">
                                        <p:cTn id="54" dur="2000" fill="hold"/>
                                        <p:tgtEl>
                                          <p:spTgt spid="17411">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7411">
                                            <p:txEl>
                                              <p:pRg st="10" end="10"/>
                                            </p:txEl>
                                          </p:spTgt>
                                        </p:tgtEl>
                                        <p:attrNameLst>
                                          <p:attrName>style.visibility</p:attrName>
                                        </p:attrNameLst>
                                      </p:cBhvr>
                                      <p:to>
                                        <p:strVal val="visible"/>
                                      </p:to>
                                    </p:set>
                                    <p:anim calcmode="lin" valueType="num">
                                      <p:cBhvr additive="base">
                                        <p:cTn id="57" dur="2000" fill="hold"/>
                                        <p:tgtEl>
                                          <p:spTgt spid="17411">
                                            <p:txEl>
                                              <p:pRg st="10" end="10"/>
                                            </p:txEl>
                                          </p:spTgt>
                                        </p:tgtEl>
                                        <p:attrNameLst>
                                          <p:attrName>ppt_x</p:attrName>
                                        </p:attrNameLst>
                                      </p:cBhvr>
                                      <p:tavLst>
                                        <p:tav tm="0">
                                          <p:val>
                                            <p:strVal val="1+#ppt_w/2"/>
                                          </p:val>
                                        </p:tav>
                                        <p:tav tm="100000">
                                          <p:val>
                                            <p:strVal val="#ppt_x"/>
                                          </p:val>
                                        </p:tav>
                                      </p:tavLst>
                                    </p:anim>
                                    <p:anim calcmode="lin" valueType="num">
                                      <p:cBhvr additive="base">
                                        <p:cTn id="58" dur="2000" fill="hold"/>
                                        <p:tgtEl>
                                          <p:spTgt spid="174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t>
            </a:r>
            <a:r>
              <a:rPr lang="en-US" dirty="0" smtClean="0"/>
              <a:t>Tsunami</a:t>
            </a:r>
            <a:endParaRPr lang="en-US" dirty="0"/>
          </a:p>
        </p:txBody>
      </p:sp>
      <p:sp>
        <p:nvSpPr>
          <p:cNvPr id="3" name="Content Placeholder 2"/>
          <p:cNvSpPr>
            <a:spLocks noGrp="1"/>
          </p:cNvSpPr>
          <p:nvPr>
            <p:ph sz="quarter" idx="1"/>
          </p:nvPr>
        </p:nvSpPr>
        <p:spPr/>
        <p:txBody>
          <a:bodyPr/>
          <a:lstStyle/>
          <a:p>
            <a:r>
              <a:rPr lang="en-US" dirty="0" smtClean="0"/>
              <a:t>It </a:t>
            </a:r>
            <a:r>
              <a:rPr lang="en-US" dirty="0"/>
              <a:t>radiates in all directions from the point of origin and covers the entire ocean. </a:t>
            </a:r>
            <a:endParaRPr lang="en-US" dirty="0" smtClean="0"/>
          </a:p>
          <a:p>
            <a:r>
              <a:rPr lang="en-US" dirty="0" smtClean="0"/>
              <a:t>It </a:t>
            </a:r>
            <a:r>
              <a:rPr lang="en-US" dirty="0"/>
              <a:t>generally consists of a series of waves, with periods ranging from minutes to hours. </a:t>
            </a:r>
            <a:endParaRPr lang="en-US" dirty="0" smtClean="0"/>
          </a:p>
          <a:p>
            <a:r>
              <a:rPr lang="en-US" dirty="0" smtClean="0"/>
              <a:t>These </a:t>
            </a:r>
            <a:r>
              <a:rPr lang="en-US" dirty="0"/>
              <a:t>are the waves generated by tremors and not by earthquakes themselves. </a:t>
            </a:r>
            <a:endParaRPr lang="en-US" dirty="0" smtClean="0"/>
          </a:p>
          <a:p>
            <a:r>
              <a:rPr lang="en-US" dirty="0" smtClean="0"/>
              <a:t>There </a:t>
            </a:r>
            <a:r>
              <a:rPr lang="en-US" dirty="0"/>
              <a:t>is no season for tsunamis and not all tsunamis act the same. It cannot be predicted where, when and how destructive it will be. A small tsunami in one place may be very large a few miles away.</a:t>
            </a:r>
          </a:p>
        </p:txBody>
      </p:sp>
      <p:sp>
        <p:nvSpPr>
          <p:cNvPr id="4" name="Slide Number Placeholder 3"/>
          <p:cNvSpPr>
            <a:spLocks noGrp="1"/>
          </p:cNvSpPr>
          <p:nvPr>
            <p:ph type="sldNum" sz="quarter" idx="12"/>
          </p:nvPr>
        </p:nvSpPr>
        <p:spPr/>
        <p:txBody>
          <a:bodyPr/>
          <a:lstStyle/>
          <a:p>
            <a:pPr>
              <a:defRPr/>
            </a:pPr>
            <a:fld id="{94102BDF-48C2-4B3B-8CA1-EA85AFB66FCC}" type="slidenum">
              <a:rPr lang="en-US" smtClean="0"/>
              <a:pPr>
                <a:defRPr/>
              </a:pPr>
              <a:t>8</a:t>
            </a:fld>
            <a:endParaRPr lang="en-US"/>
          </a:p>
        </p:txBody>
      </p:sp>
    </p:spTree>
    <p:extLst>
      <p:ext uri="{BB962C8B-B14F-4D97-AF65-F5344CB8AC3E}">
        <p14:creationId xmlns:p14="http://schemas.microsoft.com/office/powerpoint/2010/main" val="1860928526"/>
      </p:ext>
    </p:extLst>
  </p:cSld>
  <p:clrMapOvr>
    <a:masterClrMapping/>
  </p:clrMapOvr>
  <p:transition spd="med">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Tsunami</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b="1" dirty="0"/>
              <a:t>Local Tsunami</a:t>
            </a:r>
            <a:endParaRPr lang="en-US" b="1" dirty="0"/>
          </a:p>
          <a:p>
            <a:r>
              <a:rPr lang="en-US" dirty="0"/>
              <a:t>A local tsunami is one that causes damage in close proximity to the event that triggered the tsunami.</a:t>
            </a:r>
          </a:p>
          <a:p>
            <a:r>
              <a:rPr lang="en-US" dirty="0"/>
              <a:t>The underwater occurrence, which is typically an earthquake that triggers a local tsunami, occurs within 100 </a:t>
            </a:r>
            <a:r>
              <a:rPr lang="en-US" dirty="0" err="1"/>
              <a:t>kilometres</a:t>
            </a:r>
            <a:r>
              <a:rPr lang="en-US" dirty="0"/>
              <a:t> (just over 60 miles) of the land damage that results.</a:t>
            </a:r>
          </a:p>
          <a:p>
            <a:endParaRPr lang="en-US" dirty="0"/>
          </a:p>
        </p:txBody>
      </p:sp>
      <p:sp>
        <p:nvSpPr>
          <p:cNvPr id="4" name="Slide Number Placeholder 3"/>
          <p:cNvSpPr>
            <a:spLocks noGrp="1"/>
          </p:cNvSpPr>
          <p:nvPr>
            <p:ph type="sldNum" sz="quarter" idx="12"/>
          </p:nvPr>
        </p:nvSpPr>
        <p:spPr/>
        <p:txBody>
          <a:bodyPr/>
          <a:lstStyle/>
          <a:p>
            <a:pPr>
              <a:defRPr/>
            </a:pPr>
            <a:fld id="{94102BDF-48C2-4B3B-8CA1-EA85AFB66FCC}" type="slidenum">
              <a:rPr lang="en-US" smtClean="0"/>
              <a:pPr>
                <a:defRPr/>
              </a:pPr>
              <a:t>9</a:t>
            </a:fld>
            <a:endParaRPr lang="en-US"/>
          </a:p>
        </p:txBody>
      </p:sp>
    </p:spTree>
    <p:extLst>
      <p:ext uri="{BB962C8B-B14F-4D97-AF65-F5344CB8AC3E}">
        <p14:creationId xmlns:p14="http://schemas.microsoft.com/office/powerpoint/2010/main" val="3561716661"/>
      </p:ext>
    </p:extLst>
  </p:cSld>
  <p:clrMapOvr>
    <a:masterClrMapping/>
  </p:clrMapOvr>
  <p:transition spd="med">
    <p:wheel spokes="3"/>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631</TotalTime>
  <Words>880</Words>
  <Application>Microsoft Office PowerPoint</Application>
  <PresentationFormat>On-screen Show (4:3)</PresentationFormat>
  <Paragraphs>101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PowerPoint Presentation</vt:lpstr>
      <vt:lpstr>Content</vt:lpstr>
      <vt:lpstr>Overview </vt:lpstr>
      <vt:lpstr>What Are Tsunamis?</vt:lpstr>
      <vt:lpstr>Why Talk About Tsunamis?</vt:lpstr>
      <vt:lpstr>The tsunami phenomenon</vt:lpstr>
      <vt:lpstr>Causes Of Tsunami</vt:lpstr>
      <vt:lpstr>Characteristics of Tsunami</vt:lpstr>
      <vt:lpstr>Types of Tsunami</vt:lpstr>
      <vt:lpstr>Types of Tsunami</vt:lpstr>
      <vt:lpstr>Types of Tsunami</vt:lpstr>
      <vt:lpstr>Tsunamis Facts </vt:lpstr>
      <vt:lpstr>Positive effects? </vt:lpstr>
      <vt:lpstr>Conclusion </vt:lpstr>
      <vt:lpstr>REFERENCE</vt:lpstr>
      <vt:lpstr>THANKS</vt:lpstr>
    </vt:vector>
  </TitlesOfParts>
  <Company>SET-ONE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Talk About Tsunamis?</dc:title>
  <dc:creator>sayed aftab</dc:creator>
  <cp:lastModifiedBy>CRP</cp:lastModifiedBy>
  <cp:revision>60</cp:revision>
  <dcterms:created xsi:type="dcterms:W3CDTF">2005-03-20T10:23:14Z</dcterms:created>
  <dcterms:modified xsi:type="dcterms:W3CDTF">2024-03-20T16:39:09Z</dcterms:modified>
</cp:coreProperties>
</file>