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2" r:id="rId10"/>
    <p:sldId id="273" r:id="rId11"/>
    <p:sldId id="274" r:id="rId12"/>
    <p:sldId id="275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94" r:id="rId26"/>
    <p:sldId id="295" r:id="rId27"/>
    <p:sldId id="296" r:id="rId28"/>
    <p:sldId id="297" r:id="rId29"/>
    <p:sldId id="298" r:id="rId30"/>
    <p:sldId id="301" r:id="rId31"/>
    <p:sldId id="300" r:id="rId32"/>
  </p:sldIdLst>
  <p:sldSz cx="10693400" cy="7562850"/>
  <p:notesSz cx="10693400" cy="7562850"/>
  <p:defaultTextStyle>
    <a:defPPr>
      <a:defRPr lang="en-US"/>
    </a:defPPr>
    <a:lvl1pPr marL="0" algn="l" defTabSz="9142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8" algn="l" defTabSz="9142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6" algn="l" defTabSz="9142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4" algn="l" defTabSz="9142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4" algn="l" defTabSz="9142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4" algn="l" defTabSz="9142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2" algn="l" defTabSz="9142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1" algn="l" defTabSz="9142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6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B8CF0-69D1-4E51-88E4-EB6C3E12DD5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B5D15-660D-4EBB-AEF3-D6D92E2188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38" algn="l" defTabSz="9142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56" algn="l" defTabSz="9142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474" algn="l" defTabSz="9142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594" algn="l" defTabSz="9142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14" algn="l" defTabSz="9142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832" algn="l" defTabSz="9142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51" algn="l" defTabSz="9142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57119" y="7183395"/>
            <a:ext cx="4633807" cy="3781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C5DD80-DF0D-47F1-A97E-F9196652AEA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41688" y="566738"/>
            <a:ext cx="4010025" cy="28368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61035" y="377178"/>
            <a:ext cx="7771333" cy="569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8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850" y="381750"/>
            <a:ext cx="5651703" cy="615553"/>
          </a:xfrm>
        </p:spPr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850" y="381750"/>
            <a:ext cx="5651703" cy="615553"/>
          </a:xfrm>
        </p:spPr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7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7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850" y="381750"/>
            <a:ext cx="5651703" cy="615553"/>
          </a:xfrm>
        </p:spPr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0850" y="381750"/>
            <a:ext cx="565170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8328" y="1235191"/>
            <a:ext cx="80767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1"/>
            <a:ext cx="3421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1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1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20">
        <a:defRPr>
          <a:latin typeface="+mn-lt"/>
          <a:ea typeface="+mn-ea"/>
          <a:cs typeface="+mn-cs"/>
        </a:defRPr>
      </a:lvl2pPr>
      <a:lvl3pPr marL="914238">
        <a:defRPr>
          <a:latin typeface="+mn-lt"/>
          <a:ea typeface="+mn-ea"/>
          <a:cs typeface="+mn-cs"/>
        </a:defRPr>
      </a:lvl3pPr>
      <a:lvl4pPr marL="1371356">
        <a:defRPr>
          <a:latin typeface="+mn-lt"/>
          <a:ea typeface="+mn-ea"/>
          <a:cs typeface="+mn-cs"/>
        </a:defRPr>
      </a:lvl4pPr>
      <a:lvl5pPr marL="1828474">
        <a:defRPr>
          <a:latin typeface="+mn-lt"/>
          <a:ea typeface="+mn-ea"/>
          <a:cs typeface="+mn-cs"/>
        </a:defRPr>
      </a:lvl5pPr>
      <a:lvl6pPr marL="2285594">
        <a:defRPr>
          <a:latin typeface="+mn-lt"/>
          <a:ea typeface="+mn-ea"/>
          <a:cs typeface="+mn-cs"/>
        </a:defRPr>
      </a:lvl6pPr>
      <a:lvl7pPr marL="2742714">
        <a:defRPr>
          <a:latin typeface="+mn-lt"/>
          <a:ea typeface="+mn-ea"/>
          <a:cs typeface="+mn-cs"/>
        </a:defRPr>
      </a:lvl7pPr>
      <a:lvl8pPr marL="3199832">
        <a:defRPr>
          <a:latin typeface="+mn-lt"/>
          <a:ea typeface="+mn-ea"/>
          <a:cs typeface="+mn-cs"/>
        </a:defRPr>
      </a:lvl8pPr>
      <a:lvl9pPr marL="365695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20">
        <a:defRPr>
          <a:latin typeface="+mn-lt"/>
          <a:ea typeface="+mn-ea"/>
          <a:cs typeface="+mn-cs"/>
        </a:defRPr>
      </a:lvl2pPr>
      <a:lvl3pPr marL="914238">
        <a:defRPr>
          <a:latin typeface="+mn-lt"/>
          <a:ea typeface="+mn-ea"/>
          <a:cs typeface="+mn-cs"/>
        </a:defRPr>
      </a:lvl3pPr>
      <a:lvl4pPr marL="1371356">
        <a:defRPr>
          <a:latin typeface="+mn-lt"/>
          <a:ea typeface="+mn-ea"/>
          <a:cs typeface="+mn-cs"/>
        </a:defRPr>
      </a:lvl4pPr>
      <a:lvl5pPr marL="1828474">
        <a:defRPr>
          <a:latin typeface="+mn-lt"/>
          <a:ea typeface="+mn-ea"/>
          <a:cs typeface="+mn-cs"/>
        </a:defRPr>
      </a:lvl5pPr>
      <a:lvl6pPr marL="2285594">
        <a:defRPr>
          <a:latin typeface="+mn-lt"/>
          <a:ea typeface="+mn-ea"/>
          <a:cs typeface="+mn-cs"/>
        </a:defRPr>
      </a:lvl6pPr>
      <a:lvl7pPr marL="2742714">
        <a:defRPr>
          <a:latin typeface="+mn-lt"/>
          <a:ea typeface="+mn-ea"/>
          <a:cs typeface="+mn-cs"/>
        </a:defRPr>
      </a:lvl7pPr>
      <a:lvl8pPr marL="3199832">
        <a:defRPr>
          <a:latin typeface="+mn-lt"/>
          <a:ea typeface="+mn-ea"/>
          <a:cs typeface="+mn-cs"/>
        </a:defRPr>
      </a:lvl8pPr>
      <a:lvl9pPr marL="365695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org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com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448" y="84033"/>
            <a:ext cx="133667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3121" y="672253"/>
            <a:ext cx="8911167" cy="8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069340" y="336128"/>
            <a:ext cx="1015873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 anchor="ctr"/>
          <a:lstStyle/>
          <a:p>
            <a:pPr algn="ctr" eaLnBrk="0" hangingPunct="0"/>
            <a:r>
              <a:rPr lang="en-US" sz="6800" dirty="0">
                <a:solidFill>
                  <a:srgbClr val="FF0000"/>
                </a:solidFill>
                <a:latin typeface="Verdana" pitchFamily="34" charset="0"/>
              </a:rPr>
              <a:t>www.studymafia.org</a:t>
            </a:r>
            <a:endParaRPr lang="en-US" sz="68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356447" y="6554470"/>
            <a:ext cx="10069618" cy="65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rgbClr val="C00000"/>
                </a:solidFill>
              </a:rPr>
              <a:t>Submitted To:				                                           Submitted By:</a:t>
            </a:r>
          </a:p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</a:rPr>
              <a:t>www.studymafia.org                                                                                           </a:t>
            </a:r>
            <a:r>
              <a:rPr lang="en-US" b="1" dirty="0" err="1">
                <a:solidFill>
                  <a:srgbClr val="C00000"/>
                </a:solidFill>
              </a:rPr>
              <a:t>www.studymafia.org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41301" y="2638426"/>
            <a:ext cx="5076825" cy="2198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 algn="ctr" eaLnBrk="0" hangingPunct="0">
              <a:defRPr/>
            </a:pP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Seminar</a:t>
            </a:r>
          </a:p>
          <a:p>
            <a:pPr algn="ctr" eaLnBrk="0" hangingPunct="0">
              <a:defRPr/>
            </a:pPr>
            <a:r>
              <a:rPr lang="en-US" sz="4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</a:p>
          <a:p>
            <a:pPr algn="ctr">
              <a:defRPr/>
            </a:pPr>
            <a:r>
              <a:rPr lang="en-US" sz="5400" b="1" spc="-285" dirty="0">
                <a:solidFill>
                  <a:srgbClr val="FF0000"/>
                </a:solidFill>
                <a:latin typeface="Trebuchet MS"/>
                <a:cs typeface="Trebuchet MS"/>
              </a:rPr>
              <a:t>Ultrasound</a:t>
            </a:r>
            <a:endParaRPr lang="en-US" sz="5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5575299" y="2333625"/>
            <a:ext cx="3962401" cy="3124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7309" y="724649"/>
            <a:ext cx="1532890" cy="627734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 marL="12698">
              <a:spcBef>
                <a:spcPts val="95"/>
              </a:spcBef>
            </a:pPr>
            <a:r>
              <a:rPr spc="-195" dirty="0"/>
              <a:t>Hi</a:t>
            </a:r>
            <a:r>
              <a:rPr spc="-220" dirty="0"/>
              <a:t>s</a:t>
            </a:r>
            <a:r>
              <a:rPr spc="-250" dirty="0"/>
              <a:t>t</a:t>
            </a:r>
            <a:r>
              <a:rPr spc="-235" dirty="0"/>
              <a:t>o</a:t>
            </a:r>
            <a:r>
              <a:rPr spc="-170" dirty="0"/>
              <a:t>r</a:t>
            </a:r>
            <a:r>
              <a:rPr spc="-245" dirty="0"/>
              <a:t>y</a:t>
            </a:r>
          </a:p>
        </p:txBody>
      </p:sp>
      <p:sp>
        <p:nvSpPr>
          <p:cNvPr id="3" name="object 3"/>
          <p:cNvSpPr/>
          <p:nvPr/>
        </p:nvSpPr>
        <p:spPr>
          <a:xfrm>
            <a:off x="772394" y="3779253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4000" y="0"/>
                </a:lnTo>
                <a:lnTo>
                  <a:pt x="91440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8331" y="1632040"/>
            <a:ext cx="8057515" cy="3373339"/>
          </a:xfrm>
          <a:prstGeom prst="rect">
            <a:avLst/>
          </a:prstGeom>
        </p:spPr>
        <p:txBody>
          <a:bodyPr vert="horz" wrap="square" lIns="0" tIns="109835" rIns="0" bIns="0" rtlCol="0">
            <a:spAutoFit/>
          </a:bodyPr>
          <a:lstStyle/>
          <a:p>
            <a:pPr marL="355536" indent="-342840">
              <a:spcBef>
                <a:spcPts val="865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35" dirty="0">
                <a:latin typeface="Arial"/>
                <a:cs typeface="Arial"/>
              </a:rPr>
              <a:t>1877: </a:t>
            </a:r>
            <a:r>
              <a:rPr sz="3200" spc="-160" dirty="0">
                <a:latin typeface="Arial"/>
                <a:cs typeface="Arial"/>
              </a:rPr>
              <a:t>Lord </a:t>
            </a:r>
            <a:r>
              <a:rPr sz="3200" spc="-191" dirty="0">
                <a:latin typeface="Arial"/>
                <a:cs typeface="Arial"/>
              </a:rPr>
              <a:t>Raleigh </a:t>
            </a:r>
            <a:r>
              <a:rPr sz="3200" spc="-86" dirty="0">
                <a:latin typeface="Arial"/>
                <a:cs typeface="Arial"/>
              </a:rPr>
              <a:t>- </a:t>
            </a:r>
            <a:r>
              <a:rPr sz="3200" spc="-105" dirty="0">
                <a:latin typeface="Arial"/>
                <a:cs typeface="Arial"/>
              </a:rPr>
              <a:t>"Theory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319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Sound"</a:t>
            </a:r>
            <a:endParaRPr sz="3200" dirty="0">
              <a:latin typeface="Arial"/>
              <a:cs typeface="Arial"/>
            </a:endParaRPr>
          </a:p>
          <a:p>
            <a:pPr marL="355536" marR="586000" indent="-342840">
              <a:spcBef>
                <a:spcPts val="770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35" dirty="0">
                <a:latin typeface="Arial"/>
                <a:cs typeface="Arial"/>
              </a:rPr>
              <a:t>1880: </a:t>
            </a:r>
            <a:r>
              <a:rPr sz="3200" spc="-130" dirty="0">
                <a:latin typeface="Arial"/>
                <a:cs typeface="Arial"/>
              </a:rPr>
              <a:t>Pierre </a:t>
            </a:r>
            <a:r>
              <a:rPr sz="3200" spc="50" dirty="0">
                <a:latin typeface="Arial"/>
                <a:cs typeface="Arial"/>
              </a:rPr>
              <a:t>&amp; </a:t>
            </a:r>
            <a:r>
              <a:rPr sz="3200" spc="-260" dirty="0">
                <a:latin typeface="Arial"/>
                <a:cs typeface="Arial"/>
              </a:rPr>
              <a:t>Jacques </a:t>
            </a:r>
            <a:r>
              <a:rPr sz="3200" spc="-170" dirty="0">
                <a:latin typeface="Arial"/>
                <a:cs typeface="Arial"/>
              </a:rPr>
              <a:t>Curie </a:t>
            </a:r>
            <a:r>
              <a:rPr sz="3200" spc="-86" dirty="0">
                <a:latin typeface="Arial"/>
                <a:cs typeface="Arial"/>
              </a:rPr>
              <a:t>-</a:t>
            </a:r>
            <a:r>
              <a:rPr sz="3200" spc="-360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Piezoelectric  </a:t>
            </a:r>
            <a:r>
              <a:rPr sz="3200" spc="-70" dirty="0">
                <a:latin typeface="Arial"/>
                <a:cs typeface="Arial"/>
              </a:rPr>
              <a:t>effect</a:t>
            </a:r>
            <a:endParaRPr sz="3200" dirty="0">
              <a:latin typeface="Arial"/>
              <a:cs typeface="Arial"/>
            </a:endParaRPr>
          </a:p>
          <a:p>
            <a:pPr marL="355536" marR="552351" indent="-342840">
              <a:spcBef>
                <a:spcPts val="765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35" dirty="0">
                <a:latin typeface="Arial"/>
                <a:cs typeface="Arial"/>
              </a:rPr>
              <a:t>1914: </a:t>
            </a:r>
            <a:r>
              <a:rPr sz="3200" spc="-191" dirty="0">
                <a:latin typeface="Arial"/>
                <a:cs typeface="Arial"/>
              </a:rPr>
              <a:t>Langevin </a:t>
            </a:r>
            <a:r>
              <a:rPr sz="3200" spc="-86" dirty="0">
                <a:latin typeface="Arial"/>
                <a:cs typeface="Arial"/>
              </a:rPr>
              <a:t>- </a:t>
            </a:r>
            <a:r>
              <a:rPr sz="3200" spc="-140" dirty="0">
                <a:latin typeface="Arial"/>
                <a:cs typeface="Arial"/>
              </a:rPr>
              <a:t>First </a:t>
            </a:r>
            <a:r>
              <a:rPr sz="3200" spc="-110" dirty="0">
                <a:latin typeface="Arial"/>
                <a:cs typeface="Arial"/>
              </a:rPr>
              <a:t>Ultrasound</a:t>
            </a:r>
            <a:r>
              <a:rPr sz="3200" spc="-295" dirty="0">
                <a:latin typeface="Arial"/>
                <a:cs typeface="Arial"/>
              </a:rPr>
              <a:t> </a:t>
            </a:r>
            <a:r>
              <a:rPr sz="3200" spc="-105" dirty="0">
                <a:latin typeface="Arial"/>
                <a:cs typeface="Arial"/>
              </a:rPr>
              <a:t>generator  </a:t>
            </a:r>
            <a:r>
              <a:rPr sz="3200" spc="-165" dirty="0">
                <a:latin typeface="Arial"/>
                <a:cs typeface="Arial"/>
              </a:rPr>
              <a:t>using </a:t>
            </a:r>
            <a:r>
              <a:rPr sz="3200" spc="-110" dirty="0">
                <a:latin typeface="Arial"/>
                <a:cs typeface="Arial"/>
              </a:rPr>
              <a:t>piezoelectric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effect</a:t>
            </a:r>
            <a:endParaRPr sz="3200" dirty="0">
              <a:latin typeface="Arial"/>
              <a:cs typeface="Arial"/>
            </a:endParaRPr>
          </a:p>
          <a:p>
            <a:pPr marL="355536" indent="-342840">
              <a:spcBef>
                <a:spcPts val="770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35" dirty="0">
                <a:latin typeface="Arial"/>
                <a:cs typeface="Arial"/>
              </a:rPr>
              <a:t>1928: </a:t>
            </a:r>
            <a:r>
              <a:rPr sz="3200" spc="-195" dirty="0">
                <a:latin typeface="Arial"/>
                <a:cs typeface="Arial"/>
              </a:rPr>
              <a:t>Solokov </a:t>
            </a:r>
            <a:r>
              <a:rPr sz="3200" spc="-86" dirty="0">
                <a:latin typeface="Arial"/>
                <a:cs typeface="Arial"/>
              </a:rPr>
              <a:t>- </a:t>
            </a:r>
            <a:r>
              <a:rPr sz="3200" spc="-110" dirty="0">
                <a:latin typeface="Arial"/>
                <a:cs typeface="Arial"/>
              </a:rPr>
              <a:t>Ultrasound </a:t>
            </a:r>
            <a:r>
              <a:rPr sz="3200" spc="-10" dirty="0">
                <a:latin typeface="Arial"/>
                <a:cs typeface="Arial"/>
              </a:rPr>
              <a:t>for </a:t>
            </a:r>
            <a:r>
              <a:rPr sz="3200" spc="-75" dirty="0">
                <a:latin typeface="Arial"/>
                <a:cs typeface="Arial"/>
              </a:rPr>
              <a:t>material</a:t>
            </a:r>
            <a:r>
              <a:rPr sz="3200" spc="-440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testing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8330" y="890765"/>
            <a:ext cx="7909559" cy="47141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355536" marR="169515" indent="-342840">
              <a:spcBef>
                <a:spcPts val="100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35" dirty="0">
                <a:latin typeface="Arial"/>
                <a:cs typeface="Arial"/>
              </a:rPr>
              <a:t>1942: </a:t>
            </a:r>
            <a:r>
              <a:rPr sz="3200" spc="-214" dirty="0">
                <a:latin typeface="Arial"/>
                <a:cs typeface="Arial"/>
              </a:rPr>
              <a:t>Dussik </a:t>
            </a:r>
            <a:r>
              <a:rPr sz="3200" spc="-86" dirty="0">
                <a:latin typeface="Arial"/>
                <a:cs typeface="Arial"/>
              </a:rPr>
              <a:t>- </a:t>
            </a:r>
            <a:r>
              <a:rPr sz="3200" spc="-140" dirty="0">
                <a:latin typeface="Arial"/>
                <a:cs typeface="Arial"/>
              </a:rPr>
              <a:t>First </a:t>
            </a:r>
            <a:r>
              <a:rPr sz="3200" spc="-90" dirty="0">
                <a:latin typeface="Arial"/>
                <a:cs typeface="Arial"/>
              </a:rPr>
              <a:t>application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27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Ultrasound 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125" dirty="0">
                <a:latin typeface="Arial"/>
                <a:cs typeface="Arial"/>
              </a:rPr>
              <a:t>medical</a:t>
            </a:r>
            <a:r>
              <a:rPr sz="3200" spc="-290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diagnostics</a:t>
            </a:r>
            <a:endParaRPr sz="3200" dirty="0">
              <a:latin typeface="Arial"/>
              <a:cs typeface="Arial"/>
            </a:endParaRPr>
          </a:p>
          <a:p>
            <a:pPr marL="355536" marR="926935" indent="-342840">
              <a:spcBef>
                <a:spcPts val="770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10" dirty="0">
                <a:latin typeface="Arial"/>
                <a:cs typeface="Arial"/>
              </a:rPr>
              <a:t>Shortly </a:t>
            </a:r>
            <a:r>
              <a:rPr sz="3200" spc="-40" dirty="0">
                <a:latin typeface="Arial"/>
                <a:cs typeface="Arial"/>
              </a:rPr>
              <a:t>after </a:t>
            </a:r>
            <a:r>
              <a:rPr sz="3200" spc="-120" dirty="0">
                <a:latin typeface="Arial"/>
                <a:cs typeface="Arial"/>
              </a:rPr>
              <a:t>WWII, </a:t>
            </a:r>
            <a:r>
              <a:rPr sz="3200" spc="-170" dirty="0">
                <a:latin typeface="Arial"/>
                <a:cs typeface="Arial"/>
              </a:rPr>
              <a:t>researchers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449" dirty="0">
                <a:latin typeface="Arial"/>
                <a:cs typeface="Arial"/>
              </a:rPr>
              <a:t> </a:t>
            </a:r>
            <a:r>
              <a:rPr sz="3200" spc="-254" dirty="0">
                <a:latin typeface="Arial"/>
                <a:cs typeface="Arial"/>
              </a:rPr>
              <a:t>Japan  </a:t>
            </a:r>
            <a:r>
              <a:rPr sz="3200" spc="-195" dirty="0">
                <a:latin typeface="Arial"/>
                <a:cs typeface="Arial"/>
              </a:rPr>
              <a:t>began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spc="-114" dirty="0">
                <a:latin typeface="Arial"/>
                <a:cs typeface="Arial"/>
              </a:rPr>
              <a:t>explore </a:t>
            </a:r>
            <a:r>
              <a:rPr sz="3200" spc="-125" dirty="0">
                <a:latin typeface="Arial"/>
                <a:cs typeface="Arial"/>
              </a:rPr>
              <a:t>medical diagnostic  </a:t>
            </a:r>
            <a:r>
              <a:rPr sz="3200" spc="-105" dirty="0">
                <a:latin typeface="Arial"/>
                <a:cs typeface="Arial"/>
              </a:rPr>
              <a:t>capabilities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ultrasound.</a:t>
            </a:r>
            <a:endParaRPr sz="3200" dirty="0">
              <a:latin typeface="Arial"/>
              <a:cs typeface="Arial"/>
            </a:endParaRPr>
          </a:p>
          <a:p>
            <a:pPr marL="355536" marR="198721" indent="-342840">
              <a:spcBef>
                <a:spcPts val="770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86" dirty="0">
                <a:latin typeface="Arial"/>
                <a:cs typeface="Arial"/>
              </a:rPr>
              <a:t>... </a:t>
            </a:r>
            <a:r>
              <a:rPr sz="3200" spc="-40" dirty="0">
                <a:latin typeface="Arial"/>
                <a:cs typeface="Arial"/>
              </a:rPr>
              <a:t>different </a:t>
            </a:r>
            <a:r>
              <a:rPr sz="3200" spc="-125" dirty="0">
                <a:latin typeface="Arial"/>
                <a:cs typeface="Arial"/>
              </a:rPr>
              <a:t>medical </a:t>
            </a:r>
            <a:r>
              <a:rPr sz="3200" spc="-110" dirty="0">
                <a:latin typeface="Arial"/>
                <a:cs typeface="Arial"/>
              </a:rPr>
              <a:t>applications </a:t>
            </a:r>
            <a:r>
              <a:rPr sz="3200" spc="-125" dirty="0">
                <a:latin typeface="Arial"/>
                <a:cs typeface="Arial"/>
              </a:rPr>
              <a:t>(gall</a:t>
            </a:r>
            <a:r>
              <a:rPr sz="3200" spc="-420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stones,  </a:t>
            </a:r>
            <a:r>
              <a:rPr sz="3200" spc="-90" dirty="0">
                <a:latin typeface="Arial"/>
                <a:cs typeface="Arial"/>
              </a:rPr>
              <a:t>tumours)</a:t>
            </a:r>
            <a:endParaRPr sz="3200" dirty="0">
              <a:latin typeface="Arial"/>
              <a:cs typeface="Arial"/>
            </a:endParaRPr>
          </a:p>
          <a:p>
            <a:pPr marL="355536" marR="5080" indent="-342840">
              <a:spcBef>
                <a:spcPts val="765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260" dirty="0">
                <a:latin typeface="Arial"/>
                <a:cs typeface="Arial"/>
              </a:rPr>
              <a:t>End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35" dirty="0">
                <a:latin typeface="Arial"/>
                <a:cs typeface="Arial"/>
              </a:rPr>
              <a:t>1960's: </a:t>
            </a:r>
            <a:r>
              <a:rPr sz="3200" spc="-170" dirty="0">
                <a:latin typeface="Arial"/>
                <a:cs typeface="Arial"/>
              </a:rPr>
              <a:t>Boom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10" dirty="0">
                <a:latin typeface="Arial"/>
                <a:cs typeface="Arial"/>
              </a:rPr>
              <a:t>Ultrasound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459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medical  </a:t>
            </a:r>
            <a:r>
              <a:rPr sz="3200" spc="-145" dirty="0">
                <a:latin typeface="Arial"/>
                <a:cs typeface="Arial"/>
              </a:rPr>
              <a:t>diagnostics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0852" y="5926062"/>
            <a:ext cx="7303770" cy="75148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400" b="1" spc="-145" dirty="0">
                <a:solidFill>
                  <a:srgbClr val="C00000"/>
                </a:solidFill>
                <a:latin typeface="Trebuchet MS"/>
                <a:cs typeface="Trebuchet MS"/>
              </a:rPr>
              <a:t>Pan-Scanner </a:t>
            </a:r>
            <a:r>
              <a:rPr sz="2400" b="1" spc="-149" dirty="0">
                <a:solidFill>
                  <a:srgbClr val="C00000"/>
                </a:solidFill>
                <a:latin typeface="Trebuchet MS"/>
                <a:cs typeface="Trebuchet MS"/>
              </a:rPr>
              <a:t>- </a:t>
            </a:r>
            <a:r>
              <a:rPr sz="2400" b="1" spc="-200" dirty="0">
                <a:solidFill>
                  <a:srgbClr val="C00000"/>
                </a:solidFill>
                <a:latin typeface="Trebuchet MS"/>
                <a:cs typeface="Trebuchet MS"/>
              </a:rPr>
              <a:t>The </a:t>
            </a:r>
            <a:r>
              <a:rPr sz="2400" b="1" spc="-149" dirty="0">
                <a:solidFill>
                  <a:srgbClr val="C00000"/>
                </a:solidFill>
                <a:latin typeface="Trebuchet MS"/>
                <a:cs typeface="Trebuchet MS"/>
              </a:rPr>
              <a:t>transducer </a:t>
            </a:r>
            <a:r>
              <a:rPr sz="2400" b="1" spc="-140" dirty="0">
                <a:solidFill>
                  <a:srgbClr val="C00000"/>
                </a:solidFill>
                <a:latin typeface="Trebuchet MS"/>
                <a:cs typeface="Trebuchet MS"/>
              </a:rPr>
              <a:t>rotated </a:t>
            </a:r>
            <a:r>
              <a:rPr sz="2400" b="1" spc="-130" dirty="0">
                <a:solidFill>
                  <a:srgbClr val="C00000"/>
                </a:solidFill>
                <a:latin typeface="Trebuchet MS"/>
                <a:cs typeface="Trebuchet MS"/>
              </a:rPr>
              <a:t>in </a:t>
            </a:r>
            <a:r>
              <a:rPr sz="2400" b="1" spc="-95" dirty="0">
                <a:solidFill>
                  <a:srgbClr val="C00000"/>
                </a:solidFill>
                <a:latin typeface="Trebuchet MS"/>
                <a:cs typeface="Trebuchet MS"/>
              </a:rPr>
              <a:t>a </a:t>
            </a:r>
            <a:r>
              <a:rPr sz="2400" b="1" spc="-149" dirty="0">
                <a:solidFill>
                  <a:srgbClr val="C00000"/>
                </a:solidFill>
                <a:latin typeface="Trebuchet MS"/>
                <a:cs typeface="Trebuchet MS"/>
              </a:rPr>
              <a:t>semicircular</a:t>
            </a:r>
            <a:r>
              <a:rPr sz="2400" b="1" spc="-5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400" b="1" spc="-180" dirty="0">
                <a:solidFill>
                  <a:srgbClr val="C00000"/>
                </a:solidFill>
                <a:latin typeface="Trebuchet MS"/>
                <a:cs typeface="Trebuchet MS"/>
              </a:rPr>
              <a:t>arc</a:t>
            </a:r>
            <a:endParaRPr sz="2400" dirty="0">
              <a:latin typeface="Trebuchet MS"/>
              <a:cs typeface="Trebuchet MS"/>
            </a:endParaRPr>
          </a:p>
          <a:p>
            <a:pPr marL="2196075"/>
            <a:r>
              <a:rPr sz="2400" b="1" spc="-125" dirty="0">
                <a:solidFill>
                  <a:srgbClr val="C00000"/>
                </a:solidFill>
                <a:latin typeface="Trebuchet MS"/>
                <a:cs typeface="Trebuchet MS"/>
              </a:rPr>
              <a:t>around </a:t>
            </a:r>
            <a:r>
              <a:rPr sz="2400" b="1" spc="-149" dirty="0">
                <a:solidFill>
                  <a:srgbClr val="C00000"/>
                </a:solidFill>
                <a:latin typeface="Trebuchet MS"/>
                <a:cs typeface="Trebuchet MS"/>
              </a:rPr>
              <a:t>the </a:t>
            </a:r>
            <a:r>
              <a:rPr sz="2400" b="1" spc="-135" dirty="0">
                <a:solidFill>
                  <a:srgbClr val="C00000"/>
                </a:solidFill>
                <a:latin typeface="Trebuchet MS"/>
                <a:cs typeface="Trebuchet MS"/>
              </a:rPr>
              <a:t>patient</a:t>
            </a:r>
            <a:r>
              <a:rPr sz="2400" b="1" spc="-279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400" b="1" spc="-180" dirty="0">
                <a:solidFill>
                  <a:srgbClr val="C00000"/>
                </a:solidFill>
                <a:latin typeface="Trebuchet MS"/>
                <a:cs typeface="Trebuchet MS"/>
              </a:rPr>
              <a:t>(1957)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58388" y="731253"/>
            <a:ext cx="4430268" cy="525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8327" y="6075409"/>
            <a:ext cx="7527291" cy="1351009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 marL="355536" marR="5080" indent="-342840">
              <a:spcBef>
                <a:spcPts val="95"/>
              </a:spcBef>
            </a:pPr>
            <a:r>
              <a:rPr sz="2900" b="1" spc="-165" dirty="0">
                <a:solidFill>
                  <a:srgbClr val="C00000"/>
                </a:solidFill>
                <a:latin typeface="Trebuchet MS"/>
                <a:cs typeface="Trebuchet MS"/>
              </a:rPr>
              <a:t>Scan </a:t>
            </a:r>
            <a:r>
              <a:rPr sz="2900" b="1" spc="-195" dirty="0">
                <a:solidFill>
                  <a:srgbClr val="C00000"/>
                </a:solidFill>
                <a:latin typeface="Trebuchet MS"/>
                <a:cs typeface="Trebuchet MS"/>
              </a:rPr>
              <a:t>converter </a:t>
            </a:r>
            <a:r>
              <a:rPr sz="2900" b="1" spc="-140" dirty="0">
                <a:solidFill>
                  <a:srgbClr val="C00000"/>
                </a:solidFill>
                <a:latin typeface="Trebuchet MS"/>
                <a:cs typeface="Trebuchet MS"/>
              </a:rPr>
              <a:t>allowed </a:t>
            </a:r>
            <a:r>
              <a:rPr sz="2900" b="1" spc="-165" dirty="0">
                <a:solidFill>
                  <a:srgbClr val="C00000"/>
                </a:solidFill>
                <a:latin typeface="Trebuchet MS"/>
                <a:cs typeface="Trebuchet MS"/>
              </a:rPr>
              <a:t>for </a:t>
            </a:r>
            <a:r>
              <a:rPr sz="2900" b="1" spc="-170" dirty="0">
                <a:solidFill>
                  <a:srgbClr val="C00000"/>
                </a:solidFill>
                <a:latin typeface="Trebuchet MS"/>
                <a:cs typeface="Trebuchet MS"/>
              </a:rPr>
              <a:t>the </a:t>
            </a:r>
            <a:r>
              <a:rPr sz="2900" b="1" spc="-165" dirty="0">
                <a:solidFill>
                  <a:srgbClr val="C00000"/>
                </a:solidFill>
                <a:latin typeface="Trebuchet MS"/>
                <a:cs typeface="Trebuchet MS"/>
              </a:rPr>
              <a:t>first </a:t>
            </a:r>
            <a:r>
              <a:rPr sz="2900" b="1" spc="-155" dirty="0">
                <a:solidFill>
                  <a:srgbClr val="C00000"/>
                </a:solidFill>
                <a:latin typeface="Trebuchet MS"/>
                <a:cs typeface="Trebuchet MS"/>
              </a:rPr>
              <a:t>time </a:t>
            </a:r>
            <a:r>
              <a:rPr sz="2900" b="1" spc="-125" dirty="0">
                <a:solidFill>
                  <a:srgbClr val="C00000"/>
                </a:solidFill>
                <a:latin typeface="Trebuchet MS"/>
                <a:cs typeface="Trebuchet MS"/>
              </a:rPr>
              <a:t>to </a:t>
            </a:r>
            <a:r>
              <a:rPr sz="2900" b="1" spc="-149" dirty="0">
                <a:solidFill>
                  <a:srgbClr val="C00000"/>
                </a:solidFill>
                <a:latin typeface="Trebuchet MS"/>
                <a:cs typeface="Trebuchet MS"/>
              </a:rPr>
              <a:t>use</a:t>
            </a:r>
            <a:r>
              <a:rPr sz="2900" b="1" spc="-50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900" b="1" spc="-170" dirty="0">
                <a:solidFill>
                  <a:srgbClr val="C00000"/>
                </a:solidFill>
                <a:latin typeface="Trebuchet MS"/>
                <a:cs typeface="Trebuchet MS"/>
              </a:rPr>
              <a:t>the  </a:t>
            </a:r>
            <a:r>
              <a:rPr sz="2900" b="1" spc="-149" dirty="0">
                <a:solidFill>
                  <a:srgbClr val="C00000"/>
                </a:solidFill>
                <a:latin typeface="Trebuchet MS"/>
                <a:cs typeface="Trebuchet MS"/>
              </a:rPr>
              <a:t>upcoming </a:t>
            </a:r>
            <a:r>
              <a:rPr sz="2900" b="1" spc="-175" dirty="0">
                <a:solidFill>
                  <a:srgbClr val="C00000"/>
                </a:solidFill>
                <a:latin typeface="Trebuchet MS"/>
                <a:cs typeface="Trebuchet MS"/>
              </a:rPr>
              <a:t>computer </a:t>
            </a:r>
            <a:r>
              <a:rPr sz="2900" b="1" spc="-155" dirty="0">
                <a:solidFill>
                  <a:srgbClr val="C00000"/>
                </a:solidFill>
                <a:latin typeface="Trebuchet MS"/>
                <a:cs typeface="Trebuchet MS"/>
              </a:rPr>
              <a:t>technology </a:t>
            </a:r>
            <a:r>
              <a:rPr sz="2900" b="1" spc="-125" dirty="0">
                <a:solidFill>
                  <a:srgbClr val="C00000"/>
                </a:solidFill>
                <a:latin typeface="Trebuchet MS"/>
                <a:cs typeface="Trebuchet MS"/>
              </a:rPr>
              <a:t>to </a:t>
            </a:r>
            <a:r>
              <a:rPr sz="2900" b="1" spc="-165" dirty="0">
                <a:solidFill>
                  <a:srgbClr val="C00000"/>
                </a:solidFill>
                <a:latin typeface="Trebuchet MS"/>
                <a:cs typeface="Trebuchet MS"/>
              </a:rPr>
              <a:t>improve</a:t>
            </a:r>
            <a:r>
              <a:rPr sz="2900" b="1" spc="-408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900" b="1" spc="-95" dirty="0">
                <a:solidFill>
                  <a:srgbClr val="C00000"/>
                </a:solidFill>
                <a:latin typeface="Trebuchet MS"/>
                <a:cs typeface="Trebuchet MS"/>
              </a:rPr>
              <a:t>US</a:t>
            </a:r>
            <a:endParaRPr sz="29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77388" y="350253"/>
            <a:ext cx="5334000" cy="579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134" y="256773"/>
            <a:ext cx="8578215" cy="6839671"/>
          </a:xfrm>
          <a:prstGeom prst="rect">
            <a:avLst/>
          </a:prstGeom>
        </p:spPr>
        <p:txBody>
          <a:bodyPr vert="horz" wrap="square" lIns="0" tIns="113643" rIns="0" bIns="0" rtlCol="0">
            <a:spAutoFit/>
          </a:bodyPr>
          <a:lstStyle/>
          <a:p>
            <a:pPr marL="355536" indent="-342840">
              <a:spcBef>
                <a:spcPts val="894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91" dirty="0">
                <a:latin typeface="Arial"/>
                <a:cs typeface="Arial"/>
              </a:rPr>
              <a:t>Early </a:t>
            </a:r>
            <a:r>
              <a:rPr sz="3200" spc="-200" dirty="0">
                <a:latin typeface="Arial"/>
                <a:cs typeface="Arial"/>
              </a:rPr>
              <a:t>1970s</a:t>
            </a:r>
            <a:endParaRPr sz="3200" dirty="0">
              <a:latin typeface="Arial"/>
              <a:cs typeface="Arial"/>
            </a:endParaRPr>
          </a:p>
          <a:p>
            <a:pPr marL="756151" lvl="1" indent="-286334">
              <a:spcBef>
                <a:spcPts val="690"/>
              </a:spcBef>
              <a:buChar char="–"/>
              <a:tabLst>
                <a:tab pos="756785" algn="l"/>
              </a:tabLst>
            </a:pPr>
            <a:r>
              <a:rPr sz="2900" spc="-210" dirty="0">
                <a:latin typeface="Arial"/>
                <a:cs typeface="Arial"/>
              </a:rPr>
              <a:t>Gray </a:t>
            </a:r>
            <a:r>
              <a:rPr sz="2900" spc="-191" dirty="0">
                <a:latin typeface="Arial"/>
                <a:cs typeface="Arial"/>
              </a:rPr>
              <a:t>scale </a:t>
            </a:r>
            <a:r>
              <a:rPr sz="2900" spc="-86" dirty="0">
                <a:latin typeface="Arial"/>
                <a:cs typeface="Arial"/>
              </a:rPr>
              <a:t>static </a:t>
            </a:r>
            <a:r>
              <a:rPr sz="2900" spc="-175" dirty="0">
                <a:latin typeface="Arial"/>
                <a:cs typeface="Arial"/>
              </a:rPr>
              <a:t>images </a:t>
            </a:r>
            <a:r>
              <a:rPr sz="2900" spc="-5" dirty="0">
                <a:latin typeface="Arial"/>
                <a:cs typeface="Arial"/>
              </a:rPr>
              <a:t>of </a:t>
            </a:r>
            <a:r>
              <a:rPr sz="2900" spc="-50" dirty="0">
                <a:latin typeface="Arial"/>
                <a:cs typeface="Arial"/>
              </a:rPr>
              <a:t>internal</a:t>
            </a:r>
            <a:r>
              <a:rPr sz="2900" spc="-204" dirty="0">
                <a:latin typeface="Arial"/>
                <a:cs typeface="Arial"/>
              </a:rPr>
              <a:t> </a:t>
            </a:r>
            <a:r>
              <a:rPr sz="2900" spc="-165" dirty="0">
                <a:latin typeface="Arial"/>
                <a:cs typeface="Arial"/>
              </a:rPr>
              <a:t>organs</a:t>
            </a:r>
            <a:endParaRPr sz="2900" dirty="0">
              <a:latin typeface="Arial"/>
              <a:cs typeface="Arial"/>
            </a:endParaRPr>
          </a:p>
          <a:p>
            <a:pPr lvl="1">
              <a:spcBef>
                <a:spcPts val="10"/>
              </a:spcBef>
              <a:buFont typeface="Arial"/>
              <a:buChar char="–"/>
            </a:pPr>
            <a:endParaRPr sz="4700" dirty="0">
              <a:latin typeface="Times New Roman"/>
              <a:cs typeface="Times New Roman"/>
            </a:endParaRPr>
          </a:p>
          <a:p>
            <a:pPr marL="355536" indent="-342840">
              <a:buChar char="•"/>
              <a:tabLst>
                <a:tab pos="354903" algn="l"/>
                <a:tab pos="355536" algn="l"/>
              </a:tabLst>
            </a:pPr>
            <a:r>
              <a:rPr sz="3200" spc="-5" dirty="0">
                <a:latin typeface="Arial"/>
                <a:cs typeface="Arial"/>
              </a:rPr>
              <a:t>Mid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200" dirty="0">
                <a:latin typeface="Arial"/>
                <a:cs typeface="Arial"/>
              </a:rPr>
              <a:t>1970s</a:t>
            </a:r>
            <a:endParaRPr sz="3200" dirty="0">
              <a:latin typeface="Arial"/>
              <a:cs typeface="Arial"/>
            </a:endParaRPr>
          </a:p>
          <a:p>
            <a:pPr marL="756151" lvl="1" indent="-286334">
              <a:spcBef>
                <a:spcPts val="690"/>
              </a:spcBef>
              <a:buChar char="–"/>
              <a:tabLst>
                <a:tab pos="756785" algn="l"/>
              </a:tabLst>
            </a:pPr>
            <a:r>
              <a:rPr sz="2900" spc="-125" dirty="0">
                <a:latin typeface="Arial"/>
                <a:cs typeface="Arial"/>
              </a:rPr>
              <a:t>Real-time</a:t>
            </a:r>
            <a:r>
              <a:rPr sz="2900" spc="-155" dirty="0">
                <a:latin typeface="Arial"/>
                <a:cs typeface="Arial"/>
              </a:rPr>
              <a:t> </a:t>
            </a:r>
            <a:r>
              <a:rPr sz="2900" spc="-130" dirty="0">
                <a:latin typeface="Arial"/>
                <a:cs typeface="Arial"/>
              </a:rPr>
              <a:t>imaging</a:t>
            </a:r>
            <a:endParaRPr sz="2900" dirty="0">
              <a:latin typeface="Arial"/>
              <a:cs typeface="Arial"/>
            </a:endParaRPr>
          </a:p>
          <a:p>
            <a:pPr lvl="1">
              <a:spcBef>
                <a:spcPts val="10"/>
              </a:spcBef>
              <a:buFont typeface="Arial"/>
              <a:buChar char="–"/>
            </a:pPr>
            <a:endParaRPr sz="4700" dirty="0">
              <a:latin typeface="Times New Roman"/>
              <a:cs typeface="Times New Roman"/>
            </a:endParaRPr>
          </a:p>
          <a:p>
            <a:pPr marL="355536" indent="-342840">
              <a:buChar char="•"/>
              <a:tabLst>
                <a:tab pos="354903" algn="l"/>
                <a:tab pos="355536" algn="l"/>
              </a:tabLst>
            </a:pPr>
            <a:r>
              <a:rPr sz="3200" spc="-191" dirty="0">
                <a:latin typeface="Arial"/>
                <a:cs typeface="Arial"/>
              </a:rPr>
              <a:t>Early </a:t>
            </a:r>
            <a:r>
              <a:rPr sz="3200" spc="-200" dirty="0">
                <a:latin typeface="Arial"/>
                <a:cs typeface="Arial"/>
              </a:rPr>
              <a:t>1980s</a:t>
            </a:r>
            <a:endParaRPr sz="3200" dirty="0">
              <a:latin typeface="Arial"/>
              <a:cs typeface="Arial"/>
            </a:endParaRPr>
          </a:p>
          <a:p>
            <a:pPr marL="756151" lvl="1" indent="-286334">
              <a:spcBef>
                <a:spcPts val="690"/>
              </a:spcBef>
              <a:buChar char="–"/>
              <a:tabLst>
                <a:tab pos="756785" algn="l"/>
              </a:tabLst>
            </a:pPr>
            <a:r>
              <a:rPr sz="2900" spc="-145" dirty="0">
                <a:latin typeface="Arial"/>
                <a:cs typeface="Arial"/>
              </a:rPr>
              <a:t>Spectral</a:t>
            </a:r>
            <a:r>
              <a:rPr sz="2900" spc="-155" dirty="0">
                <a:latin typeface="Arial"/>
                <a:cs typeface="Arial"/>
              </a:rPr>
              <a:t> </a:t>
            </a:r>
            <a:r>
              <a:rPr sz="2900" spc="-100" dirty="0">
                <a:latin typeface="Arial"/>
                <a:cs typeface="Arial"/>
              </a:rPr>
              <a:t>Doppler</a:t>
            </a:r>
            <a:endParaRPr sz="2900" dirty="0">
              <a:latin typeface="Arial"/>
              <a:cs typeface="Arial"/>
            </a:endParaRPr>
          </a:p>
          <a:p>
            <a:pPr marL="756151" lvl="1" indent="-286334">
              <a:spcBef>
                <a:spcPts val="670"/>
              </a:spcBef>
              <a:buChar char="–"/>
              <a:tabLst>
                <a:tab pos="756785" algn="l"/>
              </a:tabLst>
            </a:pPr>
            <a:r>
              <a:rPr sz="2900" spc="-135" dirty="0">
                <a:latin typeface="Arial"/>
                <a:cs typeface="Arial"/>
              </a:rPr>
              <a:t>Color</a:t>
            </a:r>
            <a:r>
              <a:rPr sz="2900" spc="-165" dirty="0">
                <a:latin typeface="Arial"/>
                <a:cs typeface="Arial"/>
              </a:rPr>
              <a:t> </a:t>
            </a:r>
            <a:r>
              <a:rPr sz="2900" spc="-100" dirty="0">
                <a:latin typeface="Arial"/>
                <a:cs typeface="Arial"/>
              </a:rPr>
              <a:t>Doppler</a:t>
            </a:r>
            <a:endParaRPr sz="2900" dirty="0">
              <a:latin typeface="Arial"/>
              <a:cs typeface="Arial"/>
            </a:endParaRPr>
          </a:p>
          <a:p>
            <a:pPr lvl="1">
              <a:spcBef>
                <a:spcPts val="15"/>
              </a:spcBef>
              <a:buFont typeface="Arial"/>
              <a:buChar char="–"/>
            </a:pPr>
            <a:endParaRPr sz="4700" dirty="0">
              <a:latin typeface="Times New Roman"/>
              <a:cs typeface="Times New Roman"/>
            </a:endParaRPr>
          </a:p>
          <a:p>
            <a:pPr marL="355536" marR="5080" indent="-342840">
              <a:buChar char="•"/>
              <a:tabLst>
                <a:tab pos="354903" algn="l"/>
                <a:tab pos="355536" algn="l"/>
              </a:tabLst>
            </a:pPr>
            <a:r>
              <a:rPr sz="3200" spc="-180" dirty="0">
                <a:latin typeface="Arial"/>
                <a:cs typeface="Arial"/>
              </a:rPr>
              <a:t>Also </a:t>
            </a:r>
            <a:r>
              <a:rPr sz="3200" spc="-120" dirty="0">
                <a:latin typeface="Arial"/>
                <a:cs typeface="Arial"/>
              </a:rPr>
              <a:t>produced </a:t>
            </a:r>
            <a:r>
              <a:rPr sz="3200" spc="-220" dirty="0">
                <a:latin typeface="Arial"/>
                <a:cs typeface="Arial"/>
              </a:rPr>
              <a:t>was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114" dirty="0">
                <a:latin typeface="Arial"/>
                <a:cs typeface="Arial"/>
              </a:rPr>
              <a:t>hand-held </a:t>
            </a:r>
            <a:r>
              <a:rPr sz="3200" spc="-21" dirty="0">
                <a:latin typeface="Arial"/>
                <a:cs typeface="Arial"/>
              </a:rPr>
              <a:t>“contact” </a:t>
            </a:r>
            <a:r>
              <a:rPr sz="3200" spc="-175" dirty="0">
                <a:latin typeface="Arial"/>
                <a:cs typeface="Arial"/>
              </a:rPr>
              <a:t>scanner  </a:t>
            </a:r>
            <a:r>
              <a:rPr sz="3200" spc="-10" dirty="0">
                <a:latin typeface="Arial"/>
                <a:cs typeface="Arial"/>
              </a:rPr>
              <a:t>for </a:t>
            </a:r>
            <a:r>
              <a:rPr sz="3200" spc="-100" dirty="0">
                <a:latin typeface="Arial"/>
                <a:cs typeface="Arial"/>
              </a:rPr>
              <a:t>clinical</a:t>
            </a:r>
            <a:r>
              <a:rPr sz="3200" spc="-330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use.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736" y="6764257"/>
            <a:ext cx="6873875" cy="382154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400" b="1" spc="-130" dirty="0">
                <a:solidFill>
                  <a:srgbClr val="C00000"/>
                </a:solidFill>
                <a:latin typeface="Trebuchet MS"/>
                <a:cs typeface="Trebuchet MS"/>
              </a:rPr>
              <a:t>Development </a:t>
            </a:r>
            <a:r>
              <a:rPr sz="2400" b="1" spc="-100" dirty="0">
                <a:solidFill>
                  <a:srgbClr val="C00000"/>
                </a:solidFill>
                <a:latin typeface="Trebuchet MS"/>
                <a:cs typeface="Trebuchet MS"/>
              </a:rPr>
              <a:t>of </a:t>
            </a:r>
            <a:r>
              <a:rPr sz="2400" b="1" spc="-149" dirty="0">
                <a:solidFill>
                  <a:srgbClr val="C00000"/>
                </a:solidFill>
                <a:latin typeface="Trebuchet MS"/>
                <a:cs typeface="Trebuchet MS"/>
              </a:rPr>
              <a:t>the </a:t>
            </a:r>
            <a:r>
              <a:rPr sz="2400" b="1" spc="-120" dirty="0">
                <a:solidFill>
                  <a:srgbClr val="C00000"/>
                </a:solidFill>
                <a:latin typeface="Trebuchet MS"/>
                <a:cs typeface="Trebuchet MS"/>
              </a:rPr>
              <a:t>B-mode </a:t>
            </a:r>
            <a:r>
              <a:rPr sz="2400" b="1" spc="-114" dirty="0">
                <a:solidFill>
                  <a:srgbClr val="C00000"/>
                </a:solidFill>
                <a:latin typeface="Trebuchet MS"/>
                <a:cs typeface="Trebuchet MS"/>
              </a:rPr>
              <a:t>Ultrasound </a:t>
            </a:r>
            <a:r>
              <a:rPr sz="2400" b="1" spc="-120" dirty="0">
                <a:solidFill>
                  <a:srgbClr val="C00000"/>
                </a:solidFill>
                <a:latin typeface="Trebuchet MS"/>
                <a:cs typeface="Trebuchet MS"/>
              </a:rPr>
              <a:t>image</a:t>
            </a:r>
            <a:r>
              <a:rPr sz="2400" b="1" spc="-51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2400" b="1" spc="-125" dirty="0">
                <a:solidFill>
                  <a:srgbClr val="C00000"/>
                </a:solidFill>
                <a:latin typeface="Trebuchet MS"/>
                <a:cs typeface="Trebuchet MS"/>
              </a:rPr>
              <a:t>quality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2394" y="350253"/>
            <a:ext cx="9144000" cy="6333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4793" y="282689"/>
            <a:ext cx="5217794" cy="627734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 marL="12698">
              <a:spcBef>
                <a:spcPts val="95"/>
              </a:spcBef>
            </a:pPr>
            <a:r>
              <a:rPr spc="-229" dirty="0"/>
              <a:t>Properties </a:t>
            </a:r>
            <a:r>
              <a:rPr spc="-165" dirty="0"/>
              <a:t>of</a:t>
            </a:r>
            <a:r>
              <a:rPr spc="-405" dirty="0"/>
              <a:t> </a:t>
            </a:r>
            <a:r>
              <a:rPr spc="-195" dirty="0"/>
              <a:t>Ultrasound</a:t>
            </a:r>
          </a:p>
        </p:txBody>
      </p:sp>
      <p:sp>
        <p:nvSpPr>
          <p:cNvPr id="3" name="object 3"/>
          <p:cNvSpPr/>
          <p:nvPr/>
        </p:nvSpPr>
        <p:spPr>
          <a:xfrm>
            <a:off x="4786609" y="2183625"/>
            <a:ext cx="2668524" cy="268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3395" y="2317737"/>
            <a:ext cx="8461247" cy="2682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3395" y="2451849"/>
            <a:ext cx="8461247" cy="2682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3395" y="2585961"/>
            <a:ext cx="8461247" cy="2682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53395" y="2720073"/>
            <a:ext cx="8461247" cy="2682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3395" y="2854185"/>
            <a:ext cx="8461247" cy="2682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53395" y="2988299"/>
            <a:ext cx="8461247" cy="2682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3395" y="3122410"/>
            <a:ext cx="8461247" cy="2682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3395" y="3256521"/>
            <a:ext cx="8461247" cy="2682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53395" y="3390633"/>
            <a:ext cx="8461247" cy="2682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53395" y="3524745"/>
            <a:ext cx="8461247" cy="2560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51134" y="1219952"/>
            <a:ext cx="8630920" cy="564893"/>
          </a:xfrm>
          <a:prstGeom prst="rect">
            <a:avLst/>
          </a:prstGeom>
        </p:spPr>
        <p:txBody>
          <a:bodyPr vert="horz" wrap="square" lIns="0" tIns="26030" rIns="0" bIns="0" rtlCol="0">
            <a:spAutoFit/>
          </a:bodyPr>
          <a:lstStyle/>
          <a:p>
            <a:pPr marL="12698" marR="5080">
              <a:lnSpc>
                <a:spcPts val="2120"/>
              </a:lnSpc>
              <a:spcBef>
                <a:spcPts val="204"/>
              </a:spcBef>
            </a:pPr>
            <a:r>
              <a:rPr spc="-5" dirty="0">
                <a:solidFill>
                  <a:srgbClr val="0070C0"/>
                </a:solidFill>
                <a:latin typeface="Tahoma"/>
                <a:cs typeface="Tahoma"/>
              </a:rPr>
              <a:t>The frequencies of medical </a:t>
            </a:r>
            <a:r>
              <a:rPr spc="-10" dirty="0">
                <a:solidFill>
                  <a:srgbClr val="0070C0"/>
                </a:solidFill>
                <a:latin typeface="Tahoma"/>
                <a:cs typeface="Tahoma"/>
              </a:rPr>
              <a:t>Ultrasound waves </a:t>
            </a:r>
            <a:r>
              <a:rPr spc="-5" dirty="0">
                <a:solidFill>
                  <a:srgbClr val="0070C0"/>
                </a:solidFill>
                <a:latin typeface="Tahoma"/>
                <a:cs typeface="Tahoma"/>
              </a:rPr>
              <a:t>are </a:t>
            </a:r>
            <a:r>
              <a:rPr spc="-10" dirty="0">
                <a:solidFill>
                  <a:srgbClr val="0070C0"/>
                </a:solidFill>
                <a:latin typeface="Tahoma"/>
                <a:cs typeface="Tahoma"/>
              </a:rPr>
              <a:t>several </a:t>
            </a:r>
            <a:r>
              <a:rPr spc="-5" dirty="0">
                <a:solidFill>
                  <a:srgbClr val="0070C0"/>
                </a:solidFill>
                <a:latin typeface="Tahoma"/>
                <a:cs typeface="Tahoma"/>
              </a:rPr>
              <a:t>magnitudes higher than the  upper limit of </a:t>
            </a:r>
            <a:r>
              <a:rPr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→ </a:t>
            </a:r>
            <a:r>
              <a:rPr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human</a:t>
            </a:r>
            <a:r>
              <a:rPr u="heavy" spc="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 </a:t>
            </a:r>
            <a:r>
              <a:rPr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</a:rPr>
              <a:t>hearing</a:t>
            </a:r>
            <a:r>
              <a:rPr spc="-5" dirty="0">
                <a:solidFill>
                  <a:srgbClr val="0070C0"/>
                </a:solidFill>
                <a:latin typeface="Tahoma"/>
                <a:cs typeface="Tahoma"/>
              </a:rPr>
              <a:t>.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53395" y="3658859"/>
            <a:ext cx="8461247" cy="2560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53395" y="3774680"/>
            <a:ext cx="8461247" cy="28041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3395" y="3914892"/>
            <a:ext cx="8461247" cy="2804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53395" y="4055098"/>
            <a:ext cx="8461247" cy="28041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3395" y="4195305"/>
            <a:ext cx="8461247" cy="28041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3395" y="4335515"/>
            <a:ext cx="8461247" cy="2804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3395" y="4475720"/>
            <a:ext cx="8461247" cy="28041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53395" y="4615931"/>
            <a:ext cx="8461247" cy="2804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3395" y="4756139"/>
            <a:ext cx="8461247" cy="2804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53395" y="4896347"/>
            <a:ext cx="8461247" cy="2804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3395" y="5036555"/>
            <a:ext cx="8461247" cy="14020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12827" y="5437367"/>
            <a:ext cx="7028689" cy="16001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53395" y="5457177"/>
            <a:ext cx="8461247" cy="23164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3395" y="5597387"/>
            <a:ext cx="8461247" cy="9143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213330" y="6401546"/>
            <a:ext cx="4053204" cy="28982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pc="-5" dirty="0">
                <a:solidFill>
                  <a:srgbClr val="0070C0"/>
                </a:solidFill>
                <a:latin typeface="Tahoma"/>
                <a:cs typeface="Tahoma"/>
              </a:rPr>
              <a:t>Approximate frequency </a:t>
            </a:r>
            <a:r>
              <a:rPr spc="-10" dirty="0">
                <a:solidFill>
                  <a:srgbClr val="0070C0"/>
                </a:solidFill>
                <a:latin typeface="Tahoma"/>
                <a:cs typeface="Tahoma"/>
              </a:rPr>
              <a:t>ranges </a:t>
            </a:r>
            <a:r>
              <a:rPr spc="-5" dirty="0">
                <a:solidFill>
                  <a:srgbClr val="0070C0"/>
                </a:solidFill>
                <a:latin typeface="Tahoma"/>
                <a:cs typeface="Tahoma"/>
              </a:rPr>
              <a:t>of</a:t>
            </a:r>
            <a:r>
              <a:rPr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pc="-5" dirty="0">
                <a:solidFill>
                  <a:srgbClr val="0070C0"/>
                </a:solidFill>
                <a:latin typeface="Tahoma"/>
                <a:cs typeface="Tahoma"/>
              </a:rPr>
              <a:t>sound</a:t>
            </a:r>
            <a:endParaRPr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8331" y="765798"/>
            <a:ext cx="8038465" cy="5431603"/>
          </a:xfrm>
          <a:prstGeom prst="rect">
            <a:avLst/>
          </a:prstGeom>
        </p:spPr>
        <p:txBody>
          <a:bodyPr vert="horz" wrap="square" lIns="0" tIns="67933" rIns="0" bIns="0" rtlCol="0">
            <a:spAutoFit/>
          </a:bodyPr>
          <a:lstStyle/>
          <a:p>
            <a:pPr marL="355536" marR="154913" indent="-342840">
              <a:lnSpc>
                <a:spcPts val="3460"/>
              </a:lnSpc>
              <a:spcBef>
                <a:spcPts val="535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00" dirty="0">
                <a:latin typeface="Arial"/>
                <a:cs typeface="Arial"/>
              </a:rPr>
              <a:t>Although </a:t>
            </a:r>
            <a:r>
              <a:rPr sz="3200" spc="-95" dirty="0">
                <a:latin typeface="Arial"/>
                <a:cs typeface="Arial"/>
              </a:rPr>
              <a:t>ultrasound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30" dirty="0">
                <a:latin typeface="Arial"/>
                <a:cs typeface="Arial"/>
              </a:rPr>
              <a:t>better </a:t>
            </a:r>
            <a:r>
              <a:rPr sz="3200" spc="-95" dirty="0">
                <a:latin typeface="Arial"/>
                <a:cs typeface="Arial"/>
              </a:rPr>
              <a:t>known </a:t>
            </a:r>
            <a:r>
              <a:rPr sz="3200" spc="-10" dirty="0">
                <a:latin typeface="Arial"/>
                <a:cs typeface="Arial"/>
              </a:rPr>
              <a:t>for </a:t>
            </a:r>
            <a:r>
              <a:rPr sz="3200" spc="-55" dirty="0">
                <a:latin typeface="Arial"/>
                <a:cs typeface="Arial"/>
              </a:rPr>
              <a:t>its  </a:t>
            </a:r>
            <a:r>
              <a:rPr sz="3200" spc="-125" dirty="0">
                <a:latin typeface="Arial"/>
                <a:cs typeface="Arial"/>
              </a:rPr>
              <a:t>diagnostic </a:t>
            </a:r>
            <a:r>
              <a:rPr sz="3200" spc="-105" dirty="0">
                <a:latin typeface="Arial"/>
                <a:cs typeface="Arial"/>
              </a:rPr>
              <a:t>capabilities, </a:t>
            </a:r>
            <a:r>
              <a:rPr sz="3200" spc="100" dirty="0">
                <a:solidFill>
                  <a:srgbClr val="C00000"/>
                </a:solidFill>
                <a:latin typeface="Arial"/>
                <a:cs typeface="Arial"/>
              </a:rPr>
              <a:t>it </a:t>
            </a:r>
            <a:r>
              <a:rPr sz="3200" spc="-220" dirty="0">
                <a:solidFill>
                  <a:srgbClr val="C00000"/>
                </a:solidFill>
                <a:latin typeface="Arial"/>
                <a:cs typeface="Arial"/>
              </a:rPr>
              <a:t>was </a:t>
            </a:r>
            <a:r>
              <a:rPr sz="3200" spc="-30" dirty="0">
                <a:solidFill>
                  <a:srgbClr val="C00000"/>
                </a:solidFill>
                <a:latin typeface="Arial"/>
                <a:cs typeface="Arial"/>
              </a:rPr>
              <a:t>initially </a:t>
            </a:r>
            <a:r>
              <a:rPr sz="3200" spc="-185" dirty="0">
                <a:solidFill>
                  <a:srgbClr val="C00000"/>
                </a:solidFill>
                <a:latin typeface="Arial"/>
                <a:cs typeface="Arial"/>
              </a:rPr>
              <a:t>used</a:t>
            </a:r>
            <a:r>
              <a:rPr sz="3200" spc="-5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C00000"/>
                </a:solidFill>
                <a:latin typeface="Arial"/>
                <a:cs typeface="Arial"/>
              </a:rPr>
              <a:t>for  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therapy </a:t>
            </a:r>
            <a:r>
              <a:rPr sz="3200" spc="-60" dirty="0">
                <a:latin typeface="Arial"/>
                <a:cs typeface="Arial"/>
              </a:rPr>
              <a:t>rather </a:t>
            </a:r>
            <a:r>
              <a:rPr sz="3200" spc="-70" dirty="0">
                <a:latin typeface="Arial"/>
                <a:cs typeface="Arial"/>
              </a:rPr>
              <a:t>than</a:t>
            </a:r>
            <a:r>
              <a:rPr sz="3200" spc="-360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diagnosis.</a:t>
            </a:r>
            <a:endParaRPr sz="3200" dirty="0">
              <a:latin typeface="Arial"/>
              <a:cs typeface="Arial"/>
            </a:endParaRPr>
          </a:p>
          <a:p>
            <a:pPr>
              <a:spcBef>
                <a:spcPts val="35"/>
              </a:spcBef>
              <a:buFont typeface="Arial"/>
              <a:buChar char="•"/>
            </a:pPr>
            <a:endParaRPr sz="4300" dirty="0">
              <a:latin typeface="Times New Roman"/>
              <a:cs typeface="Times New Roman"/>
            </a:endParaRPr>
          </a:p>
          <a:p>
            <a:pPr marL="355536" marR="157452" indent="-342840">
              <a:lnSpc>
                <a:spcPts val="3460"/>
              </a:lnSpc>
              <a:buChar char="•"/>
              <a:tabLst>
                <a:tab pos="354903" algn="l"/>
                <a:tab pos="355536" algn="l"/>
              </a:tabLst>
            </a:pPr>
            <a:r>
              <a:rPr sz="3200" spc="-95" dirty="0">
                <a:latin typeface="Arial"/>
                <a:cs typeface="Arial"/>
              </a:rPr>
              <a:t>In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185" dirty="0">
                <a:latin typeface="Arial"/>
                <a:cs typeface="Arial"/>
              </a:rPr>
              <a:t>1940s, </a:t>
            </a:r>
            <a:r>
              <a:rPr sz="3200" spc="-95" dirty="0">
                <a:latin typeface="Arial"/>
                <a:cs typeface="Arial"/>
              </a:rPr>
              <a:t>ultrasound </a:t>
            </a:r>
            <a:r>
              <a:rPr sz="3200" spc="-220" dirty="0">
                <a:latin typeface="Arial"/>
                <a:cs typeface="Arial"/>
              </a:rPr>
              <a:t>was </a:t>
            </a:r>
            <a:r>
              <a:rPr sz="3200" spc="-185" dirty="0">
                <a:latin typeface="Arial"/>
                <a:cs typeface="Arial"/>
              </a:rPr>
              <a:t>used </a:t>
            </a:r>
            <a:r>
              <a:rPr sz="3200" spc="21" dirty="0">
                <a:latin typeface="Arial"/>
                <a:cs typeface="Arial"/>
              </a:rPr>
              <a:t>to</a:t>
            </a:r>
            <a:r>
              <a:rPr sz="3200" spc="-245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perform  </a:t>
            </a:r>
            <a:r>
              <a:rPr sz="3200" spc="-175" dirty="0">
                <a:latin typeface="Arial"/>
                <a:cs typeface="Arial"/>
              </a:rPr>
              <a:t>services </a:t>
            </a:r>
            <a:r>
              <a:rPr sz="3200" spc="-90" dirty="0">
                <a:latin typeface="Arial"/>
                <a:cs typeface="Arial"/>
              </a:rPr>
              <a:t>similar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that </a:t>
            </a:r>
            <a:r>
              <a:rPr sz="3200" spc="-5" dirty="0">
                <a:solidFill>
                  <a:srgbClr val="C00000"/>
                </a:solidFill>
                <a:latin typeface="Arial"/>
                <a:cs typeface="Arial"/>
              </a:rPr>
              <a:t>of </a:t>
            </a:r>
            <a:r>
              <a:rPr sz="3200" spc="-70" dirty="0">
                <a:solidFill>
                  <a:srgbClr val="C00000"/>
                </a:solidFill>
                <a:latin typeface="Arial"/>
                <a:cs typeface="Arial"/>
              </a:rPr>
              <a:t>radiation </a:t>
            </a:r>
            <a:r>
              <a:rPr sz="3200" spc="-21" dirty="0">
                <a:solidFill>
                  <a:srgbClr val="C00000"/>
                </a:solidFill>
                <a:latin typeface="Arial"/>
                <a:cs typeface="Arial"/>
              </a:rPr>
              <a:t>or  </a:t>
            </a:r>
            <a:r>
              <a:rPr sz="3200" spc="-114" dirty="0">
                <a:solidFill>
                  <a:srgbClr val="C00000"/>
                </a:solidFill>
                <a:latin typeface="Arial"/>
                <a:cs typeface="Arial"/>
              </a:rPr>
              <a:t>chemotherapy</a:t>
            </a:r>
            <a:r>
              <a:rPr sz="3200" spc="-1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now.</a:t>
            </a:r>
            <a:endParaRPr sz="3200" dirty="0">
              <a:latin typeface="Arial"/>
              <a:cs typeface="Arial"/>
            </a:endParaRPr>
          </a:p>
          <a:p>
            <a:pPr>
              <a:spcBef>
                <a:spcPts val="35"/>
              </a:spcBef>
              <a:buFont typeface="Arial"/>
              <a:buChar char="•"/>
            </a:pPr>
            <a:endParaRPr sz="4300" dirty="0">
              <a:latin typeface="Times New Roman"/>
              <a:cs typeface="Times New Roman"/>
            </a:endParaRPr>
          </a:p>
          <a:p>
            <a:pPr marL="355536" marR="5080" indent="-342840">
              <a:lnSpc>
                <a:spcPts val="3460"/>
              </a:lnSpc>
              <a:buChar char="•"/>
              <a:tabLst>
                <a:tab pos="354903" algn="l"/>
                <a:tab pos="355536" algn="l"/>
              </a:tabLst>
            </a:pPr>
            <a:r>
              <a:rPr sz="3200" spc="-110" dirty="0">
                <a:latin typeface="Arial"/>
                <a:cs typeface="Arial"/>
              </a:rPr>
              <a:t>Ultrasonic </a:t>
            </a:r>
            <a:r>
              <a:rPr sz="3200" spc="-214" dirty="0">
                <a:latin typeface="Arial"/>
                <a:cs typeface="Arial"/>
              </a:rPr>
              <a:t>waves </a:t>
            </a:r>
            <a:r>
              <a:rPr sz="3200" spc="-25" dirty="0">
                <a:solidFill>
                  <a:srgbClr val="C00000"/>
                </a:solidFill>
                <a:latin typeface="Arial"/>
                <a:cs typeface="Arial"/>
              </a:rPr>
              <a:t>emit 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heat </a:t>
            </a:r>
            <a:r>
              <a:rPr sz="3200" spc="-5" dirty="0">
                <a:solidFill>
                  <a:srgbClr val="C00000"/>
                </a:solidFill>
                <a:latin typeface="Arial"/>
                <a:cs typeface="Arial"/>
              </a:rPr>
              <a:t>that </a:t>
            </a:r>
            <a:r>
              <a:rPr sz="3200" spc="-204" dirty="0">
                <a:solidFill>
                  <a:srgbClr val="C00000"/>
                </a:solidFill>
                <a:latin typeface="Arial"/>
                <a:cs typeface="Arial"/>
              </a:rPr>
              <a:t>can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create  </a:t>
            </a:r>
            <a:r>
              <a:rPr sz="3200" spc="-80" dirty="0">
                <a:solidFill>
                  <a:srgbClr val="C00000"/>
                </a:solidFill>
                <a:latin typeface="Arial"/>
                <a:cs typeface="Arial"/>
              </a:rPr>
              <a:t>disruptive 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effects 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on 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animal </a:t>
            </a:r>
            <a:r>
              <a:rPr sz="3200" spc="-135" dirty="0">
                <a:solidFill>
                  <a:srgbClr val="C00000"/>
                </a:solidFill>
                <a:latin typeface="Arial"/>
                <a:cs typeface="Arial"/>
              </a:rPr>
              <a:t>tissue </a:t>
            </a:r>
            <a:r>
              <a:rPr sz="3200" spc="-149" dirty="0">
                <a:latin typeface="Arial"/>
                <a:cs typeface="Arial"/>
              </a:rPr>
              <a:t>and</a:t>
            </a:r>
            <a:r>
              <a:rPr sz="3200" spc="-434" dirty="0">
                <a:latin typeface="Arial"/>
                <a:cs typeface="Arial"/>
              </a:rPr>
              <a:t> 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destroy  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malignant</a:t>
            </a:r>
            <a:r>
              <a:rPr sz="3200" spc="-1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30" dirty="0">
                <a:solidFill>
                  <a:srgbClr val="C00000"/>
                </a:solidFill>
                <a:latin typeface="Arial"/>
                <a:cs typeface="Arial"/>
              </a:rPr>
              <a:t>tissue.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7886" y="557009"/>
            <a:ext cx="6029325" cy="627734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 marL="12698">
              <a:spcBef>
                <a:spcPts val="95"/>
              </a:spcBef>
            </a:pPr>
            <a:r>
              <a:rPr spc="-200" dirty="0"/>
              <a:t>Common </a:t>
            </a:r>
            <a:r>
              <a:rPr spc="-180" dirty="0"/>
              <a:t>Sound</a:t>
            </a:r>
            <a:r>
              <a:rPr spc="-434" dirty="0"/>
              <a:t> </a:t>
            </a:r>
            <a:r>
              <a:rPr spc="-279" dirty="0"/>
              <a:t>Frequencies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75892" y="1563357"/>
          <a:ext cx="7543800" cy="45135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marL="12401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4000" spc="-270" dirty="0">
                          <a:latin typeface="Arial"/>
                          <a:cs typeface="Arial"/>
                        </a:rPr>
                        <a:t>Sound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134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4000" spc="-220" dirty="0">
                          <a:latin typeface="Arial"/>
                          <a:cs typeface="Arial"/>
                        </a:rPr>
                        <a:t>Frequency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400" spc="-45" dirty="0">
                          <a:latin typeface="Arial"/>
                          <a:cs typeface="Arial"/>
                        </a:rPr>
                        <a:t>Adult </a:t>
                      </a:r>
                      <a:r>
                        <a:rPr sz="2400" spc="-80" dirty="0">
                          <a:latin typeface="Arial"/>
                          <a:cs typeface="Arial"/>
                        </a:rPr>
                        <a:t>audible</a:t>
                      </a:r>
                      <a:r>
                        <a:rPr sz="24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30" dirty="0">
                          <a:latin typeface="Arial"/>
                          <a:cs typeface="Arial"/>
                        </a:rPr>
                        <a:t>range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400" spc="-125" dirty="0">
                          <a:latin typeface="Arial"/>
                          <a:cs typeface="Arial"/>
                        </a:rPr>
                        <a:t>15 </a:t>
                      </a:r>
                      <a:r>
                        <a:rPr sz="2400" spc="-14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20’000</a:t>
                      </a:r>
                      <a:r>
                        <a:rPr sz="2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45" dirty="0">
                          <a:latin typeface="Arial"/>
                          <a:cs typeface="Arial"/>
                        </a:rPr>
                        <a:t>Hz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88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215" dirty="0">
                          <a:latin typeface="Arial"/>
                          <a:cs typeface="Arial"/>
                        </a:rPr>
                        <a:t>Range 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2400" spc="-75" dirty="0">
                          <a:latin typeface="Arial"/>
                          <a:cs typeface="Arial"/>
                        </a:rPr>
                        <a:t>children's</a:t>
                      </a:r>
                      <a:r>
                        <a:rPr sz="24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hearing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40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2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400" spc="-95" dirty="0">
                          <a:latin typeface="Arial"/>
                          <a:cs typeface="Arial"/>
                        </a:rPr>
                        <a:t>40’000</a:t>
                      </a:r>
                      <a:r>
                        <a:rPr sz="2400" spc="-2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50" dirty="0">
                          <a:latin typeface="Arial"/>
                          <a:cs typeface="Arial"/>
                        </a:rPr>
                        <a:t>Hz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88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65" dirty="0">
                          <a:latin typeface="Arial"/>
                          <a:cs typeface="Arial"/>
                        </a:rPr>
                        <a:t>Male </a:t>
                      </a:r>
                      <a:r>
                        <a:rPr sz="2400" spc="-135" dirty="0">
                          <a:latin typeface="Arial"/>
                          <a:cs typeface="Arial"/>
                        </a:rPr>
                        <a:t>speaking</a:t>
                      </a:r>
                      <a:r>
                        <a:rPr sz="24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10" dirty="0">
                          <a:latin typeface="Arial"/>
                          <a:cs typeface="Arial"/>
                        </a:rPr>
                        <a:t>voice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25" dirty="0">
                          <a:latin typeface="Arial"/>
                          <a:cs typeface="Arial"/>
                        </a:rPr>
                        <a:t>100 </a:t>
                      </a:r>
                      <a:r>
                        <a:rPr sz="2400" spc="-14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2400" spc="-85" dirty="0">
                          <a:latin typeface="Arial"/>
                          <a:cs typeface="Arial"/>
                        </a:rPr>
                        <a:t>1’500</a:t>
                      </a:r>
                      <a:r>
                        <a:rPr sz="2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45" dirty="0">
                          <a:latin typeface="Arial"/>
                          <a:cs typeface="Arial"/>
                        </a:rPr>
                        <a:t>Hz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55" dirty="0">
                          <a:latin typeface="Arial"/>
                          <a:cs typeface="Arial"/>
                        </a:rPr>
                        <a:t>Female </a:t>
                      </a:r>
                      <a:r>
                        <a:rPr sz="2400" spc="-135" dirty="0">
                          <a:latin typeface="Arial"/>
                          <a:cs typeface="Arial"/>
                        </a:rPr>
                        <a:t>speaking</a:t>
                      </a:r>
                      <a:r>
                        <a:rPr sz="2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10" dirty="0">
                          <a:latin typeface="Arial"/>
                          <a:cs typeface="Arial"/>
                        </a:rPr>
                        <a:t>voice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25" dirty="0">
                          <a:latin typeface="Arial"/>
                          <a:cs typeface="Arial"/>
                        </a:rPr>
                        <a:t>150 </a:t>
                      </a:r>
                      <a:r>
                        <a:rPr sz="2400" spc="65" dirty="0">
                          <a:latin typeface="Arial"/>
                          <a:cs typeface="Arial"/>
                        </a:rPr>
                        <a:t>‘ </a:t>
                      </a:r>
                      <a:r>
                        <a:rPr sz="2400" spc="-90" dirty="0">
                          <a:latin typeface="Arial"/>
                          <a:cs typeface="Arial"/>
                        </a:rPr>
                        <a:t>2’500</a:t>
                      </a:r>
                      <a:r>
                        <a:rPr sz="2400" spc="-3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50" dirty="0">
                          <a:latin typeface="Arial"/>
                          <a:cs typeface="Arial"/>
                        </a:rPr>
                        <a:t>Hz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400" spc="-125" dirty="0">
                          <a:latin typeface="Arial"/>
                          <a:cs typeface="Arial"/>
                        </a:rPr>
                        <a:t>Standard </a:t>
                      </a:r>
                      <a:r>
                        <a:rPr sz="2400" spc="-45" dirty="0">
                          <a:latin typeface="Arial"/>
                          <a:cs typeface="Arial"/>
                        </a:rPr>
                        <a:t>pitch </a:t>
                      </a:r>
                      <a:r>
                        <a:rPr sz="2400" spc="-105" dirty="0">
                          <a:latin typeface="Arial"/>
                          <a:cs typeface="Arial"/>
                        </a:rPr>
                        <a:t>(Concert</a:t>
                      </a:r>
                      <a:r>
                        <a:rPr sz="2400" spc="-3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45" dirty="0">
                          <a:latin typeface="Arial"/>
                          <a:cs typeface="Arial"/>
                        </a:rPr>
                        <a:t>A)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400" spc="-125" dirty="0">
                          <a:latin typeface="Arial"/>
                          <a:cs typeface="Arial"/>
                        </a:rPr>
                        <a:t>44 </a:t>
                      </a:r>
                      <a:r>
                        <a:rPr sz="2400" spc="-1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24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45" dirty="0">
                          <a:latin typeface="Arial"/>
                          <a:cs typeface="Arial"/>
                        </a:rPr>
                        <a:t>Hz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88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25" dirty="0">
                          <a:latin typeface="Arial"/>
                          <a:cs typeface="Arial"/>
                        </a:rPr>
                        <a:t>Bat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95" dirty="0">
                          <a:latin typeface="Arial"/>
                          <a:cs typeface="Arial"/>
                        </a:rPr>
                        <a:t>50’000 </a:t>
                      </a:r>
                      <a:r>
                        <a:rPr sz="2400" spc="-14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2400" spc="-100" dirty="0">
                          <a:latin typeface="Arial"/>
                          <a:cs typeface="Arial"/>
                        </a:rPr>
                        <a:t>200’000</a:t>
                      </a:r>
                      <a:r>
                        <a:rPr sz="24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245" dirty="0">
                          <a:latin typeface="Arial"/>
                          <a:cs typeface="Arial"/>
                        </a:rPr>
                        <a:t>Hz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884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7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24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85" dirty="0">
                          <a:latin typeface="Arial"/>
                          <a:cs typeface="Arial"/>
                        </a:rPr>
                        <a:t>Ultrasound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05" dirty="0">
                          <a:latin typeface="Arial"/>
                          <a:cs typeface="Arial"/>
                        </a:rPr>
                        <a:t>2.5 </a:t>
                      </a:r>
                      <a:r>
                        <a:rPr sz="2400" spc="-14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2400" spc="-125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24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50" dirty="0">
                          <a:latin typeface="Arial"/>
                          <a:cs typeface="Arial"/>
                        </a:rPr>
                        <a:t>MHz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80" dirty="0">
                          <a:latin typeface="Arial"/>
                          <a:cs typeface="Arial"/>
                        </a:rPr>
                        <a:t>Maximum </a:t>
                      </a:r>
                      <a:r>
                        <a:rPr sz="2400" spc="-120" dirty="0">
                          <a:latin typeface="Arial"/>
                          <a:cs typeface="Arial"/>
                        </a:rPr>
                        <a:t>sound</a:t>
                      </a:r>
                      <a:r>
                        <a:rPr sz="24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85" dirty="0">
                          <a:latin typeface="Arial"/>
                          <a:cs typeface="Arial"/>
                        </a:rPr>
                        <a:t>frequency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25" dirty="0">
                          <a:latin typeface="Arial"/>
                          <a:cs typeface="Arial"/>
                        </a:rPr>
                        <a:t>600</a:t>
                      </a:r>
                      <a:r>
                        <a:rPr sz="2400" spc="-150" dirty="0">
                          <a:latin typeface="Arial"/>
                          <a:cs typeface="Arial"/>
                        </a:rPr>
                        <a:t> MHz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070330" y="6172945"/>
            <a:ext cx="6397625" cy="659153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100" b="1" dirty="0">
                <a:solidFill>
                  <a:srgbClr val="0070C0"/>
                </a:solidFill>
                <a:latin typeface="Tahoma"/>
                <a:cs typeface="Tahoma"/>
              </a:rPr>
              <a:t>Common sound </a:t>
            </a:r>
            <a:r>
              <a:rPr sz="2100" b="1" spc="-5" dirty="0">
                <a:solidFill>
                  <a:srgbClr val="0070C0"/>
                </a:solidFill>
                <a:latin typeface="Tahoma"/>
                <a:cs typeface="Tahoma"/>
              </a:rPr>
              <a:t>frequencies </a:t>
            </a:r>
            <a:r>
              <a:rPr sz="2100" b="1" dirty="0">
                <a:solidFill>
                  <a:srgbClr val="0070C0"/>
                </a:solidFill>
                <a:latin typeface="Tahoma"/>
                <a:cs typeface="Tahoma"/>
              </a:rPr>
              <a:t>and frequency</a:t>
            </a:r>
            <a:r>
              <a:rPr sz="2100" b="1" spc="-120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2100" b="1" dirty="0">
                <a:solidFill>
                  <a:srgbClr val="0070C0"/>
                </a:solidFill>
                <a:latin typeface="Tahoma"/>
                <a:cs typeface="Tahoma"/>
              </a:rPr>
              <a:t>ranges</a:t>
            </a:r>
            <a:endParaRPr sz="21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9844" y="811519"/>
            <a:ext cx="5149850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260" dirty="0"/>
              <a:t>Physics </a:t>
            </a:r>
            <a:r>
              <a:rPr sz="4400" spc="-185" dirty="0"/>
              <a:t>of </a:t>
            </a:r>
            <a:r>
              <a:rPr sz="4400" spc="-260" dirty="0"/>
              <a:t>the</a:t>
            </a:r>
            <a:r>
              <a:rPr sz="4400" spc="-635" dirty="0"/>
              <a:t> </a:t>
            </a:r>
            <a:r>
              <a:rPr sz="4400" spc="-220" dirty="0"/>
              <a:t>method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308330" y="1883499"/>
            <a:ext cx="6558915" cy="3961330"/>
          </a:xfrm>
          <a:prstGeom prst="rect">
            <a:avLst/>
          </a:prstGeom>
        </p:spPr>
        <p:txBody>
          <a:bodyPr vert="horz" wrap="square" lIns="0" tIns="52059" rIns="0" bIns="0" rtlCol="0">
            <a:spAutoFit/>
          </a:bodyPr>
          <a:lstStyle/>
          <a:p>
            <a:pPr marL="355536" indent="-342840">
              <a:spcBef>
                <a:spcPts val="408"/>
              </a:spcBef>
              <a:buChar char="•"/>
              <a:tabLst>
                <a:tab pos="354903" algn="l"/>
                <a:tab pos="355536" algn="l"/>
              </a:tabLst>
            </a:pPr>
            <a:r>
              <a:rPr sz="2600" spc="-86" dirty="0">
                <a:latin typeface="Arial"/>
                <a:cs typeface="Arial"/>
              </a:rPr>
              <a:t>Longitudinal </a:t>
            </a:r>
            <a:r>
              <a:rPr sz="2600" spc="-120" dirty="0">
                <a:latin typeface="Arial"/>
                <a:cs typeface="Arial"/>
              </a:rPr>
              <a:t>mechanical</a:t>
            </a:r>
            <a:r>
              <a:rPr sz="2600" spc="-229" dirty="0">
                <a:latin typeface="Arial"/>
                <a:cs typeface="Arial"/>
              </a:rPr>
              <a:t> </a:t>
            </a:r>
            <a:r>
              <a:rPr sz="2600" spc="-180" dirty="0">
                <a:latin typeface="Arial"/>
                <a:cs typeface="Arial"/>
              </a:rPr>
              <a:t>waves</a:t>
            </a:r>
            <a:endParaRPr sz="2600" dirty="0">
              <a:latin typeface="Arial"/>
              <a:cs typeface="Arial"/>
            </a:endParaRPr>
          </a:p>
          <a:p>
            <a:pPr marL="355536" indent="-342840">
              <a:spcBef>
                <a:spcPts val="310"/>
              </a:spcBef>
              <a:buChar char="•"/>
              <a:tabLst>
                <a:tab pos="354903" algn="l"/>
                <a:tab pos="355536" algn="l"/>
              </a:tabLst>
            </a:pPr>
            <a:r>
              <a:rPr sz="2600" spc="-175" dirty="0">
                <a:latin typeface="Arial"/>
                <a:cs typeface="Arial"/>
              </a:rPr>
              <a:t>Needs </a:t>
            </a:r>
            <a:r>
              <a:rPr sz="2600" spc="-95" dirty="0">
                <a:latin typeface="Arial"/>
                <a:cs typeface="Arial"/>
              </a:rPr>
              <a:t>elastic</a:t>
            </a:r>
            <a:r>
              <a:rPr sz="2600" spc="-165" dirty="0">
                <a:latin typeface="Arial"/>
                <a:cs typeface="Arial"/>
              </a:rPr>
              <a:t> </a:t>
            </a:r>
            <a:r>
              <a:rPr sz="2600" spc="-80" dirty="0">
                <a:latin typeface="Arial"/>
                <a:cs typeface="Arial"/>
              </a:rPr>
              <a:t>medium</a:t>
            </a:r>
            <a:endParaRPr sz="2600" dirty="0">
              <a:latin typeface="Arial"/>
              <a:cs typeface="Arial"/>
            </a:endParaRPr>
          </a:p>
          <a:p>
            <a:pPr marL="756151" lvl="1" indent="-286334">
              <a:spcBef>
                <a:spcPts val="315"/>
              </a:spcBef>
              <a:buChar char="–"/>
              <a:tabLst>
                <a:tab pos="756785" algn="l"/>
              </a:tabLst>
            </a:pPr>
            <a:r>
              <a:rPr sz="2600" spc="-155" dirty="0">
                <a:latin typeface="Arial"/>
                <a:cs typeface="Arial"/>
              </a:rPr>
              <a:t>Transducer</a:t>
            </a:r>
            <a:r>
              <a:rPr sz="2600" spc="-185" dirty="0">
                <a:latin typeface="Arial"/>
                <a:cs typeface="Arial"/>
              </a:rPr>
              <a:t> </a:t>
            </a:r>
            <a:r>
              <a:rPr sz="2600" spc="-155" dirty="0">
                <a:latin typeface="Arial"/>
                <a:cs typeface="Arial"/>
              </a:rPr>
              <a:t>needs</a:t>
            </a:r>
            <a:r>
              <a:rPr sz="2600" spc="-160" dirty="0">
                <a:latin typeface="Arial"/>
                <a:cs typeface="Arial"/>
              </a:rPr>
              <a:t> </a:t>
            </a:r>
            <a:r>
              <a:rPr sz="2600" spc="25" dirty="0">
                <a:latin typeface="Arial"/>
                <a:cs typeface="Arial"/>
              </a:rPr>
              <a:t>to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be</a:t>
            </a:r>
            <a:r>
              <a:rPr sz="2600" spc="-149" dirty="0">
                <a:latin typeface="Arial"/>
                <a:cs typeface="Arial"/>
              </a:rPr>
              <a:t> </a:t>
            </a:r>
            <a:r>
              <a:rPr sz="2600" spc="-30" dirty="0">
                <a:latin typeface="Arial"/>
                <a:cs typeface="Arial"/>
              </a:rPr>
              <a:t>in</a:t>
            </a:r>
            <a:r>
              <a:rPr sz="2600" spc="-155" dirty="0">
                <a:latin typeface="Arial"/>
                <a:cs typeface="Arial"/>
              </a:rPr>
              <a:t> </a:t>
            </a:r>
            <a:r>
              <a:rPr sz="2600" spc="-80" dirty="0">
                <a:latin typeface="Arial"/>
                <a:cs typeface="Arial"/>
              </a:rPr>
              <a:t>contact</a:t>
            </a:r>
            <a:r>
              <a:rPr sz="2600" spc="-135" dirty="0">
                <a:latin typeface="Arial"/>
                <a:cs typeface="Arial"/>
              </a:rPr>
              <a:t> </a:t>
            </a:r>
            <a:r>
              <a:rPr sz="2600" spc="21" dirty="0">
                <a:latin typeface="Arial"/>
                <a:cs typeface="Arial"/>
              </a:rPr>
              <a:t>with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skin</a:t>
            </a:r>
            <a:endParaRPr sz="2600" dirty="0">
              <a:latin typeface="Arial"/>
              <a:cs typeface="Arial"/>
            </a:endParaRPr>
          </a:p>
          <a:p>
            <a:pPr marL="355536" indent="-342840">
              <a:spcBef>
                <a:spcPts val="310"/>
              </a:spcBef>
              <a:buChar char="•"/>
              <a:tabLst>
                <a:tab pos="354903" algn="l"/>
                <a:tab pos="355536" algn="l"/>
              </a:tabLst>
            </a:pPr>
            <a:r>
              <a:rPr sz="2600" spc="-114" dirty="0">
                <a:latin typeface="Arial"/>
                <a:cs typeface="Arial"/>
              </a:rPr>
              <a:t>Component</a:t>
            </a:r>
            <a:r>
              <a:rPr sz="2600" spc="-160" dirty="0">
                <a:latin typeface="Arial"/>
                <a:cs typeface="Arial"/>
              </a:rPr>
              <a:t> </a:t>
            </a:r>
            <a:r>
              <a:rPr sz="2600" spc="-60" dirty="0">
                <a:latin typeface="Arial"/>
                <a:cs typeface="Arial"/>
              </a:rPr>
              <a:t>resolution</a:t>
            </a:r>
            <a:endParaRPr sz="2600" dirty="0">
              <a:latin typeface="Arial"/>
              <a:cs typeface="Arial"/>
            </a:endParaRPr>
          </a:p>
          <a:p>
            <a:pPr marL="469817">
              <a:spcBef>
                <a:spcPts val="315"/>
              </a:spcBef>
            </a:pPr>
            <a:r>
              <a:rPr sz="2600" dirty="0">
                <a:latin typeface="Arial"/>
                <a:cs typeface="Arial"/>
              </a:rPr>
              <a:t>– </a:t>
            </a:r>
            <a:r>
              <a:rPr sz="2600" spc="-130" dirty="0">
                <a:latin typeface="Arial"/>
                <a:cs typeface="Arial"/>
              </a:rPr>
              <a:t>3 </a:t>
            </a:r>
            <a:r>
              <a:rPr sz="2600" spc="-191" dirty="0">
                <a:latin typeface="Arial"/>
                <a:cs typeface="Arial"/>
              </a:rPr>
              <a:t>MHZ </a:t>
            </a:r>
            <a:r>
              <a:rPr sz="2600" spc="-130" dirty="0">
                <a:latin typeface="Arial"/>
                <a:cs typeface="Arial"/>
              </a:rPr>
              <a:t>-&gt;1.1</a:t>
            </a:r>
            <a:r>
              <a:rPr sz="2600" spc="-44" dirty="0">
                <a:latin typeface="Arial"/>
                <a:cs typeface="Arial"/>
              </a:rPr>
              <a:t> </a:t>
            </a:r>
            <a:r>
              <a:rPr sz="2600" spc="-90" dirty="0">
                <a:latin typeface="Arial"/>
                <a:cs typeface="Arial"/>
              </a:rPr>
              <a:t>mm</a:t>
            </a:r>
            <a:endParaRPr sz="2600" dirty="0">
              <a:latin typeface="Arial"/>
              <a:cs typeface="Arial"/>
            </a:endParaRPr>
          </a:p>
          <a:p>
            <a:pPr marL="469817">
              <a:spcBef>
                <a:spcPts val="310"/>
              </a:spcBef>
            </a:pPr>
            <a:r>
              <a:rPr sz="2600" dirty="0">
                <a:latin typeface="Arial"/>
                <a:cs typeface="Arial"/>
              </a:rPr>
              <a:t>– </a:t>
            </a:r>
            <a:r>
              <a:rPr sz="2600" spc="-130" dirty="0">
                <a:latin typeface="Arial"/>
                <a:cs typeface="Arial"/>
              </a:rPr>
              <a:t>10 </a:t>
            </a:r>
            <a:r>
              <a:rPr sz="2600" spc="-191" dirty="0">
                <a:latin typeface="Arial"/>
                <a:cs typeface="Arial"/>
              </a:rPr>
              <a:t>MHZ </a:t>
            </a:r>
            <a:r>
              <a:rPr sz="2600" spc="-149" dirty="0">
                <a:latin typeface="Arial"/>
                <a:cs typeface="Arial"/>
              </a:rPr>
              <a:t>-&gt; </a:t>
            </a:r>
            <a:r>
              <a:rPr sz="2600" spc="-100" dirty="0">
                <a:latin typeface="Arial"/>
                <a:cs typeface="Arial"/>
              </a:rPr>
              <a:t>.3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spc="-90" dirty="0">
                <a:latin typeface="Arial"/>
                <a:cs typeface="Arial"/>
              </a:rPr>
              <a:t>mm</a:t>
            </a:r>
            <a:endParaRPr sz="2600" dirty="0">
              <a:latin typeface="Arial"/>
              <a:cs typeface="Arial"/>
            </a:endParaRPr>
          </a:p>
          <a:p>
            <a:pPr marL="355536" indent="-342840">
              <a:spcBef>
                <a:spcPts val="310"/>
              </a:spcBef>
              <a:buChar char="•"/>
              <a:tabLst>
                <a:tab pos="354903" algn="l"/>
                <a:tab pos="355536" algn="l"/>
              </a:tabLst>
            </a:pPr>
            <a:r>
              <a:rPr sz="2600" spc="-195" dirty="0">
                <a:latin typeface="Arial"/>
                <a:cs typeface="Arial"/>
              </a:rPr>
              <a:t>Wave</a:t>
            </a:r>
            <a:r>
              <a:rPr sz="2600" spc="-165" dirty="0">
                <a:latin typeface="Arial"/>
                <a:cs typeface="Arial"/>
              </a:rPr>
              <a:t> </a:t>
            </a:r>
            <a:r>
              <a:rPr sz="2600" spc="-65" dirty="0">
                <a:latin typeface="Arial"/>
                <a:cs typeface="Arial"/>
              </a:rPr>
              <a:t>velocity</a:t>
            </a:r>
            <a:endParaRPr sz="2600" dirty="0">
              <a:latin typeface="Arial"/>
              <a:cs typeface="Arial"/>
            </a:endParaRPr>
          </a:p>
          <a:p>
            <a:pPr marL="469817">
              <a:spcBef>
                <a:spcPts val="315"/>
              </a:spcBef>
            </a:pPr>
            <a:r>
              <a:rPr sz="2600" dirty="0">
                <a:latin typeface="Arial"/>
                <a:cs typeface="Arial"/>
              </a:rPr>
              <a:t>– </a:t>
            </a:r>
            <a:r>
              <a:rPr sz="2600" spc="-180" dirty="0">
                <a:latin typeface="Arial"/>
                <a:cs typeface="Arial"/>
              </a:rPr>
              <a:t>Fat </a:t>
            </a:r>
            <a:r>
              <a:rPr sz="2600" spc="-149" dirty="0">
                <a:latin typeface="Arial"/>
                <a:cs typeface="Arial"/>
              </a:rPr>
              <a:t>-&gt; </a:t>
            </a:r>
            <a:r>
              <a:rPr sz="2600" spc="-130" dirty="0">
                <a:latin typeface="Arial"/>
                <a:cs typeface="Arial"/>
              </a:rPr>
              <a:t>1450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50" dirty="0">
                <a:latin typeface="Arial"/>
                <a:cs typeface="Arial"/>
              </a:rPr>
              <a:t>m/s</a:t>
            </a:r>
            <a:endParaRPr sz="2600" dirty="0">
              <a:latin typeface="Arial"/>
              <a:cs typeface="Arial"/>
            </a:endParaRPr>
          </a:p>
          <a:p>
            <a:pPr marL="756151" lvl="1" indent="-286334">
              <a:spcBef>
                <a:spcPts val="310"/>
              </a:spcBef>
              <a:buChar char="–"/>
              <a:tabLst>
                <a:tab pos="756785" algn="l"/>
              </a:tabLst>
            </a:pPr>
            <a:r>
              <a:rPr sz="2600" spc="-105" dirty="0">
                <a:latin typeface="Arial"/>
                <a:cs typeface="Arial"/>
              </a:rPr>
              <a:t>Muscle </a:t>
            </a:r>
            <a:r>
              <a:rPr sz="2600" spc="-140" dirty="0">
                <a:latin typeface="Arial"/>
                <a:cs typeface="Arial"/>
              </a:rPr>
              <a:t>-&gt;1580</a:t>
            </a:r>
            <a:r>
              <a:rPr sz="2600" spc="-235" dirty="0">
                <a:latin typeface="Arial"/>
                <a:cs typeface="Arial"/>
              </a:rPr>
              <a:t> </a:t>
            </a:r>
            <a:r>
              <a:rPr sz="2600" spc="-50" dirty="0">
                <a:latin typeface="Arial"/>
                <a:cs typeface="Arial"/>
              </a:rPr>
              <a:t>m/s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6058" y="422899"/>
            <a:ext cx="1753235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229" dirty="0"/>
              <a:t>Outline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46100" y="1387591"/>
            <a:ext cx="9601200" cy="5486736"/>
          </a:xfrm>
          <a:prstGeom prst="rect">
            <a:avLst/>
          </a:prstGeom>
        </p:spPr>
        <p:txBody>
          <a:bodyPr vert="horz" wrap="square" lIns="0" tIns="122533" rIns="0" bIns="0" rtlCol="0">
            <a:spAutoFit/>
          </a:bodyPr>
          <a:lstStyle/>
          <a:p>
            <a:pPr marL="355536" indent="-342840">
              <a:spcBef>
                <a:spcPts val="965"/>
              </a:spcBef>
              <a:buFont typeface="Arial"/>
              <a:buChar char="•"/>
              <a:tabLst>
                <a:tab pos="355536" algn="l"/>
              </a:tabLst>
            </a:pPr>
            <a:r>
              <a:rPr sz="3700" b="1" spc="-125" dirty="0">
                <a:latin typeface="Trebuchet MS"/>
                <a:cs typeface="Trebuchet MS"/>
              </a:rPr>
              <a:t>What </a:t>
            </a:r>
            <a:r>
              <a:rPr sz="3700" b="1" spc="-155" dirty="0">
                <a:latin typeface="Trebuchet MS"/>
                <a:cs typeface="Trebuchet MS"/>
              </a:rPr>
              <a:t>is </a:t>
            </a:r>
            <a:r>
              <a:rPr sz="3700" b="1" spc="-170" dirty="0">
                <a:latin typeface="Trebuchet MS"/>
                <a:cs typeface="Trebuchet MS"/>
              </a:rPr>
              <a:t>Ultrasound</a:t>
            </a:r>
            <a:r>
              <a:rPr sz="3700" b="1" spc="-554" dirty="0">
                <a:latin typeface="Trebuchet MS"/>
                <a:cs typeface="Trebuchet MS"/>
              </a:rPr>
              <a:t> </a:t>
            </a:r>
            <a:r>
              <a:rPr sz="3700" b="1" spc="-125" dirty="0">
                <a:latin typeface="Trebuchet MS"/>
                <a:cs typeface="Trebuchet MS"/>
              </a:rPr>
              <a:t>imaging?</a:t>
            </a:r>
            <a:endParaRPr sz="3700" dirty="0">
              <a:latin typeface="Trebuchet MS"/>
              <a:cs typeface="Trebuchet MS"/>
            </a:endParaRPr>
          </a:p>
          <a:p>
            <a:pPr marL="355536" indent="-342840">
              <a:spcBef>
                <a:spcPts val="860"/>
              </a:spcBef>
              <a:buFont typeface="Arial"/>
              <a:buChar char="•"/>
              <a:tabLst>
                <a:tab pos="355536" algn="l"/>
              </a:tabLst>
            </a:pPr>
            <a:r>
              <a:rPr sz="3700" b="1" spc="-135" dirty="0">
                <a:latin typeface="Trebuchet MS"/>
                <a:cs typeface="Trebuchet MS"/>
              </a:rPr>
              <a:t>Why</a:t>
            </a:r>
            <a:r>
              <a:rPr sz="3700" b="1" spc="-300" dirty="0">
                <a:latin typeface="Trebuchet MS"/>
                <a:cs typeface="Trebuchet MS"/>
              </a:rPr>
              <a:t> </a:t>
            </a:r>
            <a:r>
              <a:rPr sz="3700" b="1" spc="-149" dirty="0">
                <a:latin typeface="Trebuchet MS"/>
                <a:cs typeface="Trebuchet MS"/>
              </a:rPr>
              <a:t>Ultrasound?</a:t>
            </a:r>
            <a:endParaRPr sz="3700" dirty="0">
              <a:latin typeface="Trebuchet MS"/>
              <a:cs typeface="Trebuchet MS"/>
            </a:endParaRPr>
          </a:p>
          <a:p>
            <a:pPr marL="355536" indent="-342840">
              <a:spcBef>
                <a:spcPts val="865"/>
              </a:spcBef>
              <a:buFont typeface="Arial"/>
              <a:buChar char="•"/>
              <a:tabLst>
                <a:tab pos="355536" algn="l"/>
              </a:tabLst>
            </a:pPr>
            <a:r>
              <a:rPr sz="3700" b="1" spc="-175" dirty="0">
                <a:latin typeface="Trebuchet MS"/>
                <a:cs typeface="Trebuchet MS"/>
              </a:rPr>
              <a:t>Common</a:t>
            </a:r>
            <a:r>
              <a:rPr sz="3700" b="1" spc="-285" dirty="0">
                <a:latin typeface="Trebuchet MS"/>
                <a:cs typeface="Trebuchet MS"/>
              </a:rPr>
              <a:t> </a:t>
            </a:r>
            <a:r>
              <a:rPr sz="3700" b="1" spc="-145" dirty="0">
                <a:latin typeface="Trebuchet MS"/>
                <a:cs typeface="Trebuchet MS"/>
              </a:rPr>
              <a:t>Uses</a:t>
            </a:r>
            <a:endParaRPr sz="3700" dirty="0">
              <a:latin typeface="Trebuchet MS"/>
              <a:cs typeface="Trebuchet MS"/>
            </a:endParaRPr>
          </a:p>
          <a:p>
            <a:pPr marL="355536" indent="-342840">
              <a:spcBef>
                <a:spcPts val="865"/>
              </a:spcBef>
              <a:buFont typeface="Arial"/>
              <a:buChar char="•"/>
              <a:tabLst>
                <a:tab pos="355536" algn="l"/>
              </a:tabLst>
            </a:pPr>
            <a:r>
              <a:rPr sz="3700" b="1" spc="-191" dirty="0">
                <a:latin typeface="Trebuchet MS"/>
                <a:cs typeface="Trebuchet MS"/>
              </a:rPr>
              <a:t>History</a:t>
            </a:r>
            <a:endParaRPr sz="3700" dirty="0">
              <a:latin typeface="Trebuchet MS"/>
              <a:cs typeface="Trebuchet MS"/>
            </a:endParaRPr>
          </a:p>
          <a:p>
            <a:pPr marL="355536" indent="-342840">
              <a:spcBef>
                <a:spcPts val="865"/>
              </a:spcBef>
              <a:buFont typeface="Arial"/>
              <a:buChar char="•"/>
              <a:tabLst>
                <a:tab pos="355536" algn="l"/>
              </a:tabLst>
            </a:pPr>
            <a:r>
              <a:rPr sz="3700" b="1" spc="-204" dirty="0">
                <a:latin typeface="Trebuchet MS"/>
                <a:cs typeface="Trebuchet MS"/>
              </a:rPr>
              <a:t>Properties </a:t>
            </a:r>
            <a:r>
              <a:rPr sz="3700" b="1" spc="-149" dirty="0">
                <a:latin typeface="Trebuchet MS"/>
                <a:cs typeface="Trebuchet MS"/>
              </a:rPr>
              <a:t>of</a:t>
            </a:r>
            <a:r>
              <a:rPr sz="3700" b="1" spc="-365" dirty="0">
                <a:latin typeface="Trebuchet MS"/>
                <a:cs typeface="Trebuchet MS"/>
              </a:rPr>
              <a:t> </a:t>
            </a:r>
            <a:r>
              <a:rPr sz="3700" b="1" spc="-170" dirty="0">
                <a:latin typeface="Trebuchet MS"/>
                <a:cs typeface="Trebuchet MS"/>
              </a:rPr>
              <a:t>Ultrasound</a:t>
            </a:r>
            <a:endParaRPr sz="3700" dirty="0">
              <a:latin typeface="Trebuchet MS"/>
              <a:cs typeface="Trebuchet MS"/>
            </a:endParaRPr>
          </a:p>
          <a:p>
            <a:pPr marL="355536" indent="-342840">
              <a:spcBef>
                <a:spcPts val="865"/>
              </a:spcBef>
              <a:buFont typeface="Arial"/>
              <a:buChar char="•"/>
              <a:tabLst>
                <a:tab pos="355536" algn="l"/>
              </a:tabLst>
            </a:pPr>
            <a:r>
              <a:rPr sz="3700" b="1" spc="-214" dirty="0">
                <a:latin typeface="Trebuchet MS"/>
                <a:cs typeface="Trebuchet MS"/>
              </a:rPr>
              <a:t>Equipment</a:t>
            </a:r>
            <a:endParaRPr sz="3700" dirty="0">
              <a:latin typeface="Trebuchet MS"/>
              <a:cs typeface="Trebuchet MS"/>
            </a:endParaRPr>
          </a:p>
          <a:p>
            <a:pPr marL="355536" indent="-342840">
              <a:spcBef>
                <a:spcPts val="860"/>
              </a:spcBef>
              <a:buFont typeface="Arial"/>
              <a:buChar char="•"/>
              <a:tabLst>
                <a:tab pos="355536" algn="l"/>
              </a:tabLst>
            </a:pPr>
            <a:r>
              <a:rPr sz="3700" b="1" spc="-155" dirty="0">
                <a:latin typeface="Trebuchet MS"/>
                <a:cs typeface="Trebuchet MS"/>
              </a:rPr>
              <a:t>How </a:t>
            </a:r>
            <a:r>
              <a:rPr sz="3700" b="1" spc="-165" dirty="0">
                <a:latin typeface="Trebuchet MS"/>
                <a:cs typeface="Trebuchet MS"/>
              </a:rPr>
              <a:t>does </a:t>
            </a:r>
            <a:r>
              <a:rPr sz="3700" b="1" spc="-214" dirty="0">
                <a:latin typeface="Trebuchet MS"/>
                <a:cs typeface="Trebuchet MS"/>
              </a:rPr>
              <a:t>the </a:t>
            </a:r>
            <a:r>
              <a:rPr sz="3700" b="1" spc="-235" dirty="0">
                <a:latin typeface="Trebuchet MS"/>
                <a:cs typeface="Trebuchet MS"/>
              </a:rPr>
              <a:t>procedure</a:t>
            </a:r>
            <a:r>
              <a:rPr sz="3700" b="1" spc="-540" dirty="0">
                <a:latin typeface="Trebuchet MS"/>
                <a:cs typeface="Trebuchet MS"/>
              </a:rPr>
              <a:t> </a:t>
            </a:r>
            <a:r>
              <a:rPr sz="3700" b="1" spc="-140" dirty="0">
                <a:latin typeface="Trebuchet MS"/>
                <a:cs typeface="Trebuchet MS"/>
              </a:rPr>
              <a:t>work?</a:t>
            </a:r>
            <a:endParaRPr sz="3700" dirty="0">
              <a:latin typeface="Trebuchet MS"/>
              <a:cs typeface="Trebuchet MS"/>
            </a:endParaRPr>
          </a:p>
          <a:p>
            <a:pPr marL="355536" indent="-342840">
              <a:spcBef>
                <a:spcPts val="865"/>
              </a:spcBef>
              <a:buFont typeface="Arial"/>
              <a:buChar char="•"/>
              <a:tabLst>
                <a:tab pos="355536" algn="l"/>
              </a:tabLst>
            </a:pPr>
            <a:r>
              <a:rPr sz="3700" b="1" spc="-195" dirty="0">
                <a:latin typeface="Trebuchet MS"/>
                <a:cs typeface="Trebuchet MS"/>
              </a:rPr>
              <a:t>Benefits </a:t>
            </a:r>
            <a:r>
              <a:rPr sz="3700" b="1" spc="-165" dirty="0">
                <a:latin typeface="Trebuchet MS"/>
                <a:cs typeface="Trebuchet MS"/>
              </a:rPr>
              <a:t>and</a:t>
            </a:r>
            <a:r>
              <a:rPr sz="3700" b="1" spc="-440" dirty="0">
                <a:latin typeface="Trebuchet MS"/>
                <a:cs typeface="Trebuchet MS"/>
              </a:rPr>
              <a:t> </a:t>
            </a:r>
            <a:r>
              <a:rPr sz="3700" b="1" spc="-175" dirty="0">
                <a:latin typeface="Trebuchet MS"/>
                <a:cs typeface="Trebuchet MS"/>
              </a:rPr>
              <a:t>Risks</a:t>
            </a:r>
            <a:endParaRPr sz="37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4961" y="811519"/>
            <a:ext cx="5578475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254" dirty="0"/>
              <a:t>Principles </a:t>
            </a:r>
            <a:r>
              <a:rPr sz="4400" spc="-185" dirty="0"/>
              <a:t>of</a:t>
            </a:r>
            <a:r>
              <a:rPr sz="4400" spc="-520" dirty="0"/>
              <a:t> </a:t>
            </a:r>
            <a:r>
              <a:rPr sz="4400" spc="-210" dirty="0"/>
              <a:t>Ultrasound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308328" y="2338567"/>
            <a:ext cx="2620010" cy="505906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698">
              <a:spcBef>
                <a:spcPts val="105"/>
              </a:spcBef>
            </a:pPr>
            <a:r>
              <a:rPr sz="3200" spc="-86" dirty="0">
                <a:solidFill>
                  <a:srgbClr val="0070C0"/>
                </a:solidFill>
                <a:latin typeface="Arial"/>
                <a:cs typeface="Arial"/>
              </a:rPr>
              <a:t>Its</a:t>
            </a:r>
            <a:r>
              <a:rPr sz="3200" spc="-24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3200" spc="-160" dirty="0">
                <a:solidFill>
                  <a:srgbClr val="0070C0"/>
                </a:solidFill>
                <a:latin typeface="Arial"/>
                <a:cs typeface="Arial"/>
              </a:rPr>
              <a:t>Components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27729" y="3885425"/>
            <a:ext cx="4832350" cy="1767790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698">
              <a:spcBef>
                <a:spcPts val="105"/>
              </a:spcBef>
            </a:pPr>
            <a:r>
              <a:rPr sz="3200" spc="-5" dirty="0">
                <a:solidFill>
                  <a:srgbClr val="FF3300"/>
                </a:solidFill>
                <a:latin typeface="Tahoma"/>
                <a:cs typeface="Tahoma"/>
              </a:rPr>
              <a:t>Operations</a:t>
            </a:r>
            <a:endParaRPr sz="3200" dirty="0">
              <a:latin typeface="Tahoma"/>
              <a:cs typeface="Tahoma"/>
            </a:endParaRPr>
          </a:p>
          <a:p>
            <a:pPr>
              <a:spcBef>
                <a:spcPts val="5"/>
              </a:spcBef>
            </a:pPr>
            <a:endParaRPr sz="5000" dirty="0">
              <a:latin typeface="Times New Roman"/>
              <a:cs typeface="Times New Roman"/>
            </a:endParaRPr>
          </a:p>
          <a:p>
            <a:pPr marL="2679224">
              <a:spcBef>
                <a:spcPts val="5"/>
              </a:spcBef>
            </a:pPr>
            <a:r>
              <a:rPr sz="3200" dirty="0">
                <a:solidFill>
                  <a:srgbClr val="800080"/>
                </a:solidFill>
                <a:latin typeface="Tahoma"/>
                <a:cs typeface="Tahoma"/>
              </a:rPr>
              <a:t>Ap</a:t>
            </a:r>
            <a:r>
              <a:rPr sz="3200" spc="5" dirty="0">
                <a:solidFill>
                  <a:srgbClr val="800080"/>
                </a:solidFill>
                <a:latin typeface="Tahoma"/>
                <a:cs typeface="Tahoma"/>
              </a:rPr>
              <a:t>p</a:t>
            </a:r>
            <a:r>
              <a:rPr sz="3200" dirty="0">
                <a:solidFill>
                  <a:srgbClr val="800080"/>
                </a:solidFill>
                <a:latin typeface="Tahoma"/>
                <a:cs typeface="Tahoma"/>
              </a:rPr>
              <a:t>l</a:t>
            </a:r>
            <a:r>
              <a:rPr sz="3200" spc="-5" dirty="0">
                <a:solidFill>
                  <a:srgbClr val="800080"/>
                </a:solidFill>
                <a:latin typeface="Tahoma"/>
                <a:cs typeface="Tahoma"/>
              </a:rPr>
              <a:t>i</a:t>
            </a:r>
            <a:r>
              <a:rPr sz="3200" dirty="0">
                <a:solidFill>
                  <a:srgbClr val="800080"/>
                </a:solidFill>
                <a:latin typeface="Tahoma"/>
                <a:cs typeface="Tahoma"/>
              </a:rPr>
              <a:t>ca</a:t>
            </a:r>
            <a:r>
              <a:rPr sz="3200" spc="-5" dirty="0">
                <a:solidFill>
                  <a:srgbClr val="800080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800080"/>
                </a:solidFill>
                <a:latin typeface="Tahoma"/>
                <a:cs typeface="Tahoma"/>
              </a:rPr>
              <a:t>ions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0115" y="438139"/>
            <a:ext cx="3910329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210" dirty="0"/>
              <a:t>Ultrasound</a:t>
            </a:r>
            <a:r>
              <a:rPr sz="4400" spc="-400" dirty="0"/>
              <a:t> </a:t>
            </a:r>
            <a:r>
              <a:rPr sz="4400" spc="-240" dirty="0"/>
              <a:t>Parts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2738348" y="1177785"/>
            <a:ext cx="4587498" cy="5801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932" y="368034"/>
            <a:ext cx="6248168" cy="5822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700" spc="-5" dirty="0">
                <a:latin typeface="Times New Roman"/>
                <a:cs typeface="Times New Roman"/>
              </a:rPr>
              <a:t>The Ultrasound</a:t>
            </a:r>
            <a:r>
              <a:rPr sz="3700" spc="-35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Machine</a:t>
            </a:r>
            <a:endParaRPr sz="37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2394" y="3779253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4000" y="0"/>
                </a:lnTo>
                <a:lnTo>
                  <a:pt x="91440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55933" y="1287005"/>
            <a:ext cx="8322945" cy="555280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basic ultrasound </a:t>
            </a:r>
            <a:r>
              <a:rPr sz="2400" spc="-5" dirty="0">
                <a:latin typeface="Times New Roman"/>
                <a:cs typeface="Times New Roman"/>
              </a:rPr>
              <a:t>machine has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following</a:t>
            </a:r>
            <a:r>
              <a:rPr sz="2400" spc="-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parts:</a:t>
            </a:r>
          </a:p>
          <a:p>
            <a:pPr marL="469817" marR="443152" indent="-457120">
              <a:buAutoNum type="arabicPeriod"/>
              <a:tabLst>
                <a:tab pos="469183" algn="l"/>
                <a:tab pos="469817" algn="l"/>
              </a:tabLst>
            </a:pPr>
            <a:r>
              <a:rPr sz="2400" b="1" spc="-21" dirty="0">
                <a:latin typeface="Times New Roman"/>
                <a:cs typeface="Times New Roman"/>
              </a:rPr>
              <a:t>Transducer </a:t>
            </a:r>
            <a:r>
              <a:rPr sz="2400" b="1" spc="-15" dirty="0">
                <a:latin typeface="Times New Roman"/>
                <a:cs typeface="Times New Roman"/>
              </a:rPr>
              <a:t>probe </a:t>
            </a:r>
            <a:r>
              <a:rPr sz="2400" dirty="0">
                <a:latin typeface="Times New Roman"/>
                <a:cs typeface="Times New Roman"/>
              </a:rPr>
              <a:t>- probe that </a:t>
            </a:r>
            <a:r>
              <a:rPr sz="2400" spc="-5" dirty="0">
                <a:latin typeface="Times New Roman"/>
                <a:cs typeface="Times New Roman"/>
              </a:rPr>
              <a:t>sends </a:t>
            </a:r>
            <a:r>
              <a:rPr sz="2400" dirty="0">
                <a:latin typeface="Times New Roman"/>
                <a:cs typeface="Times New Roman"/>
              </a:rPr>
              <a:t>and receives the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sound  waves</a:t>
            </a:r>
            <a:endParaRPr sz="2400" dirty="0">
              <a:latin typeface="Times New Roman"/>
              <a:cs typeface="Times New Roman"/>
            </a:endParaRPr>
          </a:p>
          <a:p>
            <a:pPr marL="469817" marR="118089" indent="-457120" algn="just">
              <a:buAutoNum type="arabicPeriod"/>
              <a:tabLst>
                <a:tab pos="469817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Central </a:t>
            </a:r>
            <a:r>
              <a:rPr sz="2400" b="1" spc="-10" dirty="0">
                <a:latin typeface="Times New Roman"/>
                <a:cs typeface="Times New Roman"/>
              </a:rPr>
              <a:t>processing </a:t>
            </a:r>
            <a:r>
              <a:rPr sz="2400" b="1" spc="-5" dirty="0">
                <a:latin typeface="Times New Roman"/>
                <a:cs typeface="Times New Roman"/>
              </a:rPr>
              <a:t>unit (CPU)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computer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does </a:t>
            </a:r>
            <a:r>
              <a:rPr sz="2400" dirty="0">
                <a:latin typeface="Times New Roman"/>
                <a:cs typeface="Times New Roman"/>
              </a:rPr>
              <a:t>all of the  </a:t>
            </a:r>
            <a:r>
              <a:rPr sz="2400" spc="-5" dirty="0">
                <a:latin typeface="Times New Roman"/>
                <a:cs typeface="Times New Roman"/>
              </a:rPr>
              <a:t>calculations </a:t>
            </a:r>
            <a:r>
              <a:rPr sz="2400" dirty="0">
                <a:latin typeface="Times New Roman"/>
                <a:cs typeface="Times New Roman"/>
              </a:rPr>
              <a:t>and contains the electrical </a:t>
            </a:r>
            <a:r>
              <a:rPr sz="2400" spc="-5" dirty="0">
                <a:latin typeface="Times New Roman"/>
                <a:cs typeface="Times New Roman"/>
              </a:rPr>
              <a:t>power </a:t>
            </a:r>
            <a:r>
              <a:rPr sz="2400" dirty="0">
                <a:latin typeface="Times New Roman"/>
                <a:cs typeface="Times New Roman"/>
              </a:rPr>
              <a:t>supplies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itself  and the transducer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probe</a:t>
            </a:r>
          </a:p>
          <a:p>
            <a:pPr marL="469817" marR="130786" indent="-457120">
              <a:buAutoNum type="arabicPeriod"/>
              <a:tabLst>
                <a:tab pos="469183" algn="l"/>
                <a:tab pos="469817" algn="l"/>
              </a:tabLst>
            </a:pPr>
            <a:r>
              <a:rPr sz="2400" b="1" spc="-21" dirty="0">
                <a:latin typeface="Times New Roman"/>
                <a:cs typeface="Times New Roman"/>
              </a:rPr>
              <a:t>Transducer </a:t>
            </a:r>
            <a:r>
              <a:rPr sz="2400" b="1" spc="-5" dirty="0">
                <a:latin typeface="Times New Roman"/>
                <a:cs typeface="Times New Roman"/>
              </a:rPr>
              <a:t>pulse </a:t>
            </a:r>
            <a:r>
              <a:rPr sz="2400" b="1" spc="-10" dirty="0">
                <a:latin typeface="Times New Roman"/>
                <a:cs typeface="Times New Roman"/>
              </a:rPr>
              <a:t>controls </a:t>
            </a:r>
            <a:r>
              <a:rPr sz="2400" dirty="0">
                <a:latin typeface="Times New Roman"/>
                <a:cs typeface="Times New Roman"/>
              </a:rPr>
              <a:t>- changes the </a:t>
            </a:r>
            <a:r>
              <a:rPr sz="2400" spc="-5" dirty="0">
                <a:latin typeface="Times New Roman"/>
                <a:cs typeface="Times New Roman"/>
              </a:rPr>
              <a:t>amplitude, frequency  </a:t>
            </a:r>
            <a:r>
              <a:rPr sz="2400" dirty="0">
                <a:latin typeface="Times New Roman"/>
                <a:cs typeface="Times New Roman"/>
              </a:rPr>
              <a:t>and duration of the </a:t>
            </a:r>
            <a:r>
              <a:rPr sz="2400" spc="-5" dirty="0">
                <a:latin typeface="Times New Roman"/>
                <a:cs typeface="Times New Roman"/>
              </a:rPr>
              <a:t>pulses emitted from </a:t>
            </a:r>
            <a:r>
              <a:rPr sz="2400" dirty="0">
                <a:latin typeface="Times New Roman"/>
                <a:cs typeface="Times New Roman"/>
              </a:rPr>
              <a:t>the transducer</a:t>
            </a:r>
            <a:r>
              <a:rPr sz="2400" spc="-14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probe</a:t>
            </a:r>
          </a:p>
          <a:p>
            <a:pPr marL="469817" marR="5080" indent="-457120">
              <a:buAutoNum type="arabicPeriod"/>
              <a:tabLst>
                <a:tab pos="469183" algn="l"/>
                <a:tab pos="469817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Display </a:t>
            </a:r>
            <a:r>
              <a:rPr sz="2400" dirty="0">
                <a:latin typeface="Times New Roman"/>
                <a:cs typeface="Times New Roman"/>
              </a:rPr>
              <a:t>- displays the </a:t>
            </a:r>
            <a:r>
              <a:rPr sz="2400" spc="-5" dirty="0">
                <a:latin typeface="Times New Roman"/>
                <a:cs typeface="Times New Roman"/>
              </a:rPr>
              <a:t>image from </a:t>
            </a:r>
            <a:r>
              <a:rPr sz="2400" dirty="0">
                <a:latin typeface="Times New Roman"/>
                <a:cs typeface="Times New Roman"/>
              </a:rPr>
              <a:t>the ultrasound data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processed  </a:t>
            </a:r>
            <a:r>
              <a:rPr sz="2400" dirty="0">
                <a:latin typeface="Times New Roman"/>
                <a:cs typeface="Times New Roman"/>
              </a:rPr>
              <a:t>by 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CPU</a:t>
            </a:r>
            <a:endParaRPr sz="2400" dirty="0">
              <a:latin typeface="Times New Roman"/>
              <a:cs typeface="Times New Roman"/>
            </a:endParaRPr>
          </a:p>
          <a:p>
            <a:pPr marL="469817" marR="333951" indent="-457120">
              <a:buAutoNum type="arabicPeriod"/>
              <a:tabLst>
                <a:tab pos="469183" algn="l"/>
                <a:tab pos="469817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Keyboard/cursor </a:t>
            </a:r>
            <a:r>
              <a:rPr sz="2400" dirty="0">
                <a:latin typeface="Times New Roman"/>
                <a:cs typeface="Times New Roman"/>
              </a:rPr>
              <a:t>- inputs data and </a:t>
            </a:r>
            <a:r>
              <a:rPr sz="2400" spc="-5" dirty="0">
                <a:latin typeface="Times New Roman"/>
                <a:cs typeface="Times New Roman"/>
              </a:rPr>
              <a:t>takes measurements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from 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display</a:t>
            </a:r>
            <a:endParaRPr sz="2400" dirty="0">
              <a:latin typeface="Times New Roman"/>
              <a:cs typeface="Times New Roman"/>
            </a:endParaRPr>
          </a:p>
          <a:p>
            <a:pPr marL="469817" marR="476800" indent="-457120">
              <a:buAutoNum type="arabicPeriod"/>
              <a:tabLst>
                <a:tab pos="469183" algn="l"/>
                <a:tab pos="469817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Disk </a:t>
            </a:r>
            <a:r>
              <a:rPr sz="2400" b="1" dirty="0">
                <a:latin typeface="Times New Roman"/>
                <a:cs typeface="Times New Roman"/>
              </a:rPr>
              <a:t>storage </a:t>
            </a:r>
            <a:r>
              <a:rPr sz="2400" b="1" spc="-5" dirty="0">
                <a:latin typeface="Times New Roman"/>
                <a:cs typeface="Times New Roman"/>
              </a:rPr>
              <a:t>device </a:t>
            </a:r>
            <a:r>
              <a:rPr sz="2400" dirty="0">
                <a:latin typeface="Times New Roman"/>
                <a:cs typeface="Times New Roman"/>
              </a:rPr>
              <a:t>(hard, </a:t>
            </a:r>
            <a:r>
              <a:rPr sz="2400" spc="-25" dirty="0">
                <a:latin typeface="Times New Roman"/>
                <a:cs typeface="Times New Roman"/>
              </a:rPr>
              <a:t>floppy, </a:t>
            </a:r>
            <a:r>
              <a:rPr sz="2400" spc="-5" dirty="0">
                <a:latin typeface="Times New Roman"/>
                <a:cs typeface="Times New Roman"/>
              </a:rPr>
              <a:t>CD)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stores </a:t>
            </a:r>
            <a:r>
              <a:rPr sz="2400" dirty="0">
                <a:latin typeface="Times New Roman"/>
                <a:cs typeface="Times New Roman"/>
              </a:rPr>
              <a:t>the acquired  </a:t>
            </a:r>
            <a:r>
              <a:rPr sz="2400" spc="-5" dirty="0">
                <a:latin typeface="Times New Roman"/>
                <a:cs typeface="Times New Roman"/>
              </a:rPr>
              <a:t>images</a:t>
            </a:r>
            <a:endParaRPr sz="2400" dirty="0">
              <a:latin typeface="Times New Roman"/>
              <a:cs typeface="Times New Roman"/>
            </a:endParaRPr>
          </a:p>
          <a:p>
            <a:pPr marL="469817" indent="-457120">
              <a:buAutoNum type="arabicPeriod"/>
              <a:tabLst>
                <a:tab pos="469183" algn="l"/>
                <a:tab pos="469817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Printer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5" dirty="0">
                <a:latin typeface="Times New Roman"/>
                <a:cs typeface="Times New Roman"/>
              </a:rPr>
              <a:t>prints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image from </a:t>
            </a:r>
            <a:r>
              <a:rPr sz="2400" dirty="0">
                <a:latin typeface="Times New Roman"/>
                <a:cs typeface="Times New Roman"/>
              </a:rPr>
              <a:t>the displayed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6977" y="595109"/>
            <a:ext cx="2272031" cy="627734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 marL="12698">
              <a:spcBef>
                <a:spcPts val="95"/>
              </a:spcBef>
            </a:pPr>
            <a:r>
              <a:rPr b="0" spc="-165" dirty="0">
                <a:latin typeface="Arial"/>
                <a:cs typeface="Arial"/>
              </a:rPr>
              <a:t>Equipment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1900" y="1560634"/>
            <a:ext cx="8686569" cy="4441582"/>
          </a:xfrm>
          <a:prstGeom prst="rect">
            <a:avLst/>
          </a:prstGeom>
        </p:spPr>
        <p:txBody>
          <a:bodyPr vert="horz" wrap="square" lIns="0" tIns="100947" rIns="0" bIns="0" rtlCol="0">
            <a:spAutoFit/>
          </a:bodyPr>
          <a:lstStyle/>
          <a:p>
            <a:pPr marL="355536" marR="36188" indent="-342840">
              <a:lnSpc>
                <a:spcPts val="2878"/>
              </a:lnSpc>
              <a:spcBef>
                <a:spcPts val="795"/>
              </a:spcBef>
              <a:buChar char="•"/>
              <a:tabLst>
                <a:tab pos="354903" algn="l"/>
                <a:tab pos="355536" algn="l"/>
              </a:tabLst>
            </a:pPr>
            <a:r>
              <a:rPr sz="3000" spc="-105" dirty="0">
                <a:latin typeface="Arial"/>
                <a:cs typeface="Arial"/>
              </a:rPr>
              <a:t>Ultrasound </a:t>
            </a:r>
            <a:r>
              <a:rPr sz="3000" spc="-195" dirty="0">
                <a:latin typeface="Arial"/>
                <a:cs typeface="Arial"/>
              </a:rPr>
              <a:t>scanners </a:t>
            </a:r>
            <a:r>
              <a:rPr sz="3000" spc="-135" dirty="0">
                <a:latin typeface="Arial"/>
                <a:cs typeface="Arial"/>
              </a:rPr>
              <a:t>consist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235" dirty="0">
                <a:latin typeface="Arial"/>
                <a:cs typeface="Arial"/>
              </a:rPr>
              <a:t>a </a:t>
            </a:r>
            <a:r>
              <a:rPr sz="3000" spc="-149" dirty="0">
                <a:latin typeface="Arial"/>
                <a:cs typeface="Arial"/>
              </a:rPr>
              <a:t>console  </a:t>
            </a:r>
            <a:r>
              <a:rPr sz="3000" spc="-100" dirty="0">
                <a:latin typeface="Arial"/>
                <a:cs typeface="Arial"/>
              </a:rPr>
              <a:t>containing </a:t>
            </a:r>
            <a:r>
              <a:rPr sz="3000" spc="-235" dirty="0">
                <a:latin typeface="Arial"/>
                <a:cs typeface="Arial"/>
              </a:rPr>
              <a:t>a </a:t>
            </a:r>
            <a:r>
              <a:rPr sz="3000" spc="-86" dirty="0">
                <a:latin typeface="Arial"/>
                <a:cs typeface="Arial"/>
              </a:rPr>
              <a:t>computer </a:t>
            </a:r>
            <a:r>
              <a:rPr sz="3000" spc="-140" dirty="0">
                <a:latin typeface="Arial"/>
                <a:cs typeface="Arial"/>
              </a:rPr>
              <a:t>and </a:t>
            </a:r>
            <a:r>
              <a:rPr sz="3000" spc="-105" dirty="0">
                <a:latin typeface="Arial"/>
                <a:cs typeface="Arial"/>
              </a:rPr>
              <a:t>electronics, </a:t>
            </a:r>
            <a:r>
              <a:rPr sz="3000" spc="-235" dirty="0">
                <a:latin typeface="Arial"/>
                <a:cs typeface="Arial"/>
              </a:rPr>
              <a:t>a </a:t>
            </a:r>
            <a:r>
              <a:rPr sz="3000" spc="-105" dirty="0">
                <a:latin typeface="Arial"/>
                <a:cs typeface="Arial"/>
              </a:rPr>
              <a:t>video  </a:t>
            </a:r>
            <a:r>
              <a:rPr sz="3000" spc="-135" dirty="0">
                <a:latin typeface="Arial"/>
                <a:cs typeface="Arial"/>
              </a:rPr>
              <a:t>display </a:t>
            </a:r>
            <a:r>
              <a:rPr sz="3000" spc="-170" dirty="0">
                <a:latin typeface="Arial"/>
                <a:cs typeface="Arial"/>
              </a:rPr>
              <a:t>screen </a:t>
            </a:r>
            <a:r>
              <a:rPr sz="3000" spc="-140" dirty="0">
                <a:latin typeface="Arial"/>
                <a:cs typeface="Arial"/>
              </a:rPr>
              <a:t>and </a:t>
            </a:r>
            <a:r>
              <a:rPr sz="3000" spc="-235" dirty="0">
                <a:latin typeface="Arial"/>
                <a:cs typeface="Arial"/>
              </a:rPr>
              <a:t>a</a:t>
            </a:r>
            <a:r>
              <a:rPr sz="3000" spc="-2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000" u="heavy" spc="-1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transducer</a:t>
            </a:r>
            <a:r>
              <a:rPr sz="3000" spc="-1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that </a:t>
            </a:r>
            <a:r>
              <a:rPr sz="3000" spc="-155" dirty="0">
                <a:latin typeface="Arial"/>
                <a:cs typeface="Arial"/>
              </a:rPr>
              <a:t>is </a:t>
            </a:r>
            <a:r>
              <a:rPr sz="3000" spc="-180" dirty="0">
                <a:latin typeface="Arial"/>
                <a:cs typeface="Arial"/>
              </a:rPr>
              <a:t>used </a:t>
            </a:r>
            <a:r>
              <a:rPr sz="3000" spc="30" dirty="0">
                <a:latin typeface="Arial"/>
                <a:cs typeface="Arial"/>
              </a:rPr>
              <a:t>to</a:t>
            </a:r>
            <a:r>
              <a:rPr sz="3000" spc="-340" dirty="0">
                <a:latin typeface="Arial"/>
                <a:cs typeface="Arial"/>
              </a:rPr>
              <a:t> </a:t>
            </a:r>
            <a:r>
              <a:rPr sz="3000" spc="-95" dirty="0">
                <a:latin typeface="Arial"/>
                <a:cs typeface="Arial"/>
              </a:rPr>
              <a:t>do  </a:t>
            </a:r>
            <a:r>
              <a:rPr sz="3000" spc="-35" dirty="0">
                <a:latin typeface="Arial"/>
                <a:cs typeface="Arial"/>
              </a:rPr>
              <a:t>the</a:t>
            </a:r>
            <a:r>
              <a:rPr sz="3000" spc="-185" dirty="0">
                <a:latin typeface="Arial"/>
                <a:cs typeface="Arial"/>
              </a:rPr>
              <a:t> </a:t>
            </a:r>
            <a:r>
              <a:rPr sz="3000" spc="-160" dirty="0">
                <a:latin typeface="Arial"/>
                <a:cs typeface="Arial"/>
              </a:rPr>
              <a:t>scanning.</a:t>
            </a:r>
            <a:endParaRPr sz="3000" dirty="0">
              <a:latin typeface="Arial"/>
              <a:cs typeface="Arial"/>
            </a:endParaRPr>
          </a:p>
          <a:p>
            <a:pPr marL="355536" marR="5080" indent="-342840">
              <a:lnSpc>
                <a:spcPct val="80000"/>
              </a:lnSpc>
              <a:spcBef>
                <a:spcPts val="745"/>
              </a:spcBef>
              <a:buChar char="•"/>
              <a:tabLst>
                <a:tab pos="354903" algn="l"/>
                <a:tab pos="355536" algn="l"/>
              </a:tabLst>
            </a:pPr>
            <a:r>
              <a:rPr sz="3000" spc="-220" dirty="0">
                <a:latin typeface="Arial"/>
                <a:cs typeface="Arial"/>
              </a:rPr>
              <a:t>The </a:t>
            </a:r>
            <a:r>
              <a:rPr sz="3000" spc="-110" dirty="0">
                <a:latin typeface="Arial"/>
                <a:cs typeface="Arial"/>
              </a:rPr>
              <a:t>transducer </a:t>
            </a:r>
            <a:r>
              <a:rPr sz="3000" spc="-155" dirty="0">
                <a:latin typeface="Arial"/>
                <a:cs typeface="Arial"/>
              </a:rPr>
              <a:t>is </a:t>
            </a:r>
            <a:r>
              <a:rPr sz="3000" spc="-235" dirty="0">
                <a:latin typeface="Arial"/>
                <a:cs typeface="Arial"/>
              </a:rPr>
              <a:t>a </a:t>
            </a:r>
            <a:r>
              <a:rPr sz="3000" spc="-125" dirty="0">
                <a:latin typeface="Arial"/>
                <a:cs typeface="Arial"/>
              </a:rPr>
              <a:t>small </a:t>
            </a:r>
            <a:r>
              <a:rPr sz="3000" spc="-110" dirty="0">
                <a:latin typeface="Arial"/>
                <a:cs typeface="Arial"/>
              </a:rPr>
              <a:t>hand-held </a:t>
            </a:r>
            <a:r>
              <a:rPr sz="3000" spc="-140" dirty="0">
                <a:latin typeface="Arial"/>
                <a:cs typeface="Arial"/>
              </a:rPr>
              <a:t>device </a:t>
            </a:r>
            <a:r>
              <a:rPr sz="3000" spc="-5" dirty="0">
                <a:latin typeface="Arial"/>
                <a:cs typeface="Arial"/>
              </a:rPr>
              <a:t>that  </a:t>
            </a:r>
            <a:r>
              <a:rPr sz="3000" spc="-155" dirty="0">
                <a:latin typeface="Arial"/>
                <a:cs typeface="Arial"/>
              </a:rPr>
              <a:t>resembles </a:t>
            </a:r>
            <a:r>
              <a:rPr sz="3000" spc="-235" dirty="0">
                <a:latin typeface="Arial"/>
                <a:cs typeface="Arial"/>
              </a:rPr>
              <a:t>a </a:t>
            </a:r>
            <a:r>
              <a:rPr sz="3000" spc="-100" dirty="0">
                <a:latin typeface="Arial"/>
                <a:cs typeface="Arial"/>
              </a:rPr>
              <a:t>microphone, </a:t>
            </a:r>
            <a:r>
              <a:rPr sz="3000" spc="-105" dirty="0">
                <a:latin typeface="Arial"/>
                <a:cs typeface="Arial"/>
              </a:rPr>
              <a:t>attached </a:t>
            </a:r>
            <a:r>
              <a:rPr sz="3000" spc="30" dirty="0">
                <a:latin typeface="Arial"/>
                <a:cs typeface="Arial"/>
              </a:rPr>
              <a:t>to </a:t>
            </a:r>
            <a:r>
              <a:rPr sz="3000" spc="-35" dirty="0">
                <a:latin typeface="Arial"/>
                <a:cs typeface="Arial"/>
              </a:rPr>
              <a:t>the</a:t>
            </a:r>
            <a:r>
              <a:rPr sz="3000" spc="-470" dirty="0">
                <a:latin typeface="Arial"/>
                <a:cs typeface="Arial"/>
              </a:rPr>
              <a:t> </a:t>
            </a:r>
            <a:r>
              <a:rPr sz="3000" spc="-165" dirty="0">
                <a:latin typeface="Arial"/>
                <a:cs typeface="Arial"/>
              </a:rPr>
              <a:t>scanner  </a:t>
            </a:r>
            <a:r>
              <a:rPr sz="3000" spc="-130" dirty="0">
                <a:latin typeface="Arial"/>
                <a:cs typeface="Arial"/>
              </a:rPr>
              <a:t>by </a:t>
            </a:r>
            <a:r>
              <a:rPr sz="3000" spc="-235" dirty="0">
                <a:latin typeface="Arial"/>
                <a:cs typeface="Arial"/>
              </a:rPr>
              <a:t>a</a:t>
            </a:r>
            <a:r>
              <a:rPr sz="3000" spc="-200" dirty="0">
                <a:latin typeface="Arial"/>
                <a:cs typeface="Arial"/>
              </a:rPr>
              <a:t> </a:t>
            </a:r>
            <a:r>
              <a:rPr sz="3000" spc="-105" dirty="0">
                <a:latin typeface="Arial"/>
                <a:cs typeface="Arial"/>
              </a:rPr>
              <a:t>cord.</a:t>
            </a:r>
            <a:endParaRPr sz="3000" dirty="0">
              <a:latin typeface="Arial"/>
              <a:cs typeface="Arial"/>
            </a:endParaRPr>
          </a:p>
          <a:p>
            <a:pPr marL="355536" marR="272367" indent="-342840">
              <a:lnSpc>
                <a:spcPct val="80000"/>
              </a:lnSpc>
              <a:spcBef>
                <a:spcPts val="720"/>
              </a:spcBef>
              <a:buChar char="•"/>
              <a:tabLst>
                <a:tab pos="354903" algn="l"/>
                <a:tab pos="355536" algn="l"/>
              </a:tabLst>
            </a:pPr>
            <a:r>
              <a:rPr sz="3000" spc="-220" dirty="0">
                <a:latin typeface="Arial"/>
                <a:cs typeface="Arial"/>
              </a:rPr>
              <a:t>The </a:t>
            </a:r>
            <a:r>
              <a:rPr sz="3000" spc="-110" dirty="0">
                <a:latin typeface="Arial"/>
                <a:cs typeface="Arial"/>
              </a:rPr>
              <a:t>transducer </a:t>
            </a:r>
            <a:r>
              <a:rPr sz="3000" spc="-210" dirty="0">
                <a:latin typeface="Arial"/>
                <a:cs typeface="Arial"/>
              </a:rPr>
              <a:t>sends </a:t>
            </a:r>
            <a:r>
              <a:rPr sz="3000" spc="-10" dirty="0">
                <a:latin typeface="Arial"/>
                <a:cs typeface="Arial"/>
              </a:rPr>
              <a:t>out </a:t>
            </a:r>
            <a:r>
              <a:rPr sz="3000" spc="-86" dirty="0">
                <a:latin typeface="Arial"/>
                <a:cs typeface="Arial"/>
              </a:rPr>
              <a:t>inaudible </a:t>
            </a:r>
            <a:r>
              <a:rPr sz="3000" spc="-110" dirty="0">
                <a:latin typeface="Arial"/>
                <a:cs typeface="Arial"/>
              </a:rPr>
              <a:t>high  frequency </a:t>
            </a:r>
            <a:r>
              <a:rPr sz="3000" spc="-145" dirty="0">
                <a:latin typeface="Arial"/>
                <a:cs typeface="Arial"/>
              </a:rPr>
              <a:t>sound </a:t>
            </a:r>
            <a:r>
              <a:rPr sz="3000" spc="-204" dirty="0">
                <a:latin typeface="Arial"/>
                <a:cs typeface="Arial"/>
              </a:rPr>
              <a:t>waves </a:t>
            </a:r>
            <a:r>
              <a:rPr sz="3000" spc="-15" dirty="0">
                <a:latin typeface="Arial"/>
                <a:cs typeface="Arial"/>
              </a:rPr>
              <a:t>into </a:t>
            </a:r>
            <a:r>
              <a:rPr sz="3000" spc="-35" dirty="0">
                <a:latin typeface="Arial"/>
                <a:cs typeface="Arial"/>
              </a:rPr>
              <a:t>the </a:t>
            </a:r>
            <a:r>
              <a:rPr sz="3000" spc="-110" dirty="0">
                <a:latin typeface="Arial"/>
                <a:cs typeface="Arial"/>
              </a:rPr>
              <a:t>body </a:t>
            </a:r>
            <a:r>
              <a:rPr sz="3000" spc="-140" dirty="0">
                <a:latin typeface="Arial"/>
                <a:cs typeface="Arial"/>
              </a:rPr>
              <a:t>and </a:t>
            </a:r>
            <a:r>
              <a:rPr sz="3000" spc="-50" dirty="0">
                <a:latin typeface="Arial"/>
                <a:cs typeface="Arial"/>
              </a:rPr>
              <a:t>then  </a:t>
            </a:r>
            <a:r>
              <a:rPr sz="3000" spc="-114" dirty="0">
                <a:latin typeface="Arial"/>
                <a:cs typeface="Arial"/>
              </a:rPr>
              <a:t>listens</a:t>
            </a:r>
            <a:r>
              <a:rPr sz="3000" spc="-16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for</a:t>
            </a:r>
            <a:r>
              <a:rPr sz="3000" spc="-155" dirty="0">
                <a:latin typeface="Arial"/>
                <a:cs typeface="Arial"/>
              </a:rPr>
              <a:t> </a:t>
            </a:r>
            <a:r>
              <a:rPr sz="3000" spc="-35" dirty="0">
                <a:latin typeface="Arial"/>
                <a:cs typeface="Arial"/>
              </a:rPr>
              <a:t>the</a:t>
            </a:r>
            <a:r>
              <a:rPr sz="3000" spc="-180" dirty="0">
                <a:latin typeface="Arial"/>
                <a:cs typeface="Arial"/>
              </a:rPr>
              <a:t> </a:t>
            </a:r>
            <a:r>
              <a:rPr sz="3000" spc="-60" dirty="0">
                <a:latin typeface="Arial"/>
                <a:cs typeface="Arial"/>
              </a:rPr>
              <a:t>returning</a:t>
            </a:r>
            <a:r>
              <a:rPr sz="3000" spc="-149" dirty="0">
                <a:latin typeface="Arial"/>
                <a:cs typeface="Arial"/>
              </a:rPr>
              <a:t> </a:t>
            </a:r>
            <a:r>
              <a:rPr sz="3000" spc="-185" dirty="0">
                <a:latin typeface="Arial"/>
                <a:cs typeface="Arial"/>
              </a:rPr>
              <a:t>echoes</a:t>
            </a:r>
            <a:r>
              <a:rPr sz="3000" spc="-160" dirty="0">
                <a:latin typeface="Arial"/>
                <a:cs typeface="Arial"/>
              </a:rPr>
              <a:t> </a:t>
            </a:r>
            <a:r>
              <a:rPr sz="3000" spc="-35" dirty="0">
                <a:latin typeface="Arial"/>
                <a:cs typeface="Arial"/>
              </a:rPr>
              <a:t>from</a:t>
            </a:r>
            <a:r>
              <a:rPr sz="3000" spc="-149" dirty="0">
                <a:latin typeface="Arial"/>
                <a:cs typeface="Arial"/>
              </a:rPr>
              <a:t> </a:t>
            </a:r>
            <a:r>
              <a:rPr sz="3000" spc="-35" dirty="0">
                <a:latin typeface="Arial"/>
                <a:cs typeface="Arial"/>
              </a:rPr>
              <a:t>the</a:t>
            </a:r>
            <a:r>
              <a:rPr sz="3000" spc="-170" dirty="0">
                <a:latin typeface="Arial"/>
                <a:cs typeface="Arial"/>
              </a:rPr>
              <a:t> </a:t>
            </a:r>
            <a:r>
              <a:rPr sz="3000" spc="-155" dirty="0">
                <a:latin typeface="Arial"/>
                <a:cs typeface="Arial"/>
              </a:rPr>
              <a:t>tissues  </a:t>
            </a:r>
            <a:r>
              <a:rPr sz="3000" spc="-40" dirty="0">
                <a:latin typeface="Arial"/>
                <a:cs typeface="Arial"/>
              </a:rPr>
              <a:t>in </a:t>
            </a:r>
            <a:r>
              <a:rPr sz="3000" spc="-35" dirty="0">
                <a:latin typeface="Arial"/>
                <a:cs typeface="Arial"/>
              </a:rPr>
              <a:t>the</a:t>
            </a:r>
            <a:r>
              <a:rPr sz="3000" spc="-305" dirty="0">
                <a:latin typeface="Arial"/>
                <a:cs typeface="Arial"/>
              </a:rPr>
              <a:t> </a:t>
            </a:r>
            <a:r>
              <a:rPr sz="3000" spc="-140" dirty="0">
                <a:latin typeface="Arial"/>
                <a:cs typeface="Arial"/>
              </a:rPr>
              <a:t>body.</a:t>
            </a:r>
            <a:endParaRPr sz="3000" dirty="0">
              <a:latin typeface="Arial"/>
              <a:cs typeface="Arial"/>
            </a:endParaRPr>
          </a:p>
          <a:p>
            <a:pPr marL="355536" marR="217765" indent="-342840">
              <a:lnSpc>
                <a:spcPct val="80000"/>
              </a:lnSpc>
              <a:spcBef>
                <a:spcPts val="720"/>
              </a:spcBef>
              <a:buChar char="•"/>
              <a:tabLst>
                <a:tab pos="354903" algn="l"/>
                <a:tab pos="355536" algn="l"/>
              </a:tabLst>
            </a:pPr>
            <a:r>
              <a:rPr sz="3000" spc="-220" dirty="0">
                <a:latin typeface="Arial"/>
                <a:cs typeface="Arial"/>
              </a:rPr>
              <a:t>The </a:t>
            </a:r>
            <a:r>
              <a:rPr sz="3000" spc="-95" dirty="0">
                <a:latin typeface="Arial"/>
                <a:cs typeface="Arial"/>
              </a:rPr>
              <a:t>principles </a:t>
            </a:r>
            <a:r>
              <a:rPr sz="3000" spc="-135" dirty="0">
                <a:latin typeface="Arial"/>
                <a:cs typeface="Arial"/>
              </a:rPr>
              <a:t>are </a:t>
            </a:r>
            <a:r>
              <a:rPr sz="3000" spc="-86" dirty="0">
                <a:latin typeface="Arial"/>
                <a:cs typeface="Arial"/>
              </a:rPr>
              <a:t>similar </a:t>
            </a:r>
            <a:r>
              <a:rPr sz="3000" spc="30" dirty="0">
                <a:latin typeface="Arial"/>
                <a:cs typeface="Arial"/>
              </a:rPr>
              <a:t>to </a:t>
            </a:r>
            <a:r>
              <a:rPr sz="3000" spc="-140" dirty="0">
                <a:latin typeface="Arial"/>
                <a:cs typeface="Arial"/>
              </a:rPr>
              <a:t>sonar </a:t>
            </a:r>
            <a:r>
              <a:rPr sz="3000" spc="-180" dirty="0">
                <a:latin typeface="Arial"/>
                <a:cs typeface="Arial"/>
              </a:rPr>
              <a:t>used </a:t>
            </a:r>
            <a:r>
              <a:rPr sz="3000" spc="-130" dirty="0">
                <a:latin typeface="Arial"/>
                <a:cs typeface="Arial"/>
              </a:rPr>
              <a:t>by</a:t>
            </a:r>
            <a:r>
              <a:rPr sz="3000" spc="-470" dirty="0">
                <a:latin typeface="Arial"/>
                <a:cs typeface="Arial"/>
              </a:rPr>
              <a:t> </a:t>
            </a:r>
            <a:r>
              <a:rPr sz="3000" spc="-125" dirty="0">
                <a:latin typeface="Arial"/>
                <a:cs typeface="Arial"/>
              </a:rPr>
              <a:t>boats  </a:t>
            </a:r>
            <a:r>
              <a:rPr sz="3000" spc="-145" dirty="0">
                <a:latin typeface="Arial"/>
                <a:cs typeface="Arial"/>
              </a:rPr>
              <a:t>and</a:t>
            </a:r>
            <a:r>
              <a:rPr sz="3000" spc="-175" dirty="0">
                <a:latin typeface="Arial"/>
                <a:cs typeface="Arial"/>
              </a:rPr>
              <a:t> </a:t>
            </a:r>
            <a:r>
              <a:rPr sz="3000" spc="-140" dirty="0">
                <a:latin typeface="Arial"/>
                <a:cs typeface="Arial"/>
              </a:rPr>
              <a:t>submarines.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1900" y="1343025"/>
            <a:ext cx="7929245" cy="444480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355536" marR="351091" indent="-342840">
              <a:spcBef>
                <a:spcPts val="100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229" dirty="0">
                <a:latin typeface="Arial"/>
                <a:cs typeface="Arial"/>
              </a:rPr>
              <a:t>The </a:t>
            </a:r>
            <a:r>
              <a:rPr sz="3200" spc="-95" dirty="0">
                <a:latin typeface="Arial"/>
                <a:cs typeface="Arial"/>
              </a:rPr>
              <a:t>ultrasound </a:t>
            </a:r>
            <a:r>
              <a:rPr sz="3200" spc="-165" dirty="0">
                <a:latin typeface="Arial"/>
                <a:cs typeface="Arial"/>
              </a:rPr>
              <a:t>image is </a:t>
            </a:r>
            <a:r>
              <a:rPr sz="3200" spc="-86" dirty="0">
                <a:latin typeface="Arial"/>
                <a:cs typeface="Arial"/>
              </a:rPr>
              <a:t>immediately </a:t>
            </a:r>
            <a:r>
              <a:rPr sz="3200" spc="-110" dirty="0">
                <a:latin typeface="Arial"/>
                <a:cs typeface="Arial"/>
              </a:rPr>
              <a:t>visible  </a:t>
            </a:r>
            <a:r>
              <a:rPr sz="3200" spc="-95" dirty="0">
                <a:latin typeface="Arial"/>
                <a:cs typeface="Arial"/>
              </a:rPr>
              <a:t>on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105" dirty="0">
                <a:latin typeface="Arial"/>
                <a:cs typeface="Arial"/>
              </a:rPr>
              <a:t>video </a:t>
            </a:r>
            <a:r>
              <a:rPr sz="3200" spc="-145" dirty="0">
                <a:latin typeface="Arial"/>
                <a:cs typeface="Arial"/>
              </a:rPr>
              <a:t>display </a:t>
            </a:r>
            <a:r>
              <a:rPr sz="3200" spc="-180" dirty="0">
                <a:latin typeface="Arial"/>
                <a:cs typeface="Arial"/>
              </a:rPr>
              <a:t>screen </a:t>
            </a:r>
            <a:r>
              <a:rPr sz="3200" spc="-5" dirty="0">
                <a:latin typeface="Arial"/>
                <a:cs typeface="Arial"/>
              </a:rPr>
              <a:t>that </a:t>
            </a:r>
            <a:r>
              <a:rPr sz="3200" spc="-140" dirty="0">
                <a:latin typeface="Arial"/>
                <a:cs typeface="Arial"/>
              </a:rPr>
              <a:t>looks </a:t>
            </a:r>
            <a:r>
              <a:rPr sz="3200" spc="-105" dirty="0">
                <a:latin typeface="Arial"/>
                <a:cs typeface="Arial"/>
              </a:rPr>
              <a:t>like </a:t>
            </a:r>
            <a:r>
              <a:rPr sz="3200" spc="-245" dirty="0">
                <a:latin typeface="Arial"/>
                <a:cs typeface="Arial"/>
              </a:rPr>
              <a:t>a  </a:t>
            </a:r>
            <a:r>
              <a:rPr sz="3200" spc="-86" dirty="0">
                <a:latin typeface="Arial"/>
                <a:cs typeface="Arial"/>
              </a:rPr>
              <a:t>computer </a:t>
            </a:r>
            <a:r>
              <a:rPr sz="3200" spc="-21" dirty="0">
                <a:latin typeface="Arial"/>
                <a:cs typeface="Arial"/>
              </a:rPr>
              <a:t>or </a:t>
            </a:r>
            <a:r>
              <a:rPr sz="3200" spc="-90" dirty="0">
                <a:latin typeface="Arial"/>
                <a:cs typeface="Arial"/>
              </a:rPr>
              <a:t>television</a:t>
            </a:r>
            <a:r>
              <a:rPr sz="3200" spc="-408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monitor.</a:t>
            </a:r>
            <a:endParaRPr sz="3200" dirty="0">
              <a:latin typeface="Arial"/>
              <a:cs typeface="Arial"/>
            </a:endParaRPr>
          </a:p>
          <a:p>
            <a:pPr marL="355536" marR="5080" indent="-342840">
              <a:buChar char="•"/>
              <a:tabLst>
                <a:tab pos="354903" algn="l"/>
                <a:tab pos="355536" algn="l"/>
              </a:tabLst>
            </a:pPr>
            <a:r>
              <a:rPr sz="3200" spc="-229" dirty="0">
                <a:latin typeface="Arial"/>
                <a:cs typeface="Arial"/>
              </a:rPr>
              <a:t>The </a:t>
            </a:r>
            <a:r>
              <a:rPr sz="3200" spc="-165" dirty="0">
                <a:latin typeface="Arial"/>
                <a:cs typeface="Arial"/>
              </a:rPr>
              <a:t>image is </a:t>
            </a:r>
            <a:r>
              <a:rPr sz="3200" spc="-120" dirty="0">
                <a:latin typeface="Arial"/>
                <a:cs typeface="Arial"/>
              </a:rPr>
              <a:t>created </a:t>
            </a:r>
            <a:r>
              <a:rPr sz="3200" spc="-200" dirty="0">
                <a:latin typeface="Arial"/>
                <a:cs typeface="Arial"/>
              </a:rPr>
              <a:t>based </a:t>
            </a:r>
            <a:r>
              <a:rPr sz="3200" spc="-95" dirty="0">
                <a:latin typeface="Arial"/>
                <a:cs typeface="Arial"/>
              </a:rPr>
              <a:t>on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70" dirty="0">
                <a:latin typeface="Arial"/>
                <a:cs typeface="Arial"/>
              </a:rPr>
              <a:t>amplitude  </a:t>
            </a:r>
            <a:r>
              <a:rPr sz="3200" spc="-95" dirty="0">
                <a:latin typeface="Arial"/>
                <a:cs typeface="Arial"/>
              </a:rPr>
              <a:t>(strength), </a:t>
            </a:r>
            <a:r>
              <a:rPr sz="3200" spc="-110" dirty="0">
                <a:latin typeface="Arial"/>
                <a:cs typeface="Arial"/>
              </a:rPr>
              <a:t>frequency </a:t>
            </a:r>
            <a:r>
              <a:rPr sz="3200" spc="-149" dirty="0">
                <a:latin typeface="Arial"/>
                <a:cs typeface="Arial"/>
              </a:rPr>
              <a:t>and </a:t>
            </a:r>
            <a:r>
              <a:rPr sz="3200" spc="-30" dirty="0">
                <a:latin typeface="Arial"/>
                <a:cs typeface="Arial"/>
              </a:rPr>
              <a:t>time </a:t>
            </a:r>
            <a:r>
              <a:rPr sz="3200" spc="100" dirty="0">
                <a:latin typeface="Arial"/>
                <a:cs typeface="Arial"/>
              </a:rPr>
              <a:t>it</a:t>
            </a:r>
            <a:r>
              <a:rPr sz="3200" spc="-565" dirty="0">
                <a:latin typeface="Arial"/>
                <a:cs typeface="Arial"/>
              </a:rPr>
              <a:t> </a:t>
            </a:r>
            <a:r>
              <a:rPr sz="3200" spc="-180" dirty="0">
                <a:latin typeface="Arial"/>
                <a:cs typeface="Arial"/>
              </a:rPr>
              <a:t>takes </a:t>
            </a:r>
            <a:r>
              <a:rPr sz="3200" spc="-10" dirty="0">
                <a:latin typeface="Arial"/>
                <a:cs typeface="Arial"/>
              </a:rPr>
              <a:t>for </a:t>
            </a:r>
            <a:r>
              <a:rPr sz="3200" spc="-40" dirty="0">
                <a:latin typeface="Arial"/>
                <a:cs typeface="Arial"/>
              </a:rPr>
              <a:t>the  </a:t>
            </a:r>
            <a:r>
              <a:rPr sz="3200" spc="-149" dirty="0">
                <a:latin typeface="Arial"/>
                <a:cs typeface="Arial"/>
              </a:rPr>
              <a:t>sound </a:t>
            </a:r>
            <a:r>
              <a:rPr sz="3200" spc="-160" dirty="0">
                <a:latin typeface="Arial"/>
                <a:cs typeface="Arial"/>
              </a:rPr>
              <a:t>signal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spc="-30" dirty="0">
                <a:latin typeface="Arial"/>
                <a:cs typeface="Arial"/>
              </a:rPr>
              <a:t>return from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170" dirty="0">
                <a:latin typeface="Arial"/>
                <a:cs typeface="Arial"/>
              </a:rPr>
              <a:t>area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0" dirty="0">
                <a:latin typeface="Arial"/>
                <a:cs typeface="Arial"/>
              </a:rPr>
              <a:t>the  </a:t>
            </a:r>
            <a:r>
              <a:rPr sz="3200" spc="-44" dirty="0">
                <a:latin typeface="Arial"/>
                <a:cs typeface="Arial"/>
              </a:rPr>
              <a:t>patient </a:t>
            </a:r>
            <a:r>
              <a:rPr sz="3200" spc="-130" dirty="0">
                <a:latin typeface="Arial"/>
                <a:cs typeface="Arial"/>
              </a:rPr>
              <a:t>being </a:t>
            </a:r>
            <a:r>
              <a:rPr sz="3200" spc="-155" dirty="0">
                <a:latin typeface="Arial"/>
                <a:cs typeface="Arial"/>
              </a:rPr>
              <a:t>examined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114" dirty="0">
                <a:latin typeface="Arial"/>
                <a:cs typeface="Arial"/>
              </a:rPr>
              <a:t>transducer</a:t>
            </a:r>
            <a:r>
              <a:rPr sz="3200" spc="-640" dirty="0">
                <a:latin typeface="Arial"/>
                <a:cs typeface="Arial"/>
              </a:rPr>
              <a:t> </a:t>
            </a:r>
            <a:r>
              <a:rPr sz="3200" spc="-149" dirty="0">
                <a:latin typeface="Arial"/>
                <a:cs typeface="Arial"/>
              </a:rPr>
              <a:t>and 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65" dirty="0">
                <a:latin typeface="Arial"/>
                <a:cs typeface="Arial"/>
              </a:rPr>
              <a:t>type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14" dirty="0">
                <a:latin typeface="Arial"/>
                <a:cs typeface="Arial"/>
              </a:rPr>
              <a:t>body </a:t>
            </a:r>
            <a:r>
              <a:rPr sz="3200" spc="-70" dirty="0">
                <a:latin typeface="Arial"/>
                <a:cs typeface="Arial"/>
              </a:rPr>
              <a:t>structure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149" dirty="0">
                <a:latin typeface="Arial"/>
                <a:cs typeface="Arial"/>
              </a:rPr>
              <a:t>sound </a:t>
            </a:r>
            <a:r>
              <a:rPr sz="3200" spc="-120" dirty="0">
                <a:latin typeface="Arial"/>
                <a:cs typeface="Arial"/>
              </a:rPr>
              <a:t>travels  </a:t>
            </a:r>
            <a:r>
              <a:rPr sz="3200" spc="-75" dirty="0">
                <a:latin typeface="Arial"/>
                <a:cs typeface="Arial"/>
              </a:rPr>
              <a:t>through.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700" y="885825"/>
            <a:ext cx="8838968" cy="5413659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 marL="2090685">
              <a:spcBef>
                <a:spcPts val="95"/>
              </a:spcBef>
            </a:pPr>
            <a:r>
              <a:rPr sz="3600" b="1" spc="-86" dirty="0">
                <a:solidFill>
                  <a:srgbClr val="C00000"/>
                </a:solidFill>
                <a:latin typeface="Trebuchet MS"/>
                <a:cs typeface="Trebuchet MS"/>
              </a:rPr>
              <a:t>What </a:t>
            </a:r>
            <a:r>
              <a:rPr sz="3600" b="1" spc="-165" dirty="0">
                <a:solidFill>
                  <a:srgbClr val="C00000"/>
                </a:solidFill>
                <a:latin typeface="Trebuchet MS"/>
                <a:cs typeface="Trebuchet MS"/>
              </a:rPr>
              <a:t>are </a:t>
            </a:r>
            <a:r>
              <a:rPr sz="3600" b="1" spc="-149" dirty="0">
                <a:solidFill>
                  <a:srgbClr val="C00000"/>
                </a:solidFill>
                <a:latin typeface="Trebuchet MS"/>
                <a:cs typeface="Trebuchet MS"/>
              </a:rPr>
              <a:t>the </a:t>
            </a:r>
            <a:r>
              <a:rPr sz="3600" b="1" spc="-140" dirty="0">
                <a:solidFill>
                  <a:srgbClr val="C00000"/>
                </a:solidFill>
                <a:latin typeface="Trebuchet MS"/>
                <a:cs typeface="Trebuchet MS"/>
              </a:rPr>
              <a:t>benefits </a:t>
            </a:r>
            <a:r>
              <a:rPr sz="3600" b="1" spc="-165" dirty="0">
                <a:solidFill>
                  <a:srgbClr val="C00000"/>
                </a:solidFill>
                <a:latin typeface="Trebuchet MS"/>
                <a:cs typeface="Trebuchet MS"/>
              </a:rPr>
              <a:t>vs.</a:t>
            </a:r>
            <a:r>
              <a:rPr sz="3600" b="1" spc="-44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600" b="1" spc="-105" dirty="0">
                <a:solidFill>
                  <a:srgbClr val="C00000"/>
                </a:solidFill>
                <a:latin typeface="Trebuchet MS"/>
                <a:cs typeface="Trebuchet MS"/>
              </a:rPr>
              <a:t>risks?</a:t>
            </a:r>
            <a:endParaRPr sz="3600" dirty="0">
              <a:latin typeface="Trebuchet MS"/>
              <a:cs typeface="Trebuchet MS"/>
            </a:endParaRPr>
          </a:p>
          <a:p>
            <a:pPr marL="12698"/>
            <a:r>
              <a:rPr sz="2500" b="1" u="heavy" spc="-14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Benefits</a:t>
            </a:r>
            <a:endParaRPr sz="2500" dirty="0">
              <a:latin typeface="Trebuchet MS"/>
              <a:cs typeface="Trebuchet MS"/>
            </a:endParaRPr>
          </a:p>
          <a:p>
            <a:pPr marL="355536" marR="796784" indent="-342840">
              <a:lnSpc>
                <a:spcPts val="2400"/>
              </a:lnSpc>
              <a:spcBef>
                <a:spcPts val="580"/>
              </a:spcBef>
              <a:buChar char="•"/>
              <a:tabLst>
                <a:tab pos="354903" algn="l"/>
                <a:tab pos="355536" algn="l"/>
              </a:tabLst>
            </a:pPr>
            <a:r>
              <a:rPr sz="2500" spc="-44" dirty="0">
                <a:latin typeface="Arial"/>
                <a:cs typeface="Arial"/>
              </a:rPr>
              <a:t>Most </a:t>
            </a:r>
            <a:r>
              <a:rPr sz="2500" spc="-75" dirty="0">
                <a:latin typeface="Arial"/>
                <a:cs typeface="Arial"/>
              </a:rPr>
              <a:t>ultrasound </a:t>
            </a:r>
            <a:r>
              <a:rPr sz="2500" spc="-145" dirty="0">
                <a:latin typeface="Arial"/>
                <a:cs typeface="Arial"/>
              </a:rPr>
              <a:t>scanning </a:t>
            </a:r>
            <a:r>
              <a:rPr sz="2500" spc="-130" dirty="0">
                <a:latin typeface="Arial"/>
                <a:cs typeface="Arial"/>
              </a:rPr>
              <a:t>is </a:t>
            </a:r>
            <a:r>
              <a:rPr sz="2500" spc="-114" dirty="0">
                <a:latin typeface="Arial"/>
                <a:cs typeface="Arial"/>
              </a:rPr>
              <a:t>noninvasive </a:t>
            </a:r>
            <a:r>
              <a:rPr sz="2500" spc="-80" dirty="0">
                <a:latin typeface="Arial"/>
                <a:cs typeface="Arial"/>
              </a:rPr>
              <a:t>(no </a:t>
            </a:r>
            <a:r>
              <a:rPr sz="2500" spc="-125" dirty="0">
                <a:latin typeface="Arial"/>
                <a:cs typeface="Arial"/>
              </a:rPr>
              <a:t>needles</a:t>
            </a:r>
            <a:r>
              <a:rPr sz="2500" spc="-390" dirty="0">
                <a:latin typeface="Arial"/>
                <a:cs typeface="Arial"/>
              </a:rPr>
              <a:t> </a:t>
            </a:r>
            <a:r>
              <a:rPr sz="2500" spc="-21" dirty="0">
                <a:latin typeface="Arial"/>
                <a:cs typeface="Arial"/>
              </a:rPr>
              <a:t>or  </a:t>
            </a:r>
            <a:r>
              <a:rPr sz="2500" spc="-70" dirty="0">
                <a:latin typeface="Arial"/>
                <a:cs typeface="Arial"/>
              </a:rPr>
              <a:t>injections) </a:t>
            </a:r>
            <a:r>
              <a:rPr sz="2500" spc="-120" dirty="0">
                <a:latin typeface="Arial"/>
                <a:cs typeface="Arial"/>
              </a:rPr>
              <a:t>and </a:t>
            </a:r>
            <a:r>
              <a:rPr sz="2500" spc="-130" dirty="0">
                <a:latin typeface="Arial"/>
                <a:cs typeface="Arial"/>
              </a:rPr>
              <a:t>is </a:t>
            </a:r>
            <a:r>
              <a:rPr sz="2500" spc="-105" dirty="0">
                <a:latin typeface="Arial"/>
                <a:cs typeface="Arial"/>
              </a:rPr>
              <a:t>usually</a:t>
            </a:r>
            <a:r>
              <a:rPr sz="2500" spc="-204" dirty="0">
                <a:latin typeface="Arial"/>
                <a:cs typeface="Arial"/>
              </a:rPr>
              <a:t> </a:t>
            </a:r>
            <a:r>
              <a:rPr sz="2500" spc="-125" dirty="0">
                <a:latin typeface="Arial"/>
                <a:cs typeface="Arial"/>
              </a:rPr>
              <a:t>painless.</a:t>
            </a:r>
            <a:endParaRPr sz="2500" dirty="0">
              <a:latin typeface="Arial"/>
              <a:cs typeface="Arial"/>
            </a:endParaRPr>
          </a:p>
          <a:p>
            <a:pPr marL="355536" marR="5080" indent="-342840">
              <a:lnSpc>
                <a:spcPts val="2400"/>
              </a:lnSpc>
              <a:spcBef>
                <a:spcPts val="600"/>
              </a:spcBef>
              <a:buChar char="•"/>
              <a:tabLst>
                <a:tab pos="354903" algn="l"/>
                <a:tab pos="355536" algn="l"/>
              </a:tabLst>
            </a:pPr>
            <a:r>
              <a:rPr sz="2500" spc="-90" dirty="0">
                <a:latin typeface="Arial"/>
                <a:cs typeface="Arial"/>
              </a:rPr>
              <a:t>Ultrasound </a:t>
            </a:r>
            <a:r>
              <a:rPr sz="2500" spc="-130" dirty="0">
                <a:latin typeface="Arial"/>
                <a:cs typeface="Arial"/>
              </a:rPr>
              <a:t>is </a:t>
            </a:r>
            <a:r>
              <a:rPr sz="2500" spc="-60" dirty="0">
                <a:latin typeface="Arial"/>
                <a:cs typeface="Arial"/>
              </a:rPr>
              <a:t>widely </a:t>
            </a:r>
            <a:r>
              <a:rPr sz="2500" spc="-105" dirty="0">
                <a:latin typeface="Arial"/>
                <a:cs typeface="Arial"/>
              </a:rPr>
              <a:t>available, </a:t>
            </a:r>
            <a:r>
              <a:rPr sz="2500" spc="-130" dirty="0">
                <a:latin typeface="Arial"/>
                <a:cs typeface="Arial"/>
              </a:rPr>
              <a:t>easy-to-use </a:t>
            </a:r>
            <a:r>
              <a:rPr sz="2500" spc="-120" dirty="0">
                <a:latin typeface="Arial"/>
                <a:cs typeface="Arial"/>
              </a:rPr>
              <a:t>and </a:t>
            </a:r>
            <a:r>
              <a:rPr sz="2500" spc="-170" dirty="0">
                <a:latin typeface="Arial"/>
                <a:cs typeface="Arial"/>
              </a:rPr>
              <a:t>less </a:t>
            </a:r>
            <a:r>
              <a:rPr sz="2500" spc="-140" dirty="0">
                <a:latin typeface="Arial"/>
                <a:cs typeface="Arial"/>
              </a:rPr>
              <a:t>expensive  </a:t>
            </a:r>
            <a:r>
              <a:rPr sz="2500" spc="-60" dirty="0">
                <a:latin typeface="Arial"/>
                <a:cs typeface="Arial"/>
              </a:rPr>
              <a:t>than </a:t>
            </a:r>
            <a:r>
              <a:rPr sz="2500" spc="-30" dirty="0">
                <a:latin typeface="Arial"/>
                <a:cs typeface="Arial"/>
              </a:rPr>
              <a:t>other </a:t>
            </a:r>
            <a:r>
              <a:rPr sz="2500" spc="-110" dirty="0">
                <a:latin typeface="Arial"/>
                <a:cs typeface="Arial"/>
              </a:rPr>
              <a:t>imaging</a:t>
            </a:r>
            <a:r>
              <a:rPr sz="2500" spc="-310" dirty="0">
                <a:latin typeface="Arial"/>
                <a:cs typeface="Arial"/>
              </a:rPr>
              <a:t> </a:t>
            </a:r>
            <a:r>
              <a:rPr sz="2500" spc="-90" dirty="0">
                <a:latin typeface="Arial"/>
                <a:cs typeface="Arial"/>
              </a:rPr>
              <a:t>methods.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spcBef>
                <a:spcPts val="21"/>
              </a:spcBef>
              <a:buChar char="•"/>
              <a:tabLst>
                <a:tab pos="354903" algn="l"/>
                <a:tab pos="355536" algn="l"/>
              </a:tabLst>
            </a:pPr>
            <a:r>
              <a:rPr sz="2500" spc="-90" dirty="0">
                <a:latin typeface="Arial"/>
                <a:cs typeface="Arial"/>
              </a:rPr>
              <a:t>Ultrasound </a:t>
            </a:r>
            <a:r>
              <a:rPr sz="2500" spc="-110" dirty="0">
                <a:latin typeface="Arial"/>
                <a:cs typeface="Arial"/>
              </a:rPr>
              <a:t>imaging </a:t>
            </a:r>
            <a:r>
              <a:rPr sz="2500" spc="-149" dirty="0">
                <a:latin typeface="Arial"/>
                <a:cs typeface="Arial"/>
              </a:rPr>
              <a:t>does </a:t>
            </a:r>
            <a:r>
              <a:rPr sz="2500" spc="-10" dirty="0">
                <a:latin typeface="Arial"/>
                <a:cs typeface="Arial"/>
              </a:rPr>
              <a:t>not </a:t>
            </a:r>
            <a:r>
              <a:rPr sz="2500" spc="-175" dirty="0">
                <a:latin typeface="Arial"/>
                <a:cs typeface="Arial"/>
              </a:rPr>
              <a:t>use </a:t>
            </a:r>
            <a:r>
              <a:rPr sz="2500" spc="-149" dirty="0">
                <a:latin typeface="Arial"/>
                <a:cs typeface="Arial"/>
              </a:rPr>
              <a:t>any </a:t>
            </a:r>
            <a:r>
              <a:rPr sz="2500" spc="-86" dirty="0">
                <a:latin typeface="Arial"/>
                <a:cs typeface="Arial"/>
              </a:rPr>
              <a:t>ionizing</a:t>
            </a:r>
            <a:r>
              <a:rPr sz="2500" spc="-235" dirty="0">
                <a:latin typeface="Arial"/>
                <a:cs typeface="Arial"/>
              </a:rPr>
              <a:t> </a:t>
            </a:r>
            <a:r>
              <a:rPr sz="2500" spc="-60" dirty="0">
                <a:latin typeface="Arial"/>
                <a:cs typeface="Arial"/>
              </a:rPr>
              <a:t>radiation.</a:t>
            </a:r>
            <a:endParaRPr sz="2500" dirty="0">
              <a:latin typeface="Arial"/>
              <a:cs typeface="Arial"/>
            </a:endParaRPr>
          </a:p>
          <a:p>
            <a:pPr marL="355536" marR="211416" indent="-342840">
              <a:lnSpc>
                <a:spcPts val="2400"/>
              </a:lnSpc>
              <a:spcBef>
                <a:spcPts val="580"/>
              </a:spcBef>
              <a:buChar char="•"/>
              <a:tabLst>
                <a:tab pos="354903" algn="l"/>
                <a:tab pos="355536" algn="l"/>
              </a:tabLst>
            </a:pPr>
            <a:r>
              <a:rPr sz="2500" spc="-90" dirty="0">
                <a:latin typeface="Arial"/>
                <a:cs typeface="Arial"/>
              </a:rPr>
              <a:t>Ultrasound </a:t>
            </a:r>
            <a:r>
              <a:rPr sz="2500" spc="-145" dirty="0">
                <a:latin typeface="Arial"/>
                <a:cs typeface="Arial"/>
              </a:rPr>
              <a:t>scanning </a:t>
            </a:r>
            <a:r>
              <a:rPr sz="2500" spc="-155" dirty="0">
                <a:latin typeface="Arial"/>
                <a:cs typeface="Arial"/>
              </a:rPr>
              <a:t>gives </a:t>
            </a:r>
            <a:r>
              <a:rPr sz="2500" spc="-195" dirty="0">
                <a:latin typeface="Arial"/>
                <a:cs typeface="Arial"/>
              </a:rPr>
              <a:t>a </a:t>
            </a:r>
            <a:r>
              <a:rPr sz="2500" spc="-100" dirty="0">
                <a:latin typeface="Arial"/>
                <a:cs typeface="Arial"/>
              </a:rPr>
              <a:t>clear </a:t>
            </a:r>
            <a:r>
              <a:rPr sz="2500" spc="-55" dirty="0">
                <a:latin typeface="Arial"/>
                <a:cs typeface="Arial"/>
              </a:rPr>
              <a:t>picture </a:t>
            </a:r>
            <a:r>
              <a:rPr sz="2500" spc="-5" dirty="0">
                <a:latin typeface="Arial"/>
                <a:cs typeface="Arial"/>
              </a:rPr>
              <a:t>of </a:t>
            </a:r>
            <a:r>
              <a:rPr sz="2500" spc="-40" dirty="0">
                <a:latin typeface="Arial"/>
                <a:cs typeface="Arial"/>
              </a:rPr>
              <a:t>soft </a:t>
            </a:r>
            <a:r>
              <a:rPr sz="2500" spc="-130" dirty="0">
                <a:latin typeface="Arial"/>
                <a:cs typeface="Arial"/>
              </a:rPr>
              <a:t>tissues</a:t>
            </a:r>
            <a:r>
              <a:rPr sz="2500" spc="-33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that  </a:t>
            </a:r>
            <a:r>
              <a:rPr sz="2500" spc="-80" dirty="0">
                <a:latin typeface="Arial"/>
                <a:cs typeface="Arial"/>
              </a:rPr>
              <a:t>do </a:t>
            </a:r>
            <a:r>
              <a:rPr sz="2500" spc="-10" dirty="0">
                <a:latin typeface="Arial"/>
                <a:cs typeface="Arial"/>
              </a:rPr>
              <a:t>not </a:t>
            </a:r>
            <a:r>
              <a:rPr sz="2500" spc="-120" dirty="0">
                <a:latin typeface="Arial"/>
                <a:cs typeface="Arial"/>
              </a:rPr>
              <a:t>show </a:t>
            </a:r>
            <a:r>
              <a:rPr sz="2500" spc="-86" dirty="0">
                <a:latin typeface="Arial"/>
                <a:cs typeface="Arial"/>
              </a:rPr>
              <a:t>up </a:t>
            </a:r>
            <a:r>
              <a:rPr sz="2500" spc="-40" dirty="0">
                <a:latin typeface="Arial"/>
                <a:cs typeface="Arial"/>
              </a:rPr>
              <a:t>well </a:t>
            </a:r>
            <a:r>
              <a:rPr sz="2500" spc="-80" dirty="0">
                <a:latin typeface="Arial"/>
                <a:cs typeface="Arial"/>
              </a:rPr>
              <a:t>on</a:t>
            </a:r>
            <a:r>
              <a:rPr sz="2500" spc="-489" dirty="0">
                <a:latin typeface="Arial"/>
                <a:cs typeface="Arial"/>
              </a:rPr>
              <a:t> </a:t>
            </a:r>
            <a:r>
              <a:rPr sz="2500" spc="-125" dirty="0">
                <a:latin typeface="Arial"/>
                <a:cs typeface="Arial"/>
              </a:rPr>
              <a:t>x-ray </a:t>
            </a:r>
            <a:r>
              <a:rPr sz="2500" spc="-145" dirty="0">
                <a:latin typeface="Arial"/>
                <a:cs typeface="Arial"/>
              </a:rPr>
              <a:t>images.</a:t>
            </a:r>
            <a:endParaRPr sz="2500" dirty="0">
              <a:latin typeface="Arial"/>
              <a:cs typeface="Arial"/>
            </a:endParaRPr>
          </a:p>
          <a:p>
            <a:pPr marL="355536" marR="799957" indent="-342840">
              <a:lnSpc>
                <a:spcPct val="80000"/>
              </a:lnSpc>
              <a:spcBef>
                <a:spcPts val="619"/>
              </a:spcBef>
              <a:buChar char="•"/>
              <a:tabLst>
                <a:tab pos="354903" algn="l"/>
                <a:tab pos="355536" algn="l"/>
              </a:tabLst>
            </a:pPr>
            <a:r>
              <a:rPr sz="2500" spc="-90" dirty="0">
                <a:latin typeface="Arial"/>
                <a:cs typeface="Arial"/>
              </a:rPr>
              <a:t>Ultrasound </a:t>
            </a:r>
            <a:r>
              <a:rPr sz="2500" spc="-130" dirty="0">
                <a:latin typeface="Arial"/>
                <a:cs typeface="Arial"/>
              </a:rPr>
              <a:t>is </a:t>
            </a:r>
            <a:r>
              <a:rPr sz="2500" spc="-35" dirty="0">
                <a:latin typeface="Arial"/>
                <a:cs typeface="Arial"/>
              </a:rPr>
              <a:t>the </a:t>
            </a:r>
            <a:r>
              <a:rPr sz="2500" spc="-65" dirty="0">
                <a:latin typeface="Arial"/>
                <a:cs typeface="Arial"/>
              </a:rPr>
              <a:t>preferred </a:t>
            </a:r>
            <a:r>
              <a:rPr sz="2500" spc="-110" dirty="0">
                <a:latin typeface="Arial"/>
                <a:cs typeface="Arial"/>
              </a:rPr>
              <a:t>imaging</a:t>
            </a:r>
            <a:r>
              <a:rPr sz="2500" spc="-1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500" u="heavy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modality</a:t>
            </a:r>
            <a:r>
              <a:rPr sz="2500" spc="-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for </a:t>
            </a:r>
            <a:r>
              <a:rPr sz="2500" spc="-35" dirty="0">
                <a:latin typeface="Arial"/>
                <a:cs typeface="Arial"/>
              </a:rPr>
              <a:t>the  </a:t>
            </a:r>
            <a:r>
              <a:rPr sz="2500" spc="-130" dirty="0">
                <a:latin typeface="Arial"/>
                <a:cs typeface="Arial"/>
              </a:rPr>
              <a:t>diagnosis </a:t>
            </a:r>
            <a:r>
              <a:rPr sz="2500" spc="-120" dirty="0">
                <a:latin typeface="Arial"/>
                <a:cs typeface="Arial"/>
              </a:rPr>
              <a:t>and </a:t>
            </a:r>
            <a:r>
              <a:rPr sz="2500" spc="-44" dirty="0">
                <a:latin typeface="Arial"/>
                <a:cs typeface="Arial"/>
              </a:rPr>
              <a:t>monitoring </a:t>
            </a:r>
            <a:r>
              <a:rPr sz="2500" spc="-5" dirty="0">
                <a:latin typeface="Arial"/>
                <a:cs typeface="Arial"/>
              </a:rPr>
              <a:t>of </a:t>
            </a:r>
            <a:r>
              <a:rPr sz="2500" spc="-86" dirty="0">
                <a:latin typeface="Arial"/>
                <a:cs typeface="Arial"/>
              </a:rPr>
              <a:t>pregnant </a:t>
            </a:r>
            <a:r>
              <a:rPr sz="2500" spc="-90" dirty="0">
                <a:latin typeface="Arial"/>
                <a:cs typeface="Arial"/>
              </a:rPr>
              <a:t>women </a:t>
            </a:r>
            <a:r>
              <a:rPr sz="2500" spc="-120" dirty="0">
                <a:latin typeface="Arial"/>
                <a:cs typeface="Arial"/>
              </a:rPr>
              <a:t>and</a:t>
            </a:r>
            <a:r>
              <a:rPr sz="2500" spc="-495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their  </a:t>
            </a:r>
            <a:r>
              <a:rPr sz="2500" spc="-65" dirty="0">
                <a:latin typeface="Arial"/>
                <a:cs typeface="Arial"/>
              </a:rPr>
              <a:t>unborn</a:t>
            </a:r>
            <a:r>
              <a:rPr sz="2500" spc="-140" dirty="0">
                <a:latin typeface="Arial"/>
                <a:cs typeface="Arial"/>
              </a:rPr>
              <a:t> </a:t>
            </a:r>
            <a:r>
              <a:rPr sz="2500" spc="-125" dirty="0">
                <a:latin typeface="Arial"/>
                <a:cs typeface="Arial"/>
              </a:rPr>
              <a:t>babies.</a:t>
            </a:r>
            <a:endParaRPr sz="2500" dirty="0">
              <a:latin typeface="Arial"/>
              <a:cs typeface="Arial"/>
            </a:endParaRPr>
          </a:p>
          <a:p>
            <a:pPr marL="355536" marR="101583" indent="-342840">
              <a:lnSpc>
                <a:spcPts val="2400"/>
              </a:lnSpc>
              <a:spcBef>
                <a:spcPts val="580"/>
              </a:spcBef>
              <a:buChar char="•"/>
              <a:tabLst>
                <a:tab pos="354903" algn="l"/>
                <a:tab pos="355536" algn="l"/>
              </a:tabLst>
            </a:pPr>
            <a:r>
              <a:rPr sz="2500" spc="-90" dirty="0">
                <a:latin typeface="Arial"/>
                <a:cs typeface="Arial"/>
              </a:rPr>
              <a:t>Ultrasound </a:t>
            </a:r>
            <a:r>
              <a:rPr sz="2500" spc="-100" dirty="0">
                <a:latin typeface="Arial"/>
                <a:cs typeface="Arial"/>
              </a:rPr>
              <a:t>provides </a:t>
            </a:r>
            <a:r>
              <a:rPr sz="2500" spc="-55" dirty="0">
                <a:latin typeface="Arial"/>
                <a:cs typeface="Arial"/>
              </a:rPr>
              <a:t>real-time </a:t>
            </a:r>
            <a:r>
              <a:rPr sz="2500" spc="-105" dirty="0">
                <a:latin typeface="Arial"/>
                <a:cs typeface="Arial"/>
              </a:rPr>
              <a:t>imaging, </a:t>
            </a:r>
            <a:r>
              <a:rPr sz="2500" spc="-114" dirty="0">
                <a:latin typeface="Arial"/>
                <a:cs typeface="Arial"/>
              </a:rPr>
              <a:t>making </a:t>
            </a:r>
            <a:r>
              <a:rPr sz="2500" spc="75" dirty="0">
                <a:latin typeface="Arial"/>
                <a:cs typeface="Arial"/>
              </a:rPr>
              <a:t>it </a:t>
            </a:r>
            <a:r>
              <a:rPr sz="2500" spc="-195" dirty="0">
                <a:latin typeface="Arial"/>
                <a:cs typeface="Arial"/>
              </a:rPr>
              <a:t>a </a:t>
            </a:r>
            <a:r>
              <a:rPr sz="2500" spc="-114" dirty="0">
                <a:latin typeface="Arial"/>
                <a:cs typeface="Arial"/>
              </a:rPr>
              <a:t>good</a:t>
            </a:r>
            <a:r>
              <a:rPr sz="2500" spc="-44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tool  </a:t>
            </a:r>
            <a:r>
              <a:rPr sz="2500" spc="-10" dirty="0">
                <a:latin typeface="Arial"/>
                <a:cs typeface="Arial"/>
              </a:rPr>
              <a:t>for </a:t>
            </a:r>
            <a:r>
              <a:rPr sz="2500" spc="-95" dirty="0">
                <a:latin typeface="Arial"/>
                <a:cs typeface="Arial"/>
              </a:rPr>
              <a:t>guiding</a:t>
            </a:r>
            <a:r>
              <a:rPr sz="2500" spc="-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500" u="heavy" spc="-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minimally </a:t>
            </a:r>
            <a:r>
              <a:rPr sz="2500" u="heavy" spc="-1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invasive</a:t>
            </a:r>
            <a:r>
              <a:rPr sz="2500" spc="-1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500" spc="-110" dirty="0">
                <a:latin typeface="Arial"/>
                <a:cs typeface="Arial"/>
              </a:rPr>
              <a:t>procedures </a:t>
            </a:r>
            <a:r>
              <a:rPr sz="2500" spc="-165" dirty="0">
                <a:latin typeface="Arial"/>
                <a:cs typeface="Arial"/>
              </a:rPr>
              <a:t>such </a:t>
            </a:r>
            <a:r>
              <a:rPr sz="2500" spc="-235" dirty="0">
                <a:latin typeface="Arial"/>
                <a:cs typeface="Arial"/>
              </a:rPr>
              <a:t>as</a:t>
            </a:r>
            <a:r>
              <a:rPr sz="2500" spc="-2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500" u="heavy" spc="-10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needle  </a:t>
            </a:r>
            <a:r>
              <a:rPr sz="2500" u="heavy" spc="-11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biopsies</a:t>
            </a:r>
            <a:r>
              <a:rPr sz="2500" spc="-114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500" spc="-120" dirty="0">
                <a:latin typeface="Arial"/>
                <a:cs typeface="Arial"/>
              </a:rPr>
              <a:t>and</a:t>
            </a:r>
            <a:r>
              <a:rPr sz="2500" spc="-1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2500" u="heavy" spc="-1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needle</a:t>
            </a:r>
            <a:r>
              <a:rPr sz="2500" u="heavy" spc="-1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2500" u="heavy" spc="-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aspiration</a:t>
            </a:r>
            <a:r>
              <a:rPr sz="2500" spc="-80" dirty="0">
                <a:latin typeface="Arial"/>
                <a:cs typeface="Arial"/>
              </a:rPr>
              <a:t>.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1513" y="1571625"/>
            <a:ext cx="8610373" cy="332655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21"/>
              </a:spcBef>
            </a:pPr>
            <a:r>
              <a:rPr lang="en-US" sz="3200" b="1" u="heavy" spc="-1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Risks</a:t>
            </a:r>
            <a:endParaRPr lang="en-US" sz="3200" dirty="0">
              <a:latin typeface="Trebuchet MS"/>
              <a:cs typeface="Trebuchet MS"/>
            </a:endParaRPr>
          </a:p>
          <a:p>
            <a:pPr marL="355536" marR="840592" indent="-342840">
              <a:lnSpc>
                <a:spcPts val="2400"/>
              </a:lnSpc>
              <a:spcBef>
                <a:spcPts val="580"/>
              </a:spcBef>
              <a:buChar char="•"/>
              <a:tabLst>
                <a:tab pos="354903" algn="l"/>
                <a:tab pos="355536" algn="l"/>
              </a:tabLst>
            </a:pPr>
            <a:r>
              <a:rPr lang="en-US" sz="2400" spc="-155" dirty="0">
                <a:latin typeface="Arial"/>
                <a:cs typeface="Arial"/>
              </a:rPr>
              <a:t>For </a:t>
            </a:r>
            <a:r>
              <a:rPr lang="en-US" sz="2400" spc="-105" dirty="0">
                <a:latin typeface="Arial"/>
                <a:cs typeface="Arial"/>
              </a:rPr>
              <a:t>standard</a:t>
            </a:r>
            <a:r>
              <a:rPr lang="en-US" sz="2400" spc="-10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u="heavy" spc="-1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diagnostic </a:t>
            </a:r>
            <a:r>
              <a:rPr lang="en-US" sz="2400" u="heavy" spc="-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ultrasound</a:t>
            </a:r>
            <a:r>
              <a:rPr lang="en-US" sz="2400" spc="-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-50" dirty="0">
                <a:latin typeface="Arial"/>
                <a:cs typeface="Arial"/>
              </a:rPr>
              <a:t>there </a:t>
            </a:r>
            <a:r>
              <a:rPr lang="en-US" sz="2400" spc="-114" dirty="0">
                <a:latin typeface="Arial"/>
                <a:cs typeface="Arial"/>
              </a:rPr>
              <a:t>are </a:t>
            </a:r>
            <a:r>
              <a:rPr lang="en-US" sz="2400" spc="-80" dirty="0">
                <a:latin typeface="Arial"/>
                <a:cs typeface="Arial"/>
              </a:rPr>
              <a:t>no</a:t>
            </a:r>
            <a:r>
              <a:rPr lang="en-US" sz="2400" spc="-305" dirty="0">
                <a:latin typeface="Arial"/>
                <a:cs typeface="Arial"/>
              </a:rPr>
              <a:t> </a:t>
            </a:r>
            <a:r>
              <a:rPr lang="en-US" sz="2400" spc="-80" dirty="0">
                <a:latin typeface="Arial"/>
                <a:cs typeface="Arial"/>
              </a:rPr>
              <a:t>known  </a:t>
            </a:r>
            <a:r>
              <a:rPr lang="en-US" sz="2400" spc="-55" dirty="0">
                <a:latin typeface="Arial"/>
                <a:cs typeface="Arial"/>
              </a:rPr>
              <a:t>harmful </a:t>
            </a:r>
            <a:r>
              <a:rPr lang="en-US" sz="2400" spc="-90" dirty="0">
                <a:latin typeface="Arial"/>
                <a:cs typeface="Arial"/>
              </a:rPr>
              <a:t>effects </a:t>
            </a:r>
            <a:r>
              <a:rPr lang="en-US" sz="2400" spc="-80" dirty="0">
                <a:latin typeface="Arial"/>
                <a:cs typeface="Arial"/>
              </a:rPr>
              <a:t>on</a:t>
            </a:r>
            <a:r>
              <a:rPr lang="en-US" sz="2400" spc="-245" dirty="0">
                <a:latin typeface="Arial"/>
                <a:cs typeface="Arial"/>
              </a:rPr>
              <a:t> </a:t>
            </a:r>
            <a:r>
              <a:rPr lang="en-US" sz="2400" spc="-130" dirty="0">
                <a:latin typeface="Arial"/>
                <a:cs typeface="Arial"/>
              </a:rPr>
              <a:t>humans.</a:t>
            </a:r>
            <a:endParaRPr lang="en-IN" sz="2400" spc="-130" dirty="0">
              <a:latin typeface="Arial"/>
              <a:cs typeface="Arial"/>
            </a:endParaRPr>
          </a:p>
          <a:p>
            <a:pPr marL="355536" marR="5080" indent="-342840">
              <a:spcBef>
                <a:spcPts val="100"/>
              </a:spcBef>
              <a:buChar char="•"/>
              <a:tabLst>
                <a:tab pos="354903" algn="l"/>
                <a:tab pos="355536" algn="l"/>
              </a:tabLst>
            </a:pPr>
            <a:r>
              <a:rPr sz="2400" spc="-130" dirty="0">
                <a:latin typeface="Arial"/>
                <a:cs typeface="Arial"/>
              </a:rPr>
              <a:t>Unlike </a:t>
            </a:r>
            <a:r>
              <a:rPr sz="2400" spc="-214" dirty="0">
                <a:latin typeface="Arial"/>
                <a:cs typeface="Arial"/>
              </a:rPr>
              <a:t>X-rays, </a:t>
            </a:r>
            <a:r>
              <a:rPr sz="2400" spc="-95" dirty="0">
                <a:latin typeface="Arial"/>
                <a:cs typeface="Arial"/>
              </a:rPr>
              <a:t>ultrasound </a:t>
            </a:r>
            <a:r>
              <a:rPr sz="2400" spc="-140" dirty="0">
                <a:latin typeface="Arial"/>
                <a:cs typeface="Arial"/>
              </a:rPr>
              <a:t>involves </a:t>
            </a:r>
            <a:r>
              <a:rPr sz="2400" spc="-86" dirty="0">
                <a:latin typeface="Arial"/>
                <a:cs typeface="Arial"/>
              </a:rPr>
              <a:t>only</a:t>
            </a:r>
            <a:r>
              <a:rPr sz="2400" spc="-240" dirty="0">
                <a:latin typeface="Arial"/>
                <a:cs typeface="Arial"/>
              </a:rPr>
              <a:t> </a:t>
            </a:r>
            <a:r>
              <a:rPr sz="2400" spc="-149" dirty="0">
                <a:latin typeface="Arial"/>
                <a:cs typeface="Arial"/>
              </a:rPr>
              <a:t>sound  </a:t>
            </a:r>
            <a:r>
              <a:rPr sz="2400" spc="-214" dirty="0">
                <a:latin typeface="Arial"/>
                <a:cs typeface="Arial"/>
              </a:rPr>
              <a:t>waves</a:t>
            </a:r>
            <a:endParaRPr sz="2400" dirty="0">
              <a:latin typeface="Arial"/>
              <a:cs typeface="Arial"/>
            </a:endParaRPr>
          </a:p>
          <a:p>
            <a:pPr marL="756151" lvl="1" indent="-286334">
              <a:spcBef>
                <a:spcPts val="690"/>
              </a:spcBef>
              <a:buChar char="–"/>
              <a:tabLst>
                <a:tab pos="756785" algn="l"/>
              </a:tabLst>
            </a:pPr>
            <a:r>
              <a:rPr sz="2400" spc="-155" dirty="0">
                <a:latin typeface="Arial"/>
                <a:cs typeface="Arial"/>
              </a:rPr>
              <a:t>No </a:t>
            </a:r>
            <a:r>
              <a:rPr sz="2400" spc="-65" dirty="0">
                <a:latin typeface="Arial"/>
                <a:cs typeface="Arial"/>
              </a:rPr>
              <a:t>radiation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danger</a:t>
            </a:r>
            <a:endParaRPr sz="2400" dirty="0">
              <a:latin typeface="Arial"/>
              <a:cs typeface="Arial"/>
            </a:endParaRPr>
          </a:p>
          <a:p>
            <a:pPr marL="355536" marR="623460" indent="-342840">
              <a:buChar char="•"/>
              <a:tabLst>
                <a:tab pos="354903" algn="l"/>
                <a:tab pos="355536" algn="l"/>
              </a:tabLst>
            </a:pPr>
            <a:r>
              <a:rPr sz="2400" spc="-170" dirty="0">
                <a:latin typeface="Arial"/>
                <a:cs typeface="Arial"/>
              </a:rPr>
              <a:t>However, </a:t>
            </a:r>
            <a:r>
              <a:rPr sz="2400" spc="-149" dirty="0">
                <a:latin typeface="Arial"/>
                <a:cs typeface="Arial"/>
              </a:rPr>
              <a:t>sound </a:t>
            </a:r>
            <a:r>
              <a:rPr sz="2400" spc="-214" dirty="0">
                <a:latin typeface="Arial"/>
                <a:cs typeface="Arial"/>
              </a:rPr>
              <a:t>waves </a:t>
            </a:r>
            <a:r>
              <a:rPr sz="2400" spc="-204" dirty="0">
                <a:latin typeface="Arial"/>
                <a:cs typeface="Arial"/>
              </a:rPr>
              <a:t>can </a:t>
            </a:r>
            <a:r>
              <a:rPr sz="2400" spc="-165" dirty="0">
                <a:latin typeface="Arial"/>
                <a:cs typeface="Arial"/>
              </a:rPr>
              <a:t>increase </a:t>
            </a:r>
            <a:r>
              <a:rPr sz="2400" spc="-114" dirty="0">
                <a:latin typeface="Arial"/>
                <a:cs typeface="Arial"/>
              </a:rPr>
              <a:t>body  </a:t>
            </a:r>
            <a:r>
              <a:rPr sz="2400" spc="-80" dirty="0">
                <a:latin typeface="Arial"/>
                <a:cs typeface="Arial"/>
              </a:rPr>
              <a:t>temperature</a:t>
            </a:r>
            <a:endParaRPr sz="2400" dirty="0">
              <a:latin typeface="Arial"/>
              <a:cs typeface="Arial"/>
            </a:endParaRPr>
          </a:p>
          <a:p>
            <a:pPr marL="756151" lvl="1" indent="-286334">
              <a:spcBef>
                <a:spcPts val="690"/>
              </a:spcBef>
              <a:buChar char="–"/>
              <a:tabLst>
                <a:tab pos="756785" algn="l"/>
              </a:tabLst>
            </a:pPr>
            <a:r>
              <a:rPr sz="2400" spc="-185" dirty="0">
                <a:latin typeface="Arial"/>
                <a:cs typeface="Arial"/>
              </a:rPr>
              <a:t>This </a:t>
            </a:r>
            <a:r>
              <a:rPr sz="2400" spc="-149" dirty="0">
                <a:latin typeface="Arial"/>
                <a:cs typeface="Arial"/>
              </a:rPr>
              <a:t>is </a:t>
            </a:r>
            <a:r>
              <a:rPr sz="2400" spc="-90" dirty="0">
                <a:latin typeface="Arial"/>
                <a:cs typeface="Arial"/>
              </a:rPr>
              <a:t>known </a:t>
            </a:r>
            <a:r>
              <a:rPr sz="2400" spc="-265" dirty="0">
                <a:latin typeface="Arial"/>
                <a:cs typeface="Arial"/>
              </a:rPr>
              <a:t>as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cavitation</a:t>
            </a:r>
            <a:endParaRPr sz="2400" dirty="0">
              <a:latin typeface="Arial"/>
              <a:cs typeface="Arial"/>
            </a:endParaRPr>
          </a:p>
          <a:p>
            <a:pPr marL="756151" lvl="1" indent="-286334">
              <a:spcBef>
                <a:spcPts val="670"/>
              </a:spcBef>
              <a:buChar char="–"/>
              <a:tabLst>
                <a:tab pos="756785" algn="l"/>
              </a:tabLst>
            </a:pPr>
            <a:r>
              <a:rPr sz="2400" spc="-114" dirty="0">
                <a:latin typeface="Arial"/>
                <a:cs typeface="Arial"/>
              </a:rPr>
              <a:t>Significant </a:t>
            </a:r>
            <a:r>
              <a:rPr sz="2400" spc="-80" dirty="0">
                <a:latin typeface="Arial"/>
                <a:cs typeface="Arial"/>
              </a:rPr>
              <a:t>only </a:t>
            </a:r>
            <a:r>
              <a:rPr sz="2400" spc="-15" dirty="0">
                <a:latin typeface="Arial"/>
                <a:cs typeface="Arial"/>
              </a:rPr>
              <a:t>for </a:t>
            </a:r>
            <a:r>
              <a:rPr sz="2400" spc="-105" dirty="0">
                <a:latin typeface="Arial"/>
                <a:cs typeface="Arial"/>
              </a:rPr>
              <a:t>long </a:t>
            </a:r>
            <a:r>
              <a:rPr sz="2400" spc="-149" dirty="0">
                <a:latin typeface="Arial"/>
                <a:cs typeface="Arial"/>
              </a:rPr>
              <a:t>exposure</a:t>
            </a:r>
            <a:r>
              <a:rPr sz="2400" spc="-35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time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8328" y="936487"/>
            <a:ext cx="3845560" cy="5681674"/>
          </a:xfrm>
          <a:prstGeom prst="rect">
            <a:avLst/>
          </a:prstGeom>
        </p:spPr>
        <p:txBody>
          <a:bodyPr vert="horz" wrap="square" lIns="0" tIns="53966" rIns="0" bIns="0" rtlCol="0">
            <a:spAutoFit/>
          </a:bodyPr>
          <a:lstStyle/>
          <a:p>
            <a:pPr marL="355536" marR="5080" indent="-342840">
              <a:lnSpc>
                <a:spcPts val="2590"/>
              </a:lnSpc>
              <a:spcBef>
                <a:spcPts val="426"/>
              </a:spcBef>
              <a:buChar char="•"/>
              <a:tabLst>
                <a:tab pos="354903" algn="l"/>
                <a:tab pos="355536" algn="l"/>
              </a:tabLst>
            </a:pPr>
            <a:r>
              <a:rPr sz="2400" spc="-95" dirty="0">
                <a:latin typeface="Arial"/>
                <a:cs typeface="Arial"/>
              </a:rPr>
              <a:t>Many </a:t>
            </a:r>
            <a:r>
              <a:rPr sz="2400" spc="-100" dirty="0">
                <a:latin typeface="Arial"/>
                <a:cs typeface="Arial"/>
              </a:rPr>
              <a:t>studies </a:t>
            </a:r>
            <a:r>
              <a:rPr sz="2400" spc="-149" dirty="0">
                <a:latin typeface="Arial"/>
                <a:cs typeface="Arial"/>
              </a:rPr>
              <a:t>have </a:t>
            </a:r>
            <a:r>
              <a:rPr sz="2400" spc="-110" dirty="0">
                <a:latin typeface="Arial"/>
                <a:cs typeface="Arial"/>
              </a:rPr>
              <a:t>been  </a:t>
            </a:r>
            <a:r>
              <a:rPr sz="2400" spc="-90" dirty="0">
                <a:latin typeface="Arial"/>
                <a:cs typeface="Arial"/>
              </a:rPr>
              <a:t>conducted </a:t>
            </a:r>
            <a:r>
              <a:rPr sz="2400" spc="21" dirty="0">
                <a:latin typeface="Arial"/>
                <a:cs typeface="Arial"/>
              </a:rPr>
              <a:t>to </a:t>
            </a:r>
            <a:r>
              <a:rPr sz="2400" spc="-55" dirty="0">
                <a:latin typeface="Arial"/>
                <a:cs typeface="Arial"/>
              </a:rPr>
              <a:t>determine</a:t>
            </a:r>
            <a:r>
              <a:rPr sz="2400" spc="-426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  </a:t>
            </a:r>
            <a:r>
              <a:rPr sz="2400" spc="-100" dirty="0">
                <a:latin typeface="Arial"/>
                <a:cs typeface="Arial"/>
              </a:rPr>
              <a:t>physiological </a:t>
            </a:r>
            <a:r>
              <a:rPr sz="2400" spc="-86" dirty="0">
                <a:latin typeface="Arial"/>
                <a:cs typeface="Arial"/>
              </a:rPr>
              <a:t>effects </a:t>
            </a:r>
            <a:r>
              <a:rPr sz="2400" spc="-10" dirty="0">
                <a:latin typeface="Arial"/>
                <a:cs typeface="Arial"/>
              </a:rPr>
              <a:t>of  </a:t>
            </a:r>
            <a:r>
              <a:rPr sz="2400" spc="-70" dirty="0">
                <a:latin typeface="Arial"/>
                <a:cs typeface="Arial"/>
              </a:rPr>
              <a:t>ultrasound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cavitation</a:t>
            </a:r>
            <a:endParaRPr sz="2400" dirty="0">
              <a:latin typeface="Arial"/>
              <a:cs typeface="Arial"/>
            </a:endParaRPr>
          </a:p>
          <a:p>
            <a:pPr marL="355536" marR="189833" indent="-342840">
              <a:lnSpc>
                <a:spcPts val="2590"/>
              </a:lnSpc>
              <a:spcBef>
                <a:spcPts val="585"/>
              </a:spcBef>
              <a:buChar char="•"/>
              <a:tabLst>
                <a:tab pos="354903" algn="l"/>
                <a:tab pos="355536" algn="l"/>
              </a:tabLst>
            </a:pPr>
            <a:r>
              <a:rPr sz="2400" spc="-130" dirty="0">
                <a:latin typeface="Arial"/>
                <a:cs typeface="Arial"/>
              </a:rPr>
              <a:t>No </a:t>
            </a:r>
            <a:r>
              <a:rPr sz="2400" spc="-44" dirty="0">
                <a:latin typeface="Arial"/>
                <a:cs typeface="Arial"/>
              </a:rPr>
              <a:t>direct </a:t>
            </a:r>
            <a:r>
              <a:rPr sz="2400" spc="-55" dirty="0">
                <a:latin typeface="Arial"/>
                <a:cs typeface="Arial"/>
              </a:rPr>
              <a:t>correlation </a:t>
            </a:r>
            <a:r>
              <a:rPr sz="2400" spc="-180" dirty="0">
                <a:latin typeface="Arial"/>
                <a:cs typeface="Arial"/>
              </a:rPr>
              <a:t>has  </a:t>
            </a:r>
            <a:r>
              <a:rPr sz="2400" spc="-110" dirty="0">
                <a:latin typeface="Arial"/>
                <a:cs typeface="Arial"/>
              </a:rPr>
              <a:t>been </a:t>
            </a:r>
            <a:r>
              <a:rPr sz="2400" spc="-60" dirty="0">
                <a:latin typeface="Arial"/>
                <a:cs typeface="Arial"/>
              </a:rPr>
              <a:t>found </a:t>
            </a:r>
            <a:r>
              <a:rPr sz="2400" spc="-70" dirty="0">
                <a:latin typeface="Arial"/>
                <a:cs typeface="Arial"/>
              </a:rPr>
              <a:t>between  ultrasound </a:t>
            </a:r>
            <a:r>
              <a:rPr sz="2400" spc="-105" dirty="0">
                <a:latin typeface="Arial"/>
                <a:cs typeface="Arial"/>
              </a:rPr>
              <a:t>imaging </a:t>
            </a:r>
            <a:r>
              <a:rPr sz="2400" spc="-114" dirty="0">
                <a:latin typeface="Arial"/>
                <a:cs typeface="Arial"/>
              </a:rPr>
              <a:t>and  </a:t>
            </a:r>
            <a:r>
              <a:rPr sz="2400" spc="-149" dirty="0">
                <a:latin typeface="Arial"/>
                <a:cs typeface="Arial"/>
              </a:rPr>
              <a:t>cancer, </a:t>
            </a:r>
            <a:r>
              <a:rPr sz="2400" spc="-30" dirty="0">
                <a:latin typeface="Arial"/>
                <a:cs typeface="Arial"/>
              </a:rPr>
              <a:t>low </a:t>
            </a:r>
            <a:r>
              <a:rPr sz="2400" spc="5" dirty="0">
                <a:latin typeface="Arial"/>
                <a:cs typeface="Arial"/>
              </a:rPr>
              <a:t>birth </a:t>
            </a:r>
            <a:r>
              <a:rPr sz="2400" spc="-60" dirty="0">
                <a:latin typeface="Arial"/>
                <a:cs typeface="Arial"/>
              </a:rPr>
              <a:t>weight,  </a:t>
            </a:r>
            <a:r>
              <a:rPr sz="2400" spc="-125" dirty="0">
                <a:latin typeface="Arial"/>
                <a:cs typeface="Arial"/>
              </a:rPr>
              <a:t>dyslexia </a:t>
            </a:r>
            <a:r>
              <a:rPr sz="2400" spc="-25" dirty="0">
                <a:latin typeface="Arial"/>
                <a:cs typeface="Arial"/>
              </a:rPr>
              <a:t>or </a:t>
            </a:r>
            <a:r>
              <a:rPr sz="2400" spc="-114" dirty="0">
                <a:latin typeface="Arial"/>
                <a:cs typeface="Arial"/>
              </a:rPr>
              <a:t>delayed</a:t>
            </a:r>
            <a:r>
              <a:rPr sz="2400" spc="-275" dirty="0">
                <a:latin typeface="Arial"/>
                <a:cs typeface="Arial"/>
              </a:rPr>
              <a:t> </a:t>
            </a:r>
            <a:r>
              <a:rPr sz="2400" spc="-149" dirty="0">
                <a:latin typeface="Arial"/>
                <a:cs typeface="Arial"/>
              </a:rPr>
              <a:t>speech  </a:t>
            </a:r>
            <a:r>
              <a:rPr sz="2400" spc="-80" dirty="0">
                <a:latin typeface="Arial"/>
                <a:cs typeface="Arial"/>
              </a:rPr>
              <a:t>development</a:t>
            </a:r>
            <a:endParaRPr sz="2400" dirty="0">
              <a:latin typeface="Arial"/>
              <a:cs typeface="Arial"/>
            </a:endParaRPr>
          </a:p>
          <a:p>
            <a:pPr marL="355536" marR="459024" indent="-342840">
              <a:lnSpc>
                <a:spcPts val="2590"/>
              </a:lnSpc>
              <a:spcBef>
                <a:spcPts val="590"/>
              </a:spcBef>
              <a:buChar char="•"/>
              <a:tabLst>
                <a:tab pos="354903" algn="l"/>
                <a:tab pos="355536" algn="l"/>
              </a:tabLst>
            </a:pPr>
            <a:r>
              <a:rPr sz="2400" spc="-120" dirty="0">
                <a:latin typeface="Arial"/>
                <a:cs typeface="Arial"/>
              </a:rPr>
              <a:t>Reliable </a:t>
            </a:r>
            <a:r>
              <a:rPr sz="2400" spc="-95" dirty="0">
                <a:latin typeface="Arial"/>
                <a:cs typeface="Arial"/>
              </a:rPr>
              <a:t>data </a:t>
            </a:r>
            <a:r>
              <a:rPr sz="2400" spc="-25" dirty="0">
                <a:latin typeface="Arial"/>
                <a:cs typeface="Arial"/>
              </a:rPr>
              <a:t>from  </a:t>
            </a:r>
            <a:r>
              <a:rPr sz="2400" spc="-70" dirty="0">
                <a:latin typeface="Arial"/>
                <a:cs typeface="Arial"/>
              </a:rPr>
              <a:t>ultrasound </a:t>
            </a:r>
            <a:r>
              <a:rPr sz="2400" spc="-95" dirty="0">
                <a:latin typeface="Arial"/>
                <a:cs typeface="Arial"/>
              </a:rPr>
              <a:t>techniques</a:t>
            </a:r>
            <a:r>
              <a:rPr sz="2400" spc="-270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is  </a:t>
            </a:r>
            <a:r>
              <a:rPr sz="2400" spc="-86" dirty="0">
                <a:latin typeface="Arial"/>
                <a:cs typeface="Arial"/>
              </a:rPr>
              <a:t>hard </a:t>
            </a:r>
            <a:r>
              <a:rPr sz="2400" spc="21" dirty="0">
                <a:latin typeface="Arial"/>
                <a:cs typeface="Arial"/>
              </a:rPr>
              <a:t>to </a:t>
            </a:r>
            <a:r>
              <a:rPr sz="2400" spc="-130" dirty="0">
                <a:latin typeface="Arial"/>
                <a:cs typeface="Arial"/>
              </a:rPr>
              <a:t>come</a:t>
            </a:r>
            <a:r>
              <a:rPr sz="2400" spc="-36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by</a:t>
            </a:r>
            <a:endParaRPr sz="2400" dirty="0">
              <a:latin typeface="Arial"/>
              <a:cs typeface="Arial"/>
            </a:endParaRPr>
          </a:p>
          <a:p>
            <a:pPr marL="355536" marR="792339" indent="-342840">
              <a:lnSpc>
                <a:spcPts val="2590"/>
              </a:lnSpc>
              <a:spcBef>
                <a:spcPts val="580"/>
              </a:spcBef>
              <a:buChar char="•"/>
              <a:tabLst>
                <a:tab pos="354903" algn="l"/>
                <a:tab pos="355536" algn="l"/>
              </a:tabLst>
            </a:pPr>
            <a:r>
              <a:rPr sz="2400" spc="-55" dirty="0">
                <a:latin typeface="Arial"/>
                <a:cs typeface="Arial"/>
              </a:rPr>
              <a:t>Additional </a:t>
            </a:r>
            <a:r>
              <a:rPr sz="2400" spc="-100" dirty="0">
                <a:latin typeface="Arial"/>
                <a:cs typeface="Arial"/>
              </a:rPr>
              <a:t>studies</a:t>
            </a:r>
            <a:r>
              <a:rPr sz="2400" spc="-28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are  </a:t>
            </a:r>
            <a:r>
              <a:rPr sz="2400" spc="-105" dirty="0">
                <a:latin typeface="Arial"/>
                <a:cs typeface="Arial"/>
              </a:rPr>
              <a:t>ongoing</a:t>
            </a:r>
            <a:endParaRPr sz="2400" dirty="0">
              <a:latin typeface="Arial"/>
              <a:cs typeface="Arial"/>
            </a:endParaRPr>
          </a:p>
          <a:p>
            <a:pPr marL="355536" indent="-342840">
              <a:spcBef>
                <a:spcPts val="250"/>
              </a:spcBef>
              <a:buChar char="•"/>
              <a:tabLst>
                <a:tab pos="354903" algn="l"/>
                <a:tab pos="355536" algn="l"/>
              </a:tabLst>
            </a:pPr>
            <a:r>
              <a:rPr sz="2400" spc="-145" dirty="0">
                <a:latin typeface="Arial"/>
                <a:cs typeface="Arial"/>
              </a:rPr>
              <a:t>Biggest </a:t>
            </a:r>
            <a:r>
              <a:rPr sz="2400" spc="-86" dirty="0">
                <a:latin typeface="Arial"/>
                <a:cs typeface="Arial"/>
              </a:rPr>
              <a:t>risk </a:t>
            </a:r>
            <a:r>
              <a:rPr sz="2400" spc="-125" dirty="0">
                <a:latin typeface="Arial"/>
                <a:cs typeface="Arial"/>
              </a:rPr>
              <a:t>is</a:t>
            </a:r>
            <a:r>
              <a:rPr sz="2400" spc="-21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misdiagnosis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96788" y="1874255"/>
            <a:ext cx="3646714" cy="31843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3102" y="1032499"/>
            <a:ext cx="4860924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325" dirty="0"/>
              <a:t>Future </a:t>
            </a:r>
            <a:r>
              <a:rPr sz="4400" spc="-185" dirty="0"/>
              <a:t>of</a:t>
            </a:r>
            <a:r>
              <a:rPr sz="4400" spc="-395" dirty="0"/>
              <a:t> </a:t>
            </a:r>
            <a:r>
              <a:rPr sz="4400" spc="-210" dirty="0"/>
              <a:t>Ultrasound</a:t>
            </a:r>
            <a:endParaRPr sz="4400" dirty="0"/>
          </a:p>
        </p:txBody>
      </p:sp>
      <p:sp>
        <p:nvSpPr>
          <p:cNvPr id="4" name="object 4"/>
          <p:cNvSpPr/>
          <p:nvPr/>
        </p:nvSpPr>
        <p:spPr>
          <a:xfrm>
            <a:off x="772394" y="3779253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4000" y="0"/>
                </a:lnTo>
                <a:lnTo>
                  <a:pt x="91440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8100" y="2257425"/>
            <a:ext cx="6629172" cy="2090314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355596" marR="156182" indent="-342900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354903" algn="l"/>
                <a:tab pos="355536" algn="l"/>
              </a:tabLst>
            </a:pPr>
            <a:r>
              <a:rPr sz="2400" spc="-86" dirty="0">
                <a:latin typeface="Arial"/>
                <a:cs typeface="Arial"/>
              </a:rPr>
              <a:t>Improved </a:t>
            </a:r>
            <a:r>
              <a:rPr sz="2400" spc="-44" dirty="0">
                <a:latin typeface="Arial"/>
                <a:cs typeface="Arial"/>
              </a:rPr>
              <a:t>clarity </a:t>
            </a:r>
            <a:r>
              <a:rPr sz="2400" spc="-10" dirty="0">
                <a:latin typeface="Arial"/>
                <a:cs typeface="Arial"/>
              </a:rPr>
              <a:t>for </a:t>
            </a:r>
            <a:r>
              <a:rPr sz="2400" spc="-165" dirty="0">
                <a:latin typeface="Arial"/>
                <a:cs typeface="Arial"/>
              </a:rPr>
              <a:t>use</a:t>
            </a:r>
            <a:r>
              <a:rPr sz="2400" spc="-44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in  </a:t>
            </a:r>
            <a:r>
              <a:rPr sz="2400" spc="-130" dirty="0">
                <a:latin typeface="Arial"/>
                <a:cs typeface="Arial"/>
              </a:rPr>
              <a:t>cancer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diagnosis</a:t>
            </a:r>
            <a:endParaRPr sz="2400" dirty="0">
              <a:latin typeface="Arial"/>
              <a:cs typeface="Arial"/>
            </a:endParaRPr>
          </a:p>
          <a:p>
            <a:pPr marL="355596" marR="194910" indent="-342900" algn="just">
              <a:spcBef>
                <a:spcPts val="575"/>
              </a:spcBef>
              <a:buFont typeface="Wingdings" panose="05000000000000000000" pitchFamily="2" charset="2"/>
              <a:buChar char="§"/>
              <a:tabLst>
                <a:tab pos="355536" algn="l"/>
              </a:tabLst>
            </a:pPr>
            <a:r>
              <a:rPr sz="2400" spc="-125" dirty="0">
                <a:latin typeface="Arial"/>
                <a:cs typeface="Arial"/>
              </a:rPr>
              <a:t>Increased </a:t>
            </a:r>
            <a:r>
              <a:rPr sz="2400" spc="-55" dirty="0">
                <a:latin typeface="Arial"/>
                <a:cs typeface="Arial"/>
              </a:rPr>
              <a:t>therapeutic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use  </a:t>
            </a:r>
            <a:r>
              <a:rPr sz="2400" spc="21" dirty="0">
                <a:latin typeface="Arial"/>
                <a:cs typeface="Arial"/>
              </a:rPr>
              <a:t>to </a:t>
            </a:r>
            <a:r>
              <a:rPr sz="2400" spc="-65" dirty="0">
                <a:latin typeface="Arial"/>
                <a:cs typeface="Arial"/>
              </a:rPr>
              <a:t>correct </a:t>
            </a:r>
            <a:r>
              <a:rPr sz="2400" spc="-60" dirty="0">
                <a:latin typeface="Arial"/>
                <a:cs typeface="Arial"/>
              </a:rPr>
              <a:t>blood </a:t>
            </a:r>
            <a:r>
              <a:rPr sz="2400" spc="-75" dirty="0">
                <a:latin typeface="Arial"/>
                <a:cs typeface="Arial"/>
              </a:rPr>
              <a:t>clots</a:t>
            </a:r>
            <a:r>
              <a:rPr sz="2400" spc="-509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and  </a:t>
            </a:r>
            <a:r>
              <a:rPr sz="2400" spc="-90" dirty="0">
                <a:latin typeface="Arial"/>
                <a:cs typeface="Arial"/>
              </a:rPr>
              <a:t>kidney</a:t>
            </a:r>
            <a:r>
              <a:rPr sz="2400" spc="-149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stones</a:t>
            </a:r>
            <a:endParaRPr sz="2400" dirty="0">
              <a:latin typeface="Arial"/>
              <a:cs typeface="Arial"/>
            </a:endParaRPr>
          </a:p>
          <a:p>
            <a:pPr marL="355596" marR="252049" indent="-342900">
              <a:spcBef>
                <a:spcPts val="575"/>
              </a:spcBef>
              <a:buFont typeface="Wingdings" panose="05000000000000000000" pitchFamily="2" charset="2"/>
              <a:buChar char="§"/>
              <a:tabLst>
                <a:tab pos="354903" algn="l"/>
                <a:tab pos="355536" algn="l"/>
              </a:tabLst>
            </a:pPr>
            <a:r>
              <a:rPr sz="2400" spc="-50" dirty="0">
                <a:latin typeface="Arial"/>
                <a:cs typeface="Arial"/>
              </a:rPr>
              <a:t>Portability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30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veterinary  </a:t>
            </a:r>
            <a:r>
              <a:rPr sz="2400" spc="-165" dirty="0">
                <a:latin typeface="Arial"/>
                <a:cs typeface="Arial"/>
              </a:rPr>
              <a:t>use</a:t>
            </a:r>
            <a:endParaRPr sz="2400" dirty="0">
              <a:latin typeface="Arial"/>
              <a:cs typeface="Arial"/>
            </a:endParaRPr>
          </a:p>
          <a:p>
            <a:pPr marL="355596" marR="5080" indent="-342900">
              <a:spcBef>
                <a:spcPts val="575"/>
              </a:spcBef>
              <a:buFont typeface="Wingdings" panose="05000000000000000000" pitchFamily="2" charset="2"/>
              <a:buChar char="§"/>
              <a:tabLst>
                <a:tab pos="354903" algn="l"/>
                <a:tab pos="355536" algn="l"/>
              </a:tabLst>
            </a:pPr>
            <a:r>
              <a:rPr sz="2400" spc="-95" dirty="0">
                <a:latin typeface="Arial"/>
                <a:cs typeface="Arial"/>
              </a:rPr>
              <a:t>Joint </a:t>
            </a:r>
            <a:r>
              <a:rPr sz="2400" spc="-114" dirty="0">
                <a:latin typeface="Arial"/>
                <a:cs typeface="Arial"/>
              </a:rPr>
              <a:t>and </a:t>
            </a:r>
            <a:r>
              <a:rPr sz="2400" spc="-125" dirty="0">
                <a:latin typeface="Arial"/>
                <a:cs typeface="Arial"/>
              </a:rPr>
              <a:t>muscle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treatment  </a:t>
            </a:r>
            <a:r>
              <a:rPr sz="2400" spc="-55" dirty="0">
                <a:latin typeface="Arial"/>
                <a:cs typeface="Arial"/>
              </a:rPr>
              <a:t>through</a:t>
            </a:r>
            <a:r>
              <a:rPr sz="2400" spc="-149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cavitation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8706" y="733425"/>
            <a:ext cx="7191375" cy="997707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spc="-86" dirty="0"/>
              <a:t>What </a:t>
            </a:r>
            <a:r>
              <a:rPr sz="3200" spc="-155" dirty="0"/>
              <a:t>are </a:t>
            </a:r>
            <a:r>
              <a:rPr sz="3200" spc="-149" dirty="0"/>
              <a:t>the </a:t>
            </a:r>
            <a:r>
              <a:rPr sz="3200" spc="-120" dirty="0"/>
              <a:t>limitations </a:t>
            </a:r>
            <a:r>
              <a:rPr sz="3200" spc="-100" dirty="0"/>
              <a:t>of </a:t>
            </a:r>
            <a:r>
              <a:rPr sz="3200" spc="-145" dirty="0"/>
              <a:t>General </a:t>
            </a:r>
            <a:r>
              <a:rPr sz="3200" spc="-114" dirty="0"/>
              <a:t>Ultrasound</a:t>
            </a:r>
            <a:r>
              <a:rPr sz="3200" spc="-530" dirty="0"/>
              <a:t> </a:t>
            </a:r>
            <a:r>
              <a:rPr sz="3200" spc="-75" dirty="0"/>
              <a:t>Imaging?</a:t>
            </a:r>
            <a:endParaRPr sz="3200" dirty="0"/>
          </a:p>
        </p:txBody>
      </p:sp>
      <p:sp>
        <p:nvSpPr>
          <p:cNvPr id="3" name="object 3"/>
          <p:cNvSpPr/>
          <p:nvPr/>
        </p:nvSpPr>
        <p:spPr>
          <a:xfrm>
            <a:off x="772394" y="3779253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4000" y="0"/>
                </a:lnTo>
                <a:lnTo>
                  <a:pt x="91440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03300" y="2181225"/>
            <a:ext cx="8400415" cy="3031588"/>
          </a:xfrm>
          <a:prstGeom prst="rect">
            <a:avLst/>
          </a:prstGeom>
        </p:spPr>
        <p:txBody>
          <a:bodyPr vert="horz" wrap="square" lIns="0" tIns="58409" rIns="0" bIns="0" rtlCol="0">
            <a:spAutoFit/>
          </a:bodyPr>
          <a:lstStyle/>
          <a:p>
            <a:pPr marL="355596" marR="160627" indent="-342900">
              <a:lnSpc>
                <a:spcPts val="2919"/>
              </a:lnSpc>
              <a:spcBef>
                <a:spcPts val="459"/>
              </a:spcBef>
              <a:buFont typeface="Wingdings" panose="05000000000000000000" pitchFamily="2" charset="2"/>
              <a:buChar char="§"/>
              <a:tabLst>
                <a:tab pos="354903" algn="l"/>
                <a:tab pos="355536" algn="l"/>
              </a:tabLst>
            </a:pPr>
            <a:r>
              <a:rPr sz="2400" spc="-95" dirty="0">
                <a:latin typeface="Arial"/>
                <a:cs typeface="Arial"/>
              </a:rPr>
              <a:t>Ultrasound </a:t>
            </a:r>
            <a:r>
              <a:rPr sz="2400" spc="-185" dirty="0">
                <a:latin typeface="Arial"/>
                <a:cs typeface="Arial"/>
              </a:rPr>
              <a:t>waves </a:t>
            </a:r>
            <a:r>
              <a:rPr sz="2400" spc="-125" dirty="0">
                <a:latin typeface="Arial"/>
                <a:cs typeface="Arial"/>
              </a:rPr>
              <a:t>are </a:t>
            </a:r>
            <a:r>
              <a:rPr sz="2400" spc="-75" dirty="0">
                <a:latin typeface="Arial"/>
                <a:cs typeface="Arial"/>
              </a:rPr>
              <a:t>disrupted </a:t>
            </a:r>
            <a:r>
              <a:rPr sz="2400" spc="-114" dirty="0">
                <a:latin typeface="Arial"/>
                <a:cs typeface="Arial"/>
              </a:rPr>
              <a:t>by </a:t>
            </a:r>
            <a:r>
              <a:rPr sz="2400" spc="-50" dirty="0">
                <a:latin typeface="Arial"/>
                <a:cs typeface="Arial"/>
              </a:rPr>
              <a:t>air </a:t>
            </a:r>
            <a:r>
              <a:rPr sz="2400" spc="-21" dirty="0">
                <a:latin typeface="Arial"/>
                <a:cs typeface="Arial"/>
              </a:rPr>
              <a:t>or </a:t>
            </a:r>
            <a:r>
              <a:rPr sz="2400" spc="-204" dirty="0">
                <a:latin typeface="Arial"/>
                <a:cs typeface="Arial"/>
              </a:rPr>
              <a:t>gas; </a:t>
            </a:r>
            <a:r>
              <a:rPr sz="2400" spc="-60" dirty="0">
                <a:latin typeface="Arial"/>
                <a:cs typeface="Arial"/>
              </a:rPr>
              <a:t>therefore  </a:t>
            </a:r>
            <a:r>
              <a:rPr sz="2400" spc="-80" dirty="0">
                <a:latin typeface="Arial"/>
                <a:cs typeface="Arial"/>
              </a:rPr>
              <a:t>ultrasound </a:t>
            </a:r>
            <a:r>
              <a:rPr sz="2400" spc="-14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not</a:t>
            </a:r>
            <a:r>
              <a:rPr sz="2400" spc="-570" dirty="0">
                <a:latin typeface="Arial"/>
                <a:cs typeface="Arial"/>
              </a:rPr>
              <a:t> </a:t>
            </a:r>
            <a:r>
              <a:rPr sz="2400" spc="-149" dirty="0">
                <a:latin typeface="Arial"/>
                <a:cs typeface="Arial"/>
              </a:rPr>
              <a:t>an </a:t>
            </a:r>
            <a:r>
              <a:rPr sz="2400" spc="-86" dirty="0">
                <a:latin typeface="Arial"/>
                <a:cs typeface="Arial"/>
              </a:rPr>
              <a:t>ideal </a:t>
            </a:r>
            <a:r>
              <a:rPr sz="2400" spc="-120" dirty="0">
                <a:latin typeface="Arial"/>
                <a:cs typeface="Arial"/>
              </a:rPr>
              <a:t>imaging </a:t>
            </a:r>
            <a:r>
              <a:rPr sz="2400" spc="-86" dirty="0">
                <a:latin typeface="Arial"/>
                <a:cs typeface="Arial"/>
              </a:rPr>
              <a:t>technique </a:t>
            </a:r>
            <a:r>
              <a:rPr sz="2400" spc="-10" dirty="0">
                <a:latin typeface="Arial"/>
                <a:cs typeface="Arial"/>
              </a:rPr>
              <a:t>for </a:t>
            </a:r>
            <a:r>
              <a:rPr sz="2400" spc="-35" dirty="0">
                <a:latin typeface="Arial"/>
                <a:cs typeface="Arial"/>
              </a:rPr>
              <a:t>air-filled  </a:t>
            </a:r>
            <a:r>
              <a:rPr sz="2400" spc="-75" dirty="0">
                <a:latin typeface="Arial"/>
                <a:cs typeface="Arial"/>
              </a:rPr>
              <a:t>bowel </a:t>
            </a:r>
            <a:r>
              <a:rPr sz="2400" spc="-21" dirty="0">
                <a:latin typeface="Arial"/>
                <a:cs typeface="Arial"/>
              </a:rPr>
              <a:t>or </a:t>
            </a:r>
            <a:r>
              <a:rPr sz="2400" spc="-160" dirty="0">
                <a:latin typeface="Arial"/>
                <a:cs typeface="Arial"/>
              </a:rPr>
              <a:t>organs </a:t>
            </a:r>
            <a:r>
              <a:rPr sz="2400" spc="-130" dirty="0">
                <a:latin typeface="Arial"/>
                <a:cs typeface="Arial"/>
              </a:rPr>
              <a:t>obscured </a:t>
            </a:r>
            <a:r>
              <a:rPr sz="2400" spc="-114" dirty="0">
                <a:latin typeface="Arial"/>
                <a:cs typeface="Arial"/>
              </a:rPr>
              <a:t>by </a:t>
            </a:r>
            <a:r>
              <a:rPr sz="2400" spc="-35" dirty="0">
                <a:latin typeface="Arial"/>
                <a:cs typeface="Arial"/>
              </a:rPr>
              <a:t>the </a:t>
            </a:r>
            <a:r>
              <a:rPr sz="2400" spc="-75" dirty="0">
                <a:latin typeface="Arial"/>
                <a:cs typeface="Arial"/>
              </a:rPr>
              <a:t>bowel. </a:t>
            </a:r>
            <a:r>
              <a:rPr sz="2400" spc="-80" dirty="0">
                <a:latin typeface="Arial"/>
                <a:cs typeface="Arial"/>
              </a:rPr>
              <a:t>In </a:t>
            </a:r>
            <a:r>
              <a:rPr sz="2400" spc="-90" dirty="0">
                <a:latin typeface="Arial"/>
                <a:cs typeface="Arial"/>
              </a:rPr>
              <a:t>most </a:t>
            </a:r>
            <a:r>
              <a:rPr sz="2400" spc="-214" dirty="0">
                <a:latin typeface="Arial"/>
                <a:cs typeface="Arial"/>
              </a:rPr>
              <a:t>cases,  </a:t>
            </a:r>
            <a:r>
              <a:rPr sz="2400" spc="-75" dirty="0">
                <a:latin typeface="Arial"/>
                <a:cs typeface="Arial"/>
              </a:rPr>
              <a:t>barium </a:t>
            </a:r>
            <a:r>
              <a:rPr sz="2400" spc="-185" dirty="0">
                <a:latin typeface="Arial"/>
                <a:cs typeface="Arial"/>
              </a:rPr>
              <a:t>exams, </a:t>
            </a:r>
            <a:r>
              <a:rPr sz="2400" spc="-420" dirty="0"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CT </a:t>
            </a:r>
            <a:r>
              <a:rPr sz="2400" spc="-140" dirty="0"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scanning</a:t>
            </a:r>
            <a:r>
              <a:rPr sz="2400" spc="-140" dirty="0">
                <a:latin typeface="Arial"/>
                <a:cs typeface="Arial"/>
              </a:rPr>
              <a:t>, </a:t>
            </a:r>
            <a:r>
              <a:rPr sz="2400" spc="-125" dirty="0">
                <a:latin typeface="Arial"/>
                <a:cs typeface="Arial"/>
              </a:rPr>
              <a:t>and </a:t>
            </a:r>
            <a:r>
              <a:rPr sz="2400" spc="-170" dirty="0">
                <a:latin typeface="Arial"/>
                <a:cs typeface="Arial"/>
              </a:rPr>
              <a:t>MRI </a:t>
            </a:r>
            <a:r>
              <a:rPr sz="2400" spc="-125" dirty="0">
                <a:latin typeface="Arial"/>
                <a:cs typeface="Arial"/>
              </a:rPr>
              <a:t>are </a:t>
            </a:r>
            <a:r>
              <a:rPr sz="2400" spc="-35" dirty="0">
                <a:latin typeface="Arial"/>
                <a:cs typeface="Arial"/>
              </a:rPr>
              <a:t>the </a:t>
            </a:r>
            <a:r>
              <a:rPr sz="2400" spc="-95" dirty="0">
                <a:latin typeface="Arial"/>
                <a:cs typeface="Arial"/>
              </a:rPr>
              <a:t>methods </a:t>
            </a:r>
            <a:r>
              <a:rPr sz="2400" spc="-5" dirty="0">
                <a:latin typeface="Arial"/>
                <a:cs typeface="Arial"/>
              </a:rPr>
              <a:t>of  </a:t>
            </a:r>
            <a:r>
              <a:rPr sz="2400" spc="-125" dirty="0">
                <a:latin typeface="Arial"/>
                <a:cs typeface="Arial"/>
              </a:rPr>
              <a:t>choice </a:t>
            </a:r>
            <a:r>
              <a:rPr sz="2400" spc="-35" dirty="0">
                <a:latin typeface="Arial"/>
                <a:cs typeface="Arial"/>
              </a:rPr>
              <a:t>in </a:t>
            </a:r>
            <a:r>
              <a:rPr sz="2400" spc="-55" dirty="0">
                <a:latin typeface="Arial"/>
                <a:cs typeface="Arial"/>
              </a:rPr>
              <a:t>this</a:t>
            </a:r>
            <a:r>
              <a:rPr sz="2400" spc="-31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setting.</a:t>
            </a:r>
            <a:endParaRPr sz="2400" dirty="0">
              <a:latin typeface="Arial"/>
              <a:cs typeface="Arial"/>
            </a:endParaRPr>
          </a:p>
          <a:p>
            <a:pPr marL="355596" marR="210783" indent="-342900" algn="just">
              <a:lnSpc>
                <a:spcPts val="2919"/>
              </a:lnSpc>
              <a:buFont typeface="Wingdings" panose="05000000000000000000" pitchFamily="2" charset="2"/>
              <a:buChar char="§"/>
              <a:tabLst>
                <a:tab pos="355536" algn="l"/>
              </a:tabLst>
            </a:pPr>
            <a:r>
              <a:rPr sz="2400" spc="-200" dirty="0">
                <a:latin typeface="Arial"/>
                <a:cs typeface="Arial"/>
              </a:rPr>
              <a:t>Large </a:t>
            </a:r>
            <a:r>
              <a:rPr sz="2400" spc="-75" dirty="0">
                <a:latin typeface="Arial"/>
                <a:cs typeface="Arial"/>
              </a:rPr>
              <a:t>patients </a:t>
            </a:r>
            <a:r>
              <a:rPr sz="2400" spc="-125" dirty="0">
                <a:latin typeface="Arial"/>
                <a:cs typeface="Arial"/>
              </a:rPr>
              <a:t>are </a:t>
            </a:r>
            <a:r>
              <a:rPr sz="2400" spc="-86" dirty="0">
                <a:latin typeface="Arial"/>
                <a:cs typeface="Arial"/>
              </a:rPr>
              <a:t>more </a:t>
            </a:r>
            <a:r>
              <a:rPr sz="2400" spc="-5" dirty="0">
                <a:latin typeface="Arial"/>
                <a:cs typeface="Arial"/>
              </a:rPr>
              <a:t>difficult </a:t>
            </a:r>
            <a:r>
              <a:rPr sz="2400" spc="21" dirty="0">
                <a:latin typeface="Arial"/>
                <a:cs typeface="Arial"/>
              </a:rPr>
              <a:t>to </a:t>
            </a:r>
            <a:r>
              <a:rPr sz="2400" spc="-140" dirty="0">
                <a:latin typeface="Arial"/>
                <a:cs typeface="Arial"/>
              </a:rPr>
              <a:t>image </a:t>
            </a:r>
            <a:r>
              <a:rPr sz="2400" spc="-114" dirty="0">
                <a:latin typeface="Arial"/>
                <a:cs typeface="Arial"/>
              </a:rPr>
              <a:t>by </a:t>
            </a:r>
            <a:r>
              <a:rPr sz="2400" spc="-80" dirty="0">
                <a:latin typeface="Arial"/>
                <a:cs typeface="Arial"/>
              </a:rPr>
              <a:t>ultrasound  </a:t>
            </a:r>
            <a:r>
              <a:rPr sz="2400" spc="-180" dirty="0">
                <a:latin typeface="Arial"/>
                <a:cs typeface="Arial"/>
              </a:rPr>
              <a:t>because </a:t>
            </a:r>
            <a:r>
              <a:rPr sz="2400" spc="-90" dirty="0">
                <a:latin typeface="Arial"/>
                <a:cs typeface="Arial"/>
              </a:rPr>
              <a:t>greater </a:t>
            </a:r>
            <a:r>
              <a:rPr sz="2400" spc="-105" dirty="0">
                <a:latin typeface="Arial"/>
                <a:cs typeface="Arial"/>
              </a:rPr>
              <a:t>amounts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14" dirty="0">
                <a:latin typeface="Arial"/>
                <a:cs typeface="Arial"/>
              </a:rPr>
              <a:t>tissue </a:t>
            </a:r>
            <a:r>
              <a:rPr sz="2400" spc="-90" dirty="0">
                <a:latin typeface="Arial"/>
                <a:cs typeface="Arial"/>
              </a:rPr>
              <a:t>attenuates</a:t>
            </a:r>
            <a:r>
              <a:rPr sz="2400" spc="-525" dirty="0">
                <a:latin typeface="Arial"/>
                <a:cs typeface="Arial"/>
              </a:rPr>
              <a:t> </a:t>
            </a:r>
            <a:r>
              <a:rPr sz="2400" spc="-149" dirty="0">
                <a:latin typeface="Arial"/>
                <a:cs typeface="Arial"/>
              </a:rPr>
              <a:t>(weakens)  </a:t>
            </a:r>
            <a:r>
              <a:rPr sz="2400" spc="-35" dirty="0">
                <a:latin typeface="Arial"/>
                <a:cs typeface="Arial"/>
              </a:rPr>
              <a:t>the </a:t>
            </a:r>
            <a:r>
              <a:rPr sz="2400" spc="-130" dirty="0">
                <a:latin typeface="Arial"/>
                <a:cs typeface="Arial"/>
              </a:rPr>
              <a:t>sound </a:t>
            </a:r>
            <a:r>
              <a:rPr sz="2400" spc="-185" dirty="0">
                <a:latin typeface="Arial"/>
                <a:cs typeface="Arial"/>
              </a:rPr>
              <a:t>waves </a:t>
            </a:r>
            <a:r>
              <a:rPr sz="2400" spc="-254" dirty="0">
                <a:latin typeface="Arial"/>
                <a:cs typeface="Arial"/>
              </a:rPr>
              <a:t>as </a:t>
            </a:r>
            <a:r>
              <a:rPr sz="2400" spc="-65" dirty="0">
                <a:latin typeface="Arial"/>
                <a:cs typeface="Arial"/>
              </a:rPr>
              <a:t>they </a:t>
            </a:r>
            <a:r>
              <a:rPr sz="2400" spc="-225" dirty="0">
                <a:latin typeface="Arial"/>
                <a:cs typeface="Arial"/>
              </a:rPr>
              <a:t>pass </a:t>
            </a:r>
            <a:r>
              <a:rPr sz="2400" spc="-105" dirty="0">
                <a:latin typeface="Arial"/>
                <a:cs typeface="Arial"/>
              </a:rPr>
              <a:t>deeper </a:t>
            </a:r>
            <a:r>
              <a:rPr sz="2400" spc="-15" dirty="0">
                <a:latin typeface="Arial"/>
                <a:cs typeface="Arial"/>
              </a:rPr>
              <a:t>into </a:t>
            </a:r>
            <a:r>
              <a:rPr sz="2400" spc="-35" dirty="0">
                <a:latin typeface="Arial"/>
                <a:cs typeface="Arial"/>
              </a:rPr>
              <a:t>the</a:t>
            </a:r>
            <a:r>
              <a:rPr sz="2400" spc="-408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body.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5433" y="605777"/>
            <a:ext cx="8018351" cy="58220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700" spc="-125" dirty="0"/>
              <a:t>What </a:t>
            </a:r>
            <a:r>
              <a:rPr sz="3700" spc="-155" dirty="0"/>
              <a:t>is </a:t>
            </a:r>
            <a:r>
              <a:rPr sz="3700" spc="-220" dirty="0"/>
              <a:t>General </a:t>
            </a:r>
            <a:r>
              <a:rPr sz="3700" spc="-170" dirty="0"/>
              <a:t>Ultrasound</a:t>
            </a:r>
            <a:r>
              <a:rPr sz="3700" spc="-585" dirty="0"/>
              <a:t> </a:t>
            </a:r>
            <a:r>
              <a:rPr sz="3700" spc="-110" dirty="0"/>
              <a:t>Imaging?</a:t>
            </a:r>
            <a:endParaRPr sz="3700" dirty="0"/>
          </a:p>
        </p:txBody>
      </p:sp>
      <p:sp>
        <p:nvSpPr>
          <p:cNvPr id="3" name="object 3"/>
          <p:cNvSpPr txBox="1"/>
          <p:nvPr/>
        </p:nvSpPr>
        <p:spPr>
          <a:xfrm>
            <a:off x="851132" y="1680199"/>
            <a:ext cx="8966835" cy="4762189"/>
          </a:xfrm>
          <a:prstGeom prst="rect">
            <a:avLst/>
          </a:prstGeom>
        </p:spPr>
        <p:txBody>
          <a:bodyPr vert="horz" wrap="square" lIns="0" tIns="67933" rIns="0" bIns="0" rtlCol="0">
            <a:spAutoFit/>
          </a:bodyPr>
          <a:lstStyle/>
          <a:p>
            <a:pPr marL="355536" marR="340299" indent="-342840">
              <a:lnSpc>
                <a:spcPts val="3460"/>
              </a:lnSpc>
              <a:spcBef>
                <a:spcPts val="535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10" dirty="0">
                <a:latin typeface="Arial"/>
                <a:cs typeface="Arial"/>
              </a:rPr>
              <a:t>Ultrasound </a:t>
            </a:r>
            <a:r>
              <a:rPr sz="3200" spc="-130" dirty="0">
                <a:latin typeface="Arial"/>
                <a:cs typeface="Arial"/>
              </a:rPr>
              <a:t>imaging, </a:t>
            </a:r>
            <a:r>
              <a:rPr sz="3200" spc="-170" dirty="0">
                <a:latin typeface="Arial"/>
                <a:cs typeface="Arial"/>
              </a:rPr>
              <a:t>also </a:t>
            </a:r>
            <a:r>
              <a:rPr sz="3200" spc="-125" dirty="0">
                <a:latin typeface="Arial"/>
                <a:cs typeface="Arial"/>
              </a:rPr>
              <a:t>called </a:t>
            </a:r>
            <a:r>
              <a:rPr sz="3200" spc="-175" dirty="0">
                <a:latin typeface="Arial"/>
                <a:cs typeface="Arial"/>
              </a:rPr>
              <a:t>sonography,  </a:t>
            </a:r>
            <a:r>
              <a:rPr sz="3200" spc="-140" dirty="0">
                <a:latin typeface="Arial"/>
                <a:cs typeface="Arial"/>
              </a:rPr>
              <a:t>involves </a:t>
            </a:r>
            <a:r>
              <a:rPr sz="3200" spc="-170" dirty="0">
                <a:solidFill>
                  <a:srgbClr val="00B050"/>
                </a:solidFill>
                <a:latin typeface="Arial"/>
                <a:cs typeface="Arial"/>
              </a:rPr>
              <a:t>exposing </a:t>
            </a:r>
            <a:r>
              <a:rPr sz="3200" spc="-35" dirty="0">
                <a:solidFill>
                  <a:srgbClr val="00B050"/>
                </a:solidFill>
                <a:latin typeface="Arial"/>
                <a:cs typeface="Arial"/>
              </a:rPr>
              <a:t>part </a:t>
            </a:r>
            <a:r>
              <a:rPr sz="3200" spc="-5" dirty="0">
                <a:solidFill>
                  <a:srgbClr val="00B050"/>
                </a:solidFill>
                <a:latin typeface="Arial"/>
                <a:cs typeface="Arial"/>
              </a:rPr>
              <a:t>of </a:t>
            </a:r>
            <a:r>
              <a:rPr sz="3200" spc="-40" dirty="0">
                <a:solidFill>
                  <a:srgbClr val="00B050"/>
                </a:solidFill>
                <a:latin typeface="Arial"/>
                <a:cs typeface="Arial"/>
              </a:rPr>
              <a:t>the </a:t>
            </a:r>
            <a:r>
              <a:rPr sz="3200" spc="-114" dirty="0">
                <a:solidFill>
                  <a:srgbClr val="00B050"/>
                </a:solidFill>
                <a:latin typeface="Arial"/>
                <a:cs typeface="Arial"/>
              </a:rPr>
              <a:t>body </a:t>
            </a:r>
            <a:r>
              <a:rPr sz="3200" spc="21" dirty="0">
                <a:solidFill>
                  <a:srgbClr val="00B050"/>
                </a:solidFill>
                <a:latin typeface="Arial"/>
                <a:cs typeface="Arial"/>
              </a:rPr>
              <a:t>to </a:t>
            </a:r>
            <a:r>
              <a:rPr sz="3200" spc="-105" dirty="0">
                <a:solidFill>
                  <a:srgbClr val="00B050"/>
                </a:solidFill>
                <a:latin typeface="Arial"/>
                <a:cs typeface="Arial"/>
              </a:rPr>
              <a:t>high-  </a:t>
            </a:r>
            <a:r>
              <a:rPr sz="3200" spc="-110" dirty="0">
                <a:solidFill>
                  <a:srgbClr val="00B050"/>
                </a:solidFill>
                <a:latin typeface="Arial"/>
                <a:cs typeface="Arial"/>
              </a:rPr>
              <a:t>frequency </a:t>
            </a:r>
            <a:r>
              <a:rPr sz="3200" spc="-149" dirty="0">
                <a:solidFill>
                  <a:srgbClr val="00B050"/>
                </a:solidFill>
                <a:latin typeface="Arial"/>
                <a:cs typeface="Arial"/>
              </a:rPr>
              <a:t>sound </a:t>
            </a:r>
            <a:r>
              <a:rPr sz="3200" spc="-214" dirty="0">
                <a:solidFill>
                  <a:srgbClr val="00B050"/>
                </a:solidFill>
                <a:latin typeface="Arial"/>
                <a:cs typeface="Arial"/>
              </a:rPr>
              <a:t>waves </a:t>
            </a:r>
            <a:r>
              <a:rPr sz="3200" spc="21" dirty="0">
                <a:solidFill>
                  <a:srgbClr val="00B050"/>
                </a:solidFill>
                <a:latin typeface="Arial"/>
                <a:cs typeface="Arial"/>
              </a:rPr>
              <a:t>to </a:t>
            </a:r>
            <a:r>
              <a:rPr sz="3200" spc="-120" dirty="0">
                <a:solidFill>
                  <a:srgbClr val="00B050"/>
                </a:solidFill>
                <a:latin typeface="Arial"/>
                <a:cs typeface="Arial"/>
              </a:rPr>
              <a:t>produce </a:t>
            </a:r>
            <a:r>
              <a:rPr sz="3200" spc="-100" dirty="0">
                <a:solidFill>
                  <a:srgbClr val="00B050"/>
                </a:solidFill>
                <a:latin typeface="Arial"/>
                <a:cs typeface="Arial"/>
              </a:rPr>
              <a:t>pictures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545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the  </a:t>
            </a:r>
            <a:r>
              <a:rPr sz="3200" spc="-120" dirty="0">
                <a:latin typeface="Arial"/>
                <a:cs typeface="Arial"/>
              </a:rPr>
              <a:t>inside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375" dirty="0">
                <a:latin typeface="Arial"/>
                <a:cs typeface="Arial"/>
              </a:rPr>
              <a:t> </a:t>
            </a:r>
            <a:r>
              <a:rPr sz="3200" spc="-149" dirty="0">
                <a:latin typeface="Arial"/>
                <a:cs typeface="Arial"/>
              </a:rPr>
              <a:t>body.</a:t>
            </a:r>
            <a:endParaRPr sz="3200" dirty="0">
              <a:latin typeface="Arial"/>
              <a:cs typeface="Arial"/>
            </a:endParaRPr>
          </a:p>
          <a:p>
            <a:pPr marL="355536" marR="1267236" indent="-342840">
              <a:lnSpc>
                <a:spcPts val="3460"/>
              </a:lnSpc>
              <a:spcBef>
                <a:spcPts val="750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10" dirty="0">
                <a:latin typeface="Arial"/>
                <a:cs typeface="Arial"/>
              </a:rPr>
              <a:t>Ultrasound </a:t>
            </a:r>
            <a:r>
              <a:rPr sz="3200" spc="-135" dirty="0">
                <a:latin typeface="Arial"/>
                <a:cs typeface="Arial"/>
              </a:rPr>
              <a:t>examinations </a:t>
            </a:r>
            <a:r>
              <a:rPr sz="3200" spc="-100" dirty="0">
                <a:solidFill>
                  <a:srgbClr val="00B050"/>
                </a:solidFill>
                <a:latin typeface="Arial"/>
                <a:cs typeface="Arial"/>
              </a:rPr>
              <a:t>do </a:t>
            </a:r>
            <a:r>
              <a:rPr sz="3200" spc="-5" dirty="0">
                <a:solidFill>
                  <a:srgbClr val="00B050"/>
                </a:solidFill>
                <a:latin typeface="Arial"/>
                <a:cs typeface="Arial"/>
              </a:rPr>
              <a:t>not </a:t>
            </a:r>
            <a:r>
              <a:rPr sz="3200" spc="-214" dirty="0">
                <a:solidFill>
                  <a:srgbClr val="00B050"/>
                </a:solidFill>
                <a:latin typeface="Arial"/>
                <a:cs typeface="Arial"/>
              </a:rPr>
              <a:t>use</a:t>
            </a:r>
            <a:r>
              <a:rPr sz="3200" spc="-434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200" spc="-110" dirty="0">
                <a:solidFill>
                  <a:srgbClr val="00B050"/>
                </a:solidFill>
                <a:latin typeface="Arial"/>
                <a:cs typeface="Arial"/>
              </a:rPr>
              <a:t>ionizing  </a:t>
            </a:r>
            <a:r>
              <a:rPr sz="3200" spc="-70" dirty="0">
                <a:solidFill>
                  <a:srgbClr val="00B050"/>
                </a:solidFill>
                <a:latin typeface="Arial"/>
                <a:cs typeface="Arial"/>
              </a:rPr>
              <a:t>radiation </a:t>
            </a:r>
            <a:r>
              <a:rPr sz="3200" spc="-235" dirty="0">
                <a:latin typeface="Arial"/>
                <a:cs typeface="Arial"/>
              </a:rPr>
              <a:t>(as </a:t>
            </a:r>
            <a:r>
              <a:rPr sz="3200" spc="-185" dirty="0">
                <a:latin typeface="Arial"/>
                <a:cs typeface="Arial"/>
              </a:rPr>
              <a:t>used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170" dirty="0">
                <a:latin typeface="Arial"/>
                <a:cs typeface="Arial"/>
              </a:rPr>
              <a:t> x-rays).</a:t>
            </a:r>
            <a:endParaRPr sz="3200" dirty="0">
              <a:latin typeface="Arial"/>
              <a:cs typeface="Arial"/>
            </a:endParaRPr>
          </a:p>
          <a:p>
            <a:pPr marL="355536" marR="5080" indent="-342840">
              <a:lnSpc>
                <a:spcPts val="3460"/>
              </a:lnSpc>
              <a:spcBef>
                <a:spcPts val="760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250" dirty="0">
                <a:latin typeface="Arial"/>
                <a:cs typeface="Arial"/>
              </a:rPr>
              <a:t>Because </a:t>
            </a:r>
            <a:r>
              <a:rPr sz="3200" spc="-95" dirty="0">
                <a:latin typeface="Arial"/>
                <a:cs typeface="Arial"/>
              </a:rPr>
              <a:t>ultrasound </a:t>
            </a:r>
            <a:r>
              <a:rPr sz="3200" spc="-195" dirty="0">
                <a:latin typeface="Arial"/>
                <a:cs typeface="Arial"/>
              </a:rPr>
              <a:t>images </a:t>
            </a:r>
            <a:r>
              <a:rPr sz="3200" spc="-140" dirty="0">
                <a:latin typeface="Arial"/>
                <a:cs typeface="Arial"/>
              </a:rPr>
              <a:t>are </a:t>
            </a:r>
            <a:r>
              <a:rPr sz="3200" spc="-105" dirty="0">
                <a:latin typeface="Arial"/>
                <a:cs typeface="Arial"/>
              </a:rPr>
              <a:t>captured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100" dirty="0">
                <a:latin typeface="Arial"/>
                <a:cs typeface="Arial"/>
              </a:rPr>
              <a:t>real-  </a:t>
            </a:r>
            <a:r>
              <a:rPr sz="3200" spc="-40" dirty="0">
                <a:latin typeface="Arial"/>
                <a:cs typeface="Arial"/>
              </a:rPr>
              <a:t>time, </a:t>
            </a:r>
            <a:r>
              <a:rPr sz="3200" spc="-75" dirty="0">
                <a:solidFill>
                  <a:srgbClr val="00B050"/>
                </a:solidFill>
                <a:latin typeface="Arial"/>
                <a:cs typeface="Arial"/>
              </a:rPr>
              <a:t>they </a:t>
            </a:r>
            <a:r>
              <a:rPr sz="3200" spc="-204" dirty="0">
                <a:solidFill>
                  <a:srgbClr val="00B050"/>
                </a:solidFill>
                <a:latin typeface="Arial"/>
                <a:cs typeface="Arial"/>
              </a:rPr>
              <a:t>can </a:t>
            </a:r>
            <a:r>
              <a:rPr sz="3200" spc="-145" dirty="0">
                <a:solidFill>
                  <a:srgbClr val="00B050"/>
                </a:solidFill>
                <a:latin typeface="Arial"/>
                <a:cs typeface="Arial"/>
              </a:rPr>
              <a:t>show </a:t>
            </a:r>
            <a:r>
              <a:rPr sz="3200" spc="-40" dirty="0">
                <a:solidFill>
                  <a:srgbClr val="00B050"/>
                </a:solidFill>
                <a:latin typeface="Arial"/>
                <a:cs typeface="Arial"/>
              </a:rPr>
              <a:t>the </a:t>
            </a:r>
            <a:r>
              <a:rPr sz="3200" spc="-70" dirty="0">
                <a:solidFill>
                  <a:srgbClr val="00B050"/>
                </a:solidFill>
                <a:latin typeface="Arial"/>
                <a:cs typeface="Arial"/>
              </a:rPr>
              <a:t>structure </a:t>
            </a:r>
            <a:r>
              <a:rPr sz="3200" spc="-149" dirty="0">
                <a:solidFill>
                  <a:srgbClr val="00B050"/>
                </a:solidFill>
                <a:latin typeface="Arial"/>
                <a:cs typeface="Arial"/>
              </a:rPr>
              <a:t>and </a:t>
            </a:r>
            <a:r>
              <a:rPr sz="3200" spc="-105" dirty="0">
                <a:solidFill>
                  <a:srgbClr val="00B050"/>
                </a:solidFill>
                <a:latin typeface="Arial"/>
                <a:cs typeface="Arial"/>
              </a:rPr>
              <a:t>movement</a:t>
            </a:r>
            <a:r>
              <a:rPr sz="3200" spc="-57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B050"/>
                </a:solidFill>
                <a:latin typeface="Arial"/>
                <a:cs typeface="Arial"/>
              </a:rPr>
              <a:t>of  </a:t>
            </a:r>
            <a:r>
              <a:rPr sz="3200" spc="-40" dirty="0">
                <a:solidFill>
                  <a:srgbClr val="00B050"/>
                </a:solidFill>
                <a:latin typeface="Arial"/>
                <a:cs typeface="Arial"/>
              </a:rPr>
              <a:t>the </a:t>
            </a:r>
            <a:r>
              <a:rPr sz="3200" spc="-120" dirty="0">
                <a:solidFill>
                  <a:srgbClr val="00B050"/>
                </a:solidFill>
                <a:latin typeface="Arial"/>
                <a:cs typeface="Arial"/>
              </a:rPr>
              <a:t>body's </a:t>
            </a:r>
            <a:r>
              <a:rPr sz="3200" spc="-55" dirty="0">
                <a:solidFill>
                  <a:srgbClr val="00B050"/>
                </a:solidFill>
                <a:latin typeface="Arial"/>
                <a:cs typeface="Arial"/>
              </a:rPr>
              <a:t>internal </a:t>
            </a:r>
            <a:r>
              <a:rPr sz="3200" spc="-175" dirty="0">
                <a:solidFill>
                  <a:srgbClr val="00B050"/>
                </a:solidFill>
                <a:latin typeface="Arial"/>
                <a:cs typeface="Arial"/>
              </a:rPr>
              <a:t>organs, </a:t>
            </a:r>
            <a:r>
              <a:rPr sz="3200" spc="-300" dirty="0">
                <a:solidFill>
                  <a:srgbClr val="00B050"/>
                </a:solidFill>
                <a:latin typeface="Arial"/>
                <a:cs typeface="Arial"/>
              </a:rPr>
              <a:t>as </a:t>
            </a:r>
            <a:r>
              <a:rPr sz="3200" spc="-50" dirty="0">
                <a:solidFill>
                  <a:srgbClr val="00B050"/>
                </a:solidFill>
                <a:latin typeface="Arial"/>
                <a:cs typeface="Arial"/>
              </a:rPr>
              <a:t>well </a:t>
            </a:r>
            <a:r>
              <a:rPr sz="3200" spc="-300" dirty="0">
                <a:solidFill>
                  <a:srgbClr val="00B050"/>
                </a:solidFill>
                <a:latin typeface="Arial"/>
                <a:cs typeface="Arial"/>
              </a:rPr>
              <a:t>as </a:t>
            </a:r>
            <a:r>
              <a:rPr sz="3200" spc="-75" dirty="0">
                <a:solidFill>
                  <a:srgbClr val="00B050"/>
                </a:solidFill>
                <a:latin typeface="Arial"/>
                <a:cs typeface="Arial"/>
              </a:rPr>
              <a:t>blood </a:t>
            </a:r>
            <a:r>
              <a:rPr sz="3200" spc="-55" dirty="0">
                <a:solidFill>
                  <a:srgbClr val="00B050"/>
                </a:solidFill>
                <a:latin typeface="Arial"/>
                <a:cs typeface="Arial"/>
              </a:rPr>
              <a:t>flowing 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through </a:t>
            </a:r>
            <a:r>
              <a:rPr sz="3200" spc="-75" dirty="0">
                <a:latin typeface="Arial"/>
                <a:cs typeface="Arial"/>
              </a:rPr>
              <a:t>blood</a:t>
            </a:r>
            <a:r>
              <a:rPr sz="3200" spc="-265" dirty="0">
                <a:latin typeface="Arial"/>
                <a:cs typeface="Arial"/>
              </a:rPr>
              <a:t> </a:t>
            </a:r>
            <a:r>
              <a:rPr sz="3200" spc="-210" dirty="0">
                <a:latin typeface="Arial"/>
                <a:cs typeface="Arial"/>
              </a:rPr>
              <a:t>vessels.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        </a:t>
            </a:r>
            <a:r>
              <a:rPr lang="en-US" dirty="0"/>
              <a:t>Reference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952625"/>
            <a:ext cx="8076742" cy="1569660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hlinkClick r:id="rId2"/>
              </a:rPr>
              <a:t>www.google.com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hlinkClick r:id="rId3"/>
              </a:rPr>
              <a:t>www.wikipedia.org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  <a:hlinkClick r:id="rId4"/>
              </a:rPr>
              <a:t>www.studymafia.com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300" y="2867025"/>
            <a:ext cx="9089390" cy="1231106"/>
          </a:xfrm>
        </p:spPr>
        <p:txBody>
          <a:bodyPr/>
          <a:lstStyle/>
          <a:p>
            <a:pPr algn="ctr"/>
            <a:r>
              <a:rPr lang="en-US" sz="8000" spc="-188" dirty="0"/>
              <a:t>      THANK</a:t>
            </a:r>
            <a:r>
              <a:rPr lang="en-US" sz="8000" spc="-508" dirty="0"/>
              <a:t> </a:t>
            </a:r>
            <a:r>
              <a:rPr lang="en-US" sz="8000" spc="-205" dirty="0"/>
              <a:t>YOU</a:t>
            </a:r>
            <a:endParaRPr lang="en-US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6501" y="422899"/>
            <a:ext cx="3795395" cy="68993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-165" dirty="0"/>
              <a:t>Why</a:t>
            </a:r>
            <a:r>
              <a:rPr sz="4400" spc="-395" dirty="0"/>
              <a:t> </a:t>
            </a:r>
            <a:r>
              <a:rPr sz="4400" spc="-210" dirty="0"/>
              <a:t>Ultrasound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308327" y="1500367"/>
            <a:ext cx="7893685" cy="4714750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355536" indent="-342840">
              <a:spcBef>
                <a:spcPts val="105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10" dirty="0">
                <a:latin typeface="Arial"/>
                <a:cs typeface="Arial"/>
              </a:rPr>
              <a:t>Ultrasound </a:t>
            </a:r>
            <a:r>
              <a:rPr sz="3200" spc="-279" dirty="0">
                <a:latin typeface="Arial"/>
                <a:cs typeface="Arial"/>
              </a:rPr>
              <a:t>(US)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i="1" spc="-145" dirty="0">
                <a:solidFill>
                  <a:srgbClr val="00B050"/>
                </a:solidFill>
                <a:latin typeface="Trebuchet MS"/>
                <a:cs typeface="Trebuchet MS"/>
              </a:rPr>
              <a:t>most </a:t>
            </a:r>
            <a:r>
              <a:rPr sz="3200" i="1" spc="-185" dirty="0">
                <a:solidFill>
                  <a:srgbClr val="00B050"/>
                </a:solidFill>
                <a:latin typeface="Trebuchet MS"/>
                <a:cs typeface="Trebuchet MS"/>
              </a:rPr>
              <a:t>widely</a:t>
            </a:r>
            <a:r>
              <a:rPr sz="3200" i="1" spc="-39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3200" i="1" spc="-130" dirty="0">
                <a:solidFill>
                  <a:srgbClr val="00B050"/>
                </a:solidFill>
                <a:latin typeface="Trebuchet MS"/>
                <a:cs typeface="Trebuchet MS"/>
              </a:rPr>
              <a:t>used</a:t>
            </a:r>
            <a:endParaRPr sz="3200" dirty="0">
              <a:latin typeface="Trebuchet MS"/>
              <a:cs typeface="Trebuchet MS"/>
            </a:endParaRPr>
          </a:p>
          <a:p>
            <a:pPr marL="355536"/>
            <a:r>
              <a:rPr sz="3200" spc="-140" dirty="0">
                <a:latin typeface="Arial"/>
                <a:cs typeface="Arial"/>
              </a:rPr>
              <a:t>imaging </a:t>
            </a:r>
            <a:r>
              <a:rPr sz="3200" spc="-110" dirty="0">
                <a:latin typeface="Arial"/>
                <a:cs typeface="Arial"/>
              </a:rPr>
              <a:t>technology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worldwide</a:t>
            </a:r>
            <a:endParaRPr sz="3200" dirty="0">
              <a:latin typeface="Arial"/>
              <a:cs typeface="Arial"/>
            </a:endParaRPr>
          </a:p>
          <a:p>
            <a:pPr marL="355536" marR="396804" indent="-342840">
              <a:spcBef>
                <a:spcPts val="765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49" dirty="0">
                <a:latin typeface="Arial"/>
                <a:cs typeface="Arial"/>
              </a:rPr>
              <a:t>Popular </a:t>
            </a:r>
            <a:r>
              <a:rPr sz="3200" spc="-135" dirty="0">
                <a:latin typeface="Arial"/>
                <a:cs typeface="Arial"/>
              </a:rPr>
              <a:t>due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i="1" spc="-175" dirty="0">
                <a:solidFill>
                  <a:srgbClr val="00B050"/>
                </a:solidFill>
                <a:latin typeface="Trebuchet MS"/>
                <a:cs typeface="Trebuchet MS"/>
              </a:rPr>
              <a:t>availability</a:t>
            </a:r>
            <a:r>
              <a:rPr sz="3200" spc="-175" dirty="0">
                <a:solidFill>
                  <a:srgbClr val="00B050"/>
                </a:solidFill>
                <a:latin typeface="Arial"/>
                <a:cs typeface="Arial"/>
              </a:rPr>
              <a:t>, </a:t>
            </a:r>
            <a:r>
              <a:rPr sz="3200" i="1" spc="-135" dirty="0">
                <a:solidFill>
                  <a:srgbClr val="00B050"/>
                </a:solidFill>
                <a:latin typeface="Trebuchet MS"/>
                <a:cs typeface="Trebuchet MS"/>
              </a:rPr>
              <a:t>speed</a:t>
            </a:r>
            <a:r>
              <a:rPr sz="3200" spc="-135" dirty="0">
                <a:solidFill>
                  <a:srgbClr val="00B050"/>
                </a:solidFill>
                <a:latin typeface="Arial"/>
                <a:cs typeface="Arial"/>
              </a:rPr>
              <a:t>, </a:t>
            </a:r>
            <a:r>
              <a:rPr sz="3200" i="1" spc="-160" dirty="0">
                <a:solidFill>
                  <a:srgbClr val="00B050"/>
                </a:solidFill>
                <a:latin typeface="Trebuchet MS"/>
                <a:cs typeface="Trebuchet MS"/>
              </a:rPr>
              <a:t>low</a:t>
            </a:r>
            <a:r>
              <a:rPr sz="3200" i="1" spc="-449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3200" i="1" spc="-140" dirty="0">
                <a:solidFill>
                  <a:srgbClr val="00B050"/>
                </a:solidFill>
                <a:latin typeface="Trebuchet MS"/>
                <a:cs typeface="Trebuchet MS"/>
              </a:rPr>
              <a:t>cost</a:t>
            </a:r>
            <a:r>
              <a:rPr sz="3200" spc="-140" dirty="0">
                <a:solidFill>
                  <a:srgbClr val="00B050"/>
                </a:solidFill>
                <a:latin typeface="Arial"/>
                <a:cs typeface="Arial"/>
              </a:rPr>
              <a:t>,  </a:t>
            </a:r>
            <a:r>
              <a:rPr sz="3200" i="1" spc="-185" dirty="0">
                <a:solidFill>
                  <a:srgbClr val="00B050"/>
                </a:solidFill>
                <a:latin typeface="Trebuchet MS"/>
                <a:cs typeface="Trebuchet MS"/>
              </a:rPr>
              <a:t>patient-friendliness </a:t>
            </a:r>
            <a:r>
              <a:rPr sz="3200" spc="-100" dirty="0">
                <a:latin typeface="Arial"/>
                <a:cs typeface="Arial"/>
              </a:rPr>
              <a:t>(no</a:t>
            </a:r>
            <a:r>
              <a:rPr sz="3200" spc="-19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radiation)</a:t>
            </a:r>
            <a:endParaRPr sz="3200" dirty="0">
              <a:latin typeface="Arial"/>
              <a:cs typeface="Arial"/>
            </a:endParaRPr>
          </a:p>
          <a:p>
            <a:pPr marL="355536" marR="1229142" indent="-342840">
              <a:spcBef>
                <a:spcPts val="770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10" dirty="0">
                <a:latin typeface="Arial"/>
                <a:cs typeface="Arial"/>
              </a:rPr>
              <a:t>Applied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100" dirty="0">
                <a:solidFill>
                  <a:srgbClr val="00B050"/>
                </a:solidFill>
                <a:latin typeface="Arial"/>
                <a:cs typeface="Arial"/>
              </a:rPr>
              <a:t>obstetrics, </a:t>
            </a:r>
            <a:r>
              <a:rPr sz="3200" spc="-140" dirty="0">
                <a:solidFill>
                  <a:srgbClr val="00B050"/>
                </a:solidFill>
                <a:latin typeface="Arial"/>
                <a:cs typeface="Arial"/>
              </a:rPr>
              <a:t>cardiology,</a:t>
            </a:r>
            <a:r>
              <a:rPr sz="3200" spc="-39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200" spc="-70" dirty="0">
                <a:solidFill>
                  <a:srgbClr val="00B050"/>
                </a:solidFill>
                <a:latin typeface="Arial"/>
                <a:cs typeface="Arial"/>
              </a:rPr>
              <a:t>inner  </a:t>
            </a:r>
            <a:r>
              <a:rPr sz="3200" spc="-110" dirty="0">
                <a:solidFill>
                  <a:srgbClr val="00B050"/>
                </a:solidFill>
                <a:latin typeface="Arial"/>
                <a:cs typeface="Arial"/>
              </a:rPr>
              <a:t>medicine,</a:t>
            </a:r>
            <a:r>
              <a:rPr sz="3200" spc="-17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200" spc="-114" dirty="0">
                <a:solidFill>
                  <a:srgbClr val="00B050"/>
                </a:solidFill>
                <a:latin typeface="Arial"/>
                <a:cs typeface="Arial"/>
              </a:rPr>
              <a:t>urology</a:t>
            </a:r>
            <a:r>
              <a:rPr sz="3200" spc="-114" dirty="0">
                <a:latin typeface="Arial"/>
                <a:cs typeface="Arial"/>
              </a:rPr>
              <a:t>,...</a:t>
            </a:r>
            <a:endParaRPr sz="3200" dirty="0">
              <a:latin typeface="Arial"/>
              <a:cs typeface="Arial"/>
            </a:endParaRPr>
          </a:p>
          <a:p>
            <a:pPr marL="355536" marR="5080" indent="-342840">
              <a:spcBef>
                <a:spcPts val="765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75" dirty="0">
                <a:solidFill>
                  <a:srgbClr val="00B050"/>
                </a:solidFill>
                <a:latin typeface="Arial"/>
                <a:cs typeface="Arial"/>
              </a:rPr>
              <a:t>Ongoing </a:t>
            </a:r>
            <a:r>
              <a:rPr sz="3200" spc="-165" dirty="0">
                <a:solidFill>
                  <a:srgbClr val="00B050"/>
                </a:solidFill>
                <a:latin typeface="Arial"/>
                <a:cs typeface="Arial"/>
              </a:rPr>
              <a:t>research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spc="-100" dirty="0">
                <a:latin typeface="Arial"/>
                <a:cs typeface="Arial"/>
              </a:rPr>
              <a:t>improve </a:t>
            </a:r>
            <a:r>
              <a:rPr sz="3200" spc="-165" dirty="0">
                <a:latin typeface="Arial"/>
                <a:cs typeface="Arial"/>
              </a:rPr>
              <a:t>image </a:t>
            </a:r>
            <a:r>
              <a:rPr sz="3200" spc="-90" dirty="0">
                <a:latin typeface="Arial"/>
                <a:cs typeface="Arial"/>
              </a:rPr>
              <a:t>quality,  </a:t>
            </a:r>
            <a:r>
              <a:rPr sz="3200" spc="-191" dirty="0">
                <a:latin typeface="Arial"/>
                <a:cs typeface="Arial"/>
              </a:rPr>
              <a:t>speed </a:t>
            </a:r>
            <a:r>
              <a:rPr sz="3200" spc="-149" dirty="0">
                <a:latin typeface="Arial"/>
                <a:cs typeface="Arial"/>
              </a:rPr>
              <a:t>and </a:t>
            </a:r>
            <a:r>
              <a:rPr sz="3200" spc="-110" dirty="0">
                <a:latin typeface="Arial"/>
                <a:cs typeface="Arial"/>
              </a:rPr>
              <a:t>new </a:t>
            </a:r>
            <a:r>
              <a:rPr sz="3200" spc="-90" dirty="0">
                <a:latin typeface="Arial"/>
                <a:cs typeface="Arial"/>
              </a:rPr>
              <a:t>application </a:t>
            </a:r>
            <a:r>
              <a:rPr sz="3200" spc="-204" dirty="0">
                <a:latin typeface="Arial"/>
                <a:cs typeface="Arial"/>
              </a:rPr>
              <a:t>areas </a:t>
            </a:r>
            <a:r>
              <a:rPr sz="3200" spc="-200" dirty="0">
                <a:latin typeface="Arial"/>
                <a:cs typeface="Arial"/>
              </a:rPr>
              <a:t>such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50" dirty="0">
                <a:solidFill>
                  <a:srgbClr val="00B050"/>
                </a:solidFill>
                <a:latin typeface="Arial"/>
                <a:cs typeface="Arial"/>
              </a:rPr>
              <a:t>intra-  </a:t>
            </a:r>
            <a:r>
              <a:rPr sz="3200" spc="-95" dirty="0">
                <a:solidFill>
                  <a:srgbClr val="00B050"/>
                </a:solidFill>
                <a:latin typeface="Arial"/>
                <a:cs typeface="Arial"/>
              </a:rPr>
              <a:t>operative </a:t>
            </a:r>
            <a:r>
              <a:rPr sz="3200" spc="-114" dirty="0">
                <a:solidFill>
                  <a:srgbClr val="00B050"/>
                </a:solidFill>
                <a:latin typeface="Arial"/>
                <a:cs typeface="Arial"/>
              </a:rPr>
              <a:t>navigation, </a:t>
            </a:r>
            <a:r>
              <a:rPr sz="3200" spc="-30" dirty="0">
                <a:solidFill>
                  <a:srgbClr val="00B050"/>
                </a:solidFill>
                <a:latin typeface="Arial"/>
                <a:cs typeface="Arial"/>
              </a:rPr>
              <a:t>tumour</a:t>
            </a:r>
            <a:r>
              <a:rPr sz="3200" spc="-29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200" spc="-110" dirty="0">
                <a:solidFill>
                  <a:srgbClr val="00B050"/>
                </a:solidFill>
                <a:latin typeface="Arial"/>
                <a:cs typeface="Arial"/>
              </a:rPr>
              <a:t>therapy</a:t>
            </a:r>
            <a:r>
              <a:rPr sz="3200" spc="-110" dirty="0">
                <a:latin typeface="Arial"/>
                <a:cs typeface="Arial"/>
              </a:rPr>
              <a:t>,...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5470" y="266535"/>
            <a:ext cx="8113395" cy="5865667"/>
          </a:xfrm>
          <a:prstGeom prst="rect">
            <a:avLst/>
          </a:prstGeom>
        </p:spPr>
        <p:txBody>
          <a:bodyPr vert="horz" wrap="square" lIns="0" tIns="233639" rIns="0" bIns="0" rtlCol="0">
            <a:spAutoFit/>
          </a:bodyPr>
          <a:lstStyle/>
          <a:p>
            <a:pPr marL="12698">
              <a:spcBef>
                <a:spcPts val="1840"/>
              </a:spcBef>
            </a:pPr>
            <a:r>
              <a:rPr sz="3200" b="1" spc="-105" dirty="0">
                <a:solidFill>
                  <a:srgbClr val="C00000"/>
                </a:solidFill>
                <a:latin typeface="Trebuchet MS"/>
                <a:cs typeface="Trebuchet MS"/>
              </a:rPr>
              <a:t>What</a:t>
            </a:r>
            <a:r>
              <a:rPr sz="3200" b="1" spc="-279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200" b="1" spc="-204" dirty="0">
                <a:solidFill>
                  <a:srgbClr val="C00000"/>
                </a:solidFill>
                <a:latin typeface="Trebuchet MS"/>
                <a:cs typeface="Trebuchet MS"/>
              </a:rPr>
              <a:t>are</a:t>
            </a:r>
            <a:r>
              <a:rPr sz="3200" b="1" spc="-25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200" b="1" spc="-140" dirty="0">
                <a:solidFill>
                  <a:srgbClr val="C00000"/>
                </a:solidFill>
                <a:latin typeface="Trebuchet MS"/>
                <a:cs typeface="Trebuchet MS"/>
              </a:rPr>
              <a:t>some</a:t>
            </a:r>
            <a:r>
              <a:rPr sz="3200" b="1" spc="-25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200" b="1" spc="-160" dirty="0">
                <a:solidFill>
                  <a:srgbClr val="C00000"/>
                </a:solidFill>
                <a:latin typeface="Trebuchet MS"/>
                <a:cs typeface="Trebuchet MS"/>
              </a:rPr>
              <a:t>common</a:t>
            </a:r>
            <a:r>
              <a:rPr sz="3200" b="1" spc="-27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200" b="1" spc="-155" dirty="0">
                <a:solidFill>
                  <a:srgbClr val="C00000"/>
                </a:solidFill>
                <a:latin typeface="Trebuchet MS"/>
                <a:cs typeface="Trebuchet MS"/>
              </a:rPr>
              <a:t>uses</a:t>
            </a:r>
            <a:r>
              <a:rPr sz="3200" b="1" spc="-254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200" b="1" spc="-130" dirty="0">
                <a:solidFill>
                  <a:srgbClr val="C00000"/>
                </a:solidFill>
                <a:latin typeface="Trebuchet MS"/>
                <a:cs typeface="Trebuchet MS"/>
              </a:rPr>
              <a:t>of</a:t>
            </a:r>
            <a:r>
              <a:rPr sz="3200" b="1" spc="-25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200" b="1" spc="-191" dirty="0">
                <a:solidFill>
                  <a:srgbClr val="C00000"/>
                </a:solidFill>
                <a:latin typeface="Trebuchet MS"/>
                <a:cs typeface="Trebuchet MS"/>
              </a:rPr>
              <a:t>the</a:t>
            </a:r>
            <a:r>
              <a:rPr sz="3200" b="1" spc="-25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200" b="1" spc="-180" dirty="0">
                <a:solidFill>
                  <a:srgbClr val="C00000"/>
                </a:solidFill>
                <a:latin typeface="Trebuchet MS"/>
                <a:cs typeface="Trebuchet MS"/>
              </a:rPr>
              <a:t>procedure?</a:t>
            </a:r>
            <a:endParaRPr sz="3200" dirty="0">
              <a:latin typeface="Trebuchet MS"/>
              <a:cs typeface="Trebuchet MS"/>
            </a:endParaRPr>
          </a:p>
          <a:p>
            <a:pPr marL="378392" marR="41903" indent="-342840">
              <a:spcBef>
                <a:spcPts val="1740"/>
              </a:spcBef>
              <a:buAutoNum type="arabicPeriod"/>
              <a:tabLst>
                <a:tab pos="436802" algn="l"/>
              </a:tabLst>
            </a:pPr>
            <a:r>
              <a:rPr sz="3200" spc="-110" dirty="0">
                <a:latin typeface="Arial"/>
                <a:cs typeface="Arial"/>
              </a:rPr>
              <a:t>Ultrasound </a:t>
            </a:r>
            <a:r>
              <a:rPr sz="3200" spc="-135" dirty="0">
                <a:latin typeface="Arial"/>
                <a:cs typeface="Arial"/>
              </a:rPr>
              <a:t>examinations </a:t>
            </a:r>
            <a:r>
              <a:rPr sz="3200" spc="-204" dirty="0">
                <a:latin typeface="Arial"/>
                <a:cs typeface="Arial"/>
              </a:rPr>
              <a:t>can </a:t>
            </a:r>
            <a:r>
              <a:rPr sz="3200" spc="-95" dirty="0">
                <a:latin typeface="Arial"/>
                <a:cs typeface="Arial"/>
              </a:rPr>
              <a:t>help </a:t>
            </a:r>
            <a:r>
              <a:rPr sz="3200" spc="21" dirty="0">
                <a:latin typeface="Arial"/>
                <a:cs typeface="Arial"/>
              </a:rPr>
              <a:t>to</a:t>
            </a:r>
            <a:r>
              <a:rPr sz="3200" spc="-200" dirty="0">
                <a:latin typeface="Arial"/>
                <a:cs typeface="Arial"/>
              </a:rPr>
              <a:t> </a:t>
            </a:r>
            <a:r>
              <a:rPr sz="3200" spc="-170" dirty="0">
                <a:solidFill>
                  <a:srgbClr val="C00000"/>
                </a:solidFill>
                <a:latin typeface="Arial"/>
                <a:cs typeface="Arial"/>
              </a:rPr>
              <a:t>diagnose 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80" dirty="0">
                <a:latin typeface="Arial"/>
                <a:cs typeface="Arial"/>
              </a:rPr>
              <a:t>variety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90" dirty="0">
                <a:latin typeface="Arial"/>
                <a:cs typeface="Arial"/>
              </a:rPr>
              <a:t>conditions </a:t>
            </a:r>
            <a:r>
              <a:rPr sz="3200" spc="-149" dirty="0">
                <a:latin typeface="Arial"/>
                <a:cs typeface="Arial"/>
              </a:rPr>
              <a:t>and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spc="-310" dirty="0">
                <a:solidFill>
                  <a:srgbClr val="C00000"/>
                </a:solidFill>
                <a:latin typeface="Arial"/>
                <a:cs typeface="Arial"/>
              </a:rPr>
              <a:t>assess </a:t>
            </a:r>
            <a:r>
              <a:rPr sz="3200" spc="-155" dirty="0">
                <a:solidFill>
                  <a:srgbClr val="C00000"/>
                </a:solidFill>
                <a:latin typeface="Arial"/>
                <a:cs typeface="Arial"/>
              </a:rPr>
              <a:t>organ  </a:t>
            </a:r>
            <a:r>
              <a:rPr sz="3200" spc="-200" dirty="0">
                <a:solidFill>
                  <a:srgbClr val="C00000"/>
                </a:solidFill>
                <a:latin typeface="Arial"/>
                <a:cs typeface="Arial"/>
              </a:rPr>
              <a:t>damage </a:t>
            </a:r>
            <a:r>
              <a:rPr sz="3200" spc="-60" dirty="0">
                <a:latin typeface="Arial"/>
                <a:cs typeface="Arial"/>
              </a:rPr>
              <a:t>following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illness.</a:t>
            </a:r>
            <a:endParaRPr sz="3200" dirty="0">
              <a:latin typeface="Arial"/>
              <a:cs typeface="Arial"/>
            </a:endParaRPr>
          </a:p>
          <a:p>
            <a:pPr marL="378392" marR="76821" indent="-342840">
              <a:spcBef>
                <a:spcPts val="765"/>
              </a:spcBef>
              <a:buAutoNum type="arabicPeriod"/>
              <a:tabLst>
                <a:tab pos="436802" algn="l"/>
              </a:tabLst>
            </a:pPr>
            <a:r>
              <a:rPr sz="3200" spc="-110" dirty="0">
                <a:latin typeface="Arial"/>
                <a:cs typeface="Arial"/>
              </a:rPr>
              <a:t>Ultrasound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185" dirty="0">
                <a:latin typeface="Arial"/>
                <a:cs typeface="Arial"/>
              </a:rPr>
              <a:t>used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spc="-95" dirty="0">
                <a:latin typeface="Arial"/>
                <a:cs typeface="Arial"/>
              </a:rPr>
              <a:t>help </a:t>
            </a:r>
            <a:r>
              <a:rPr sz="3200" spc="-175" dirty="0">
                <a:latin typeface="Arial"/>
                <a:cs typeface="Arial"/>
              </a:rPr>
              <a:t>physicians</a:t>
            </a:r>
            <a:r>
              <a:rPr sz="3200" spc="-408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evaluate  </a:t>
            </a:r>
            <a:r>
              <a:rPr sz="3200" spc="-155" dirty="0">
                <a:latin typeface="Arial"/>
                <a:cs typeface="Arial"/>
              </a:rPr>
              <a:t>symptoms </a:t>
            </a:r>
            <a:r>
              <a:rPr sz="3200" spc="-200" dirty="0">
                <a:latin typeface="Arial"/>
                <a:cs typeface="Arial"/>
              </a:rPr>
              <a:t>such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210" dirty="0">
                <a:latin typeface="Arial"/>
                <a:cs typeface="Arial"/>
              </a:rPr>
              <a:t>as:</a:t>
            </a:r>
            <a:endParaRPr sz="3200" dirty="0">
              <a:latin typeface="Arial"/>
              <a:cs typeface="Arial"/>
            </a:endParaRPr>
          </a:p>
          <a:p>
            <a:pPr marL="378392" indent="-342840">
              <a:spcBef>
                <a:spcPts val="770"/>
              </a:spcBef>
              <a:buChar char="•"/>
              <a:tabLst>
                <a:tab pos="377759" algn="l"/>
                <a:tab pos="378392" algn="l"/>
              </a:tabLst>
            </a:pPr>
            <a:r>
              <a:rPr sz="3200" spc="-110" dirty="0">
                <a:latin typeface="Arial"/>
                <a:cs typeface="Arial"/>
              </a:rPr>
              <a:t>pain</a:t>
            </a:r>
            <a:endParaRPr sz="3200" dirty="0">
              <a:latin typeface="Arial"/>
              <a:cs typeface="Arial"/>
            </a:endParaRPr>
          </a:p>
          <a:p>
            <a:pPr marL="378392" indent="-342840">
              <a:spcBef>
                <a:spcPts val="765"/>
              </a:spcBef>
              <a:buChar char="•"/>
              <a:tabLst>
                <a:tab pos="377759" algn="l"/>
                <a:tab pos="378392" algn="l"/>
              </a:tabLst>
            </a:pPr>
            <a:r>
              <a:rPr sz="3200" spc="-114" dirty="0">
                <a:latin typeface="Arial"/>
                <a:cs typeface="Arial"/>
              </a:rPr>
              <a:t>swelling</a:t>
            </a:r>
            <a:endParaRPr sz="3200" dirty="0">
              <a:latin typeface="Arial"/>
              <a:cs typeface="Arial"/>
            </a:endParaRPr>
          </a:p>
          <a:p>
            <a:pPr marL="378392" indent="-342840">
              <a:spcBef>
                <a:spcPts val="770"/>
              </a:spcBef>
              <a:buChar char="•"/>
              <a:tabLst>
                <a:tab pos="377759" algn="l"/>
                <a:tab pos="378392" algn="l"/>
              </a:tabLst>
            </a:pPr>
            <a:r>
              <a:rPr sz="3200" spc="-60" dirty="0">
                <a:latin typeface="Arial"/>
                <a:cs typeface="Arial"/>
              </a:rPr>
              <a:t>infection</a:t>
            </a:r>
            <a:endParaRPr sz="3200" dirty="0">
              <a:latin typeface="Arial"/>
              <a:cs typeface="Arial"/>
            </a:endParaRPr>
          </a:p>
          <a:p>
            <a:pPr marL="378392" indent="-342840">
              <a:spcBef>
                <a:spcPts val="770"/>
              </a:spcBef>
              <a:buChar char="•"/>
              <a:tabLst>
                <a:tab pos="377759" algn="l"/>
                <a:tab pos="378392" algn="l"/>
              </a:tabLst>
            </a:pPr>
            <a:r>
              <a:rPr sz="3200" spc="-90" dirty="0">
                <a:latin typeface="Arial"/>
                <a:cs typeface="Arial"/>
              </a:rPr>
              <a:t>hematuria </a:t>
            </a:r>
            <a:r>
              <a:rPr sz="3200" spc="-80" dirty="0">
                <a:latin typeface="Arial"/>
                <a:cs typeface="Arial"/>
              </a:rPr>
              <a:t>(blood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315" dirty="0">
                <a:latin typeface="Arial"/>
                <a:cs typeface="Arial"/>
              </a:rPr>
              <a:t> </a:t>
            </a:r>
            <a:r>
              <a:rPr sz="3200" spc="-75" dirty="0">
                <a:latin typeface="Arial"/>
                <a:cs typeface="Arial"/>
              </a:rPr>
              <a:t>urine)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2394" y="3779253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4000" y="0"/>
                </a:lnTo>
                <a:lnTo>
                  <a:pt x="91440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08330" y="523481"/>
            <a:ext cx="7983855" cy="6319021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355536" marR="344109" indent="-342840">
              <a:lnSpc>
                <a:spcPts val="2400"/>
              </a:lnSpc>
              <a:spcBef>
                <a:spcPts val="675"/>
              </a:spcBef>
            </a:pPr>
            <a:r>
              <a:rPr sz="2500" spc="-90" dirty="0">
                <a:latin typeface="Arial"/>
                <a:cs typeface="Arial"/>
              </a:rPr>
              <a:t>Ultrasound </a:t>
            </a:r>
            <a:r>
              <a:rPr sz="2500" spc="-130" dirty="0">
                <a:latin typeface="Arial"/>
                <a:cs typeface="Arial"/>
              </a:rPr>
              <a:t>is </a:t>
            </a:r>
            <a:r>
              <a:rPr sz="2500" spc="-195" dirty="0">
                <a:latin typeface="Arial"/>
                <a:cs typeface="Arial"/>
              </a:rPr>
              <a:t>a </a:t>
            </a:r>
            <a:r>
              <a:rPr sz="2500" spc="-95" dirty="0">
                <a:latin typeface="Arial"/>
                <a:cs typeface="Arial"/>
              </a:rPr>
              <a:t>useful </a:t>
            </a:r>
            <a:r>
              <a:rPr sz="2500" spc="-140" dirty="0">
                <a:latin typeface="Arial"/>
                <a:cs typeface="Arial"/>
              </a:rPr>
              <a:t>way </a:t>
            </a:r>
            <a:r>
              <a:rPr sz="2500" spc="-5" dirty="0">
                <a:latin typeface="Arial"/>
                <a:cs typeface="Arial"/>
              </a:rPr>
              <a:t>of </a:t>
            </a:r>
            <a:r>
              <a:rPr sz="2500" spc="-114" dirty="0">
                <a:latin typeface="Arial"/>
                <a:cs typeface="Arial"/>
              </a:rPr>
              <a:t>examining </a:t>
            </a:r>
            <a:r>
              <a:rPr sz="2500" spc="-135" dirty="0">
                <a:latin typeface="Arial"/>
                <a:cs typeface="Arial"/>
              </a:rPr>
              <a:t>many </a:t>
            </a:r>
            <a:r>
              <a:rPr sz="2500" spc="-5" dirty="0">
                <a:latin typeface="Arial"/>
                <a:cs typeface="Arial"/>
              </a:rPr>
              <a:t>of </a:t>
            </a:r>
            <a:r>
              <a:rPr sz="2500" spc="-35" dirty="0">
                <a:latin typeface="Arial"/>
                <a:cs typeface="Arial"/>
              </a:rPr>
              <a:t>the</a:t>
            </a:r>
            <a:r>
              <a:rPr sz="2500" spc="-345" dirty="0">
                <a:latin typeface="Arial"/>
                <a:cs typeface="Arial"/>
              </a:rPr>
              <a:t> </a:t>
            </a:r>
            <a:r>
              <a:rPr sz="2500" spc="-100" dirty="0">
                <a:latin typeface="Arial"/>
                <a:cs typeface="Arial"/>
              </a:rPr>
              <a:t>body's  </a:t>
            </a:r>
            <a:r>
              <a:rPr sz="2500" spc="-44" dirty="0">
                <a:latin typeface="Arial"/>
                <a:cs typeface="Arial"/>
              </a:rPr>
              <a:t>internal</a:t>
            </a:r>
            <a:r>
              <a:rPr sz="2500" spc="-145" dirty="0">
                <a:latin typeface="Arial"/>
                <a:cs typeface="Arial"/>
              </a:rPr>
              <a:t> </a:t>
            </a:r>
            <a:r>
              <a:rPr sz="2500" spc="-140" dirty="0">
                <a:latin typeface="Arial"/>
                <a:cs typeface="Arial"/>
              </a:rPr>
              <a:t>organs,</a:t>
            </a:r>
            <a:r>
              <a:rPr sz="2500" spc="-130" dirty="0">
                <a:latin typeface="Arial"/>
                <a:cs typeface="Arial"/>
              </a:rPr>
              <a:t> </a:t>
            </a:r>
            <a:r>
              <a:rPr sz="2500" spc="-80" dirty="0">
                <a:latin typeface="Arial"/>
                <a:cs typeface="Arial"/>
              </a:rPr>
              <a:t>including</a:t>
            </a:r>
            <a:r>
              <a:rPr sz="2500" spc="-114" dirty="0">
                <a:latin typeface="Arial"/>
                <a:cs typeface="Arial"/>
              </a:rPr>
              <a:t> </a:t>
            </a:r>
            <a:r>
              <a:rPr sz="2500" spc="-15" dirty="0">
                <a:latin typeface="Arial"/>
                <a:cs typeface="Arial"/>
              </a:rPr>
              <a:t>but</a:t>
            </a:r>
            <a:r>
              <a:rPr sz="2500" spc="-13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not</a:t>
            </a:r>
            <a:r>
              <a:rPr sz="2500" spc="-130" dirty="0">
                <a:latin typeface="Arial"/>
                <a:cs typeface="Arial"/>
              </a:rPr>
              <a:t> </a:t>
            </a:r>
            <a:r>
              <a:rPr sz="2500" spc="-21" dirty="0">
                <a:latin typeface="Arial"/>
                <a:cs typeface="Arial"/>
              </a:rPr>
              <a:t>limited</a:t>
            </a:r>
            <a:r>
              <a:rPr sz="2500" spc="-135" dirty="0">
                <a:latin typeface="Arial"/>
                <a:cs typeface="Arial"/>
              </a:rPr>
              <a:t> </a:t>
            </a:r>
            <a:r>
              <a:rPr sz="2500" spc="21" dirty="0">
                <a:latin typeface="Arial"/>
                <a:cs typeface="Arial"/>
              </a:rPr>
              <a:t>to</a:t>
            </a:r>
            <a:r>
              <a:rPr sz="2500" spc="-145" dirty="0">
                <a:latin typeface="Arial"/>
                <a:cs typeface="Arial"/>
              </a:rPr>
              <a:t> </a:t>
            </a:r>
            <a:r>
              <a:rPr sz="2500" spc="-30" dirty="0">
                <a:latin typeface="Arial"/>
                <a:cs typeface="Arial"/>
              </a:rPr>
              <a:t>the:</a:t>
            </a:r>
            <a:endParaRPr sz="2500" dirty="0">
              <a:latin typeface="Arial"/>
              <a:cs typeface="Arial"/>
            </a:endParaRPr>
          </a:p>
          <a:p>
            <a:pPr marL="355536" marR="5080" indent="-342840">
              <a:lnSpc>
                <a:spcPts val="2400"/>
              </a:lnSpc>
              <a:spcBef>
                <a:spcPts val="600"/>
              </a:spcBef>
              <a:buChar char="•"/>
              <a:tabLst>
                <a:tab pos="354903" algn="l"/>
                <a:tab pos="355536" algn="l"/>
              </a:tabLst>
            </a:pPr>
            <a:r>
              <a:rPr sz="2500" spc="-50" dirty="0">
                <a:latin typeface="Arial"/>
                <a:cs typeface="Arial"/>
              </a:rPr>
              <a:t>heart </a:t>
            </a:r>
            <a:r>
              <a:rPr sz="2500" spc="-120" dirty="0">
                <a:latin typeface="Arial"/>
                <a:cs typeface="Arial"/>
              </a:rPr>
              <a:t>and </a:t>
            </a:r>
            <a:r>
              <a:rPr sz="2500" spc="-60" dirty="0">
                <a:latin typeface="Arial"/>
                <a:cs typeface="Arial"/>
              </a:rPr>
              <a:t>blood </a:t>
            </a:r>
            <a:r>
              <a:rPr sz="2500" spc="-170" dirty="0">
                <a:latin typeface="Arial"/>
                <a:cs typeface="Arial"/>
              </a:rPr>
              <a:t>vessels, </a:t>
            </a:r>
            <a:r>
              <a:rPr sz="2500" spc="-80" dirty="0">
                <a:latin typeface="Arial"/>
                <a:cs typeface="Arial"/>
              </a:rPr>
              <a:t>including </a:t>
            </a:r>
            <a:r>
              <a:rPr sz="2500" spc="-35" dirty="0">
                <a:latin typeface="Arial"/>
                <a:cs typeface="Arial"/>
              </a:rPr>
              <a:t>the </a:t>
            </a:r>
            <a:r>
              <a:rPr sz="2500" spc="-90" dirty="0">
                <a:latin typeface="Arial"/>
                <a:cs typeface="Arial"/>
              </a:rPr>
              <a:t>abdominal </a:t>
            </a:r>
            <a:r>
              <a:rPr sz="2500" spc="-65" dirty="0">
                <a:latin typeface="Arial"/>
                <a:cs typeface="Arial"/>
              </a:rPr>
              <a:t>aorta</a:t>
            </a:r>
            <a:r>
              <a:rPr sz="2500" spc="-395" dirty="0">
                <a:latin typeface="Arial"/>
                <a:cs typeface="Arial"/>
              </a:rPr>
              <a:t> </a:t>
            </a:r>
            <a:r>
              <a:rPr sz="2500" spc="-125" dirty="0">
                <a:latin typeface="Arial"/>
                <a:cs typeface="Arial"/>
              </a:rPr>
              <a:t>and  </a:t>
            </a:r>
            <a:r>
              <a:rPr sz="2500" spc="-40" dirty="0">
                <a:latin typeface="Arial"/>
                <a:cs typeface="Arial"/>
              </a:rPr>
              <a:t>its </a:t>
            </a:r>
            <a:r>
              <a:rPr sz="2500" spc="-55" dirty="0">
                <a:latin typeface="Arial"/>
                <a:cs typeface="Arial"/>
              </a:rPr>
              <a:t>major</a:t>
            </a:r>
            <a:r>
              <a:rPr sz="2500" spc="-240" dirty="0">
                <a:latin typeface="Arial"/>
                <a:cs typeface="Arial"/>
              </a:rPr>
              <a:t> </a:t>
            </a:r>
            <a:r>
              <a:rPr sz="2500" spc="-140" dirty="0">
                <a:latin typeface="Arial"/>
                <a:cs typeface="Arial"/>
              </a:rPr>
              <a:t>branches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spcBef>
                <a:spcPts val="21"/>
              </a:spcBef>
              <a:buChar char="•"/>
              <a:tabLst>
                <a:tab pos="354903" algn="l"/>
                <a:tab pos="355536" algn="l"/>
              </a:tabLst>
            </a:pPr>
            <a:r>
              <a:rPr sz="2500" spc="-120" dirty="0">
                <a:latin typeface="Arial"/>
                <a:cs typeface="Arial"/>
              </a:rPr>
              <a:t>Liver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buChar char="•"/>
              <a:tabLst>
                <a:tab pos="354903" algn="l"/>
                <a:tab pos="355536" algn="l"/>
              </a:tabLst>
            </a:pPr>
            <a:r>
              <a:rPr sz="2500" spc="-100" dirty="0">
                <a:latin typeface="Arial"/>
                <a:cs typeface="Arial"/>
              </a:rPr>
              <a:t>Gallbladder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buChar char="•"/>
              <a:tabLst>
                <a:tab pos="354903" algn="l"/>
                <a:tab pos="355536" algn="l"/>
              </a:tabLst>
            </a:pPr>
            <a:r>
              <a:rPr sz="2500" spc="-160" dirty="0">
                <a:latin typeface="Arial"/>
                <a:cs typeface="Arial"/>
              </a:rPr>
              <a:t>Spleen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buChar char="•"/>
              <a:tabLst>
                <a:tab pos="354903" algn="l"/>
                <a:tab pos="355536" algn="l"/>
              </a:tabLst>
            </a:pPr>
            <a:r>
              <a:rPr sz="2500" spc="-195" dirty="0">
                <a:latin typeface="Arial"/>
                <a:cs typeface="Arial"/>
              </a:rPr>
              <a:t>Pancreas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buChar char="•"/>
              <a:tabLst>
                <a:tab pos="354903" algn="l"/>
                <a:tab pos="355536" algn="l"/>
              </a:tabLst>
            </a:pPr>
            <a:r>
              <a:rPr sz="2500" spc="-160" dirty="0">
                <a:latin typeface="Arial"/>
                <a:cs typeface="Arial"/>
              </a:rPr>
              <a:t>Kidneys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buChar char="•"/>
              <a:tabLst>
                <a:tab pos="354903" algn="l"/>
                <a:tab pos="355536" algn="l"/>
              </a:tabLst>
            </a:pPr>
            <a:r>
              <a:rPr sz="2500" spc="-110" dirty="0">
                <a:latin typeface="Arial"/>
                <a:cs typeface="Arial"/>
              </a:rPr>
              <a:t>Bladder</a:t>
            </a:r>
            <a:endParaRPr sz="2500" dirty="0">
              <a:latin typeface="Arial"/>
              <a:cs typeface="Arial"/>
            </a:endParaRPr>
          </a:p>
          <a:p>
            <a:pPr marL="355536" marR="883763" indent="-342840">
              <a:lnSpc>
                <a:spcPts val="2400"/>
              </a:lnSpc>
              <a:spcBef>
                <a:spcPts val="580"/>
              </a:spcBef>
              <a:buChar char="•"/>
              <a:tabLst>
                <a:tab pos="354903" algn="l"/>
                <a:tab pos="355536" algn="l"/>
              </a:tabLst>
            </a:pPr>
            <a:r>
              <a:rPr sz="2500" spc="-95" dirty="0">
                <a:latin typeface="Arial"/>
                <a:cs typeface="Arial"/>
              </a:rPr>
              <a:t>Uterus, </a:t>
            </a:r>
            <a:r>
              <a:rPr sz="2500" spc="-110" dirty="0">
                <a:latin typeface="Arial"/>
                <a:cs typeface="Arial"/>
              </a:rPr>
              <a:t>ovaries, </a:t>
            </a:r>
            <a:r>
              <a:rPr sz="2500" spc="-120" dirty="0">
                <a:latin typeface="Arial"/>
                <a:cs typeface="Arial"/>
              </a:rPr>
              <a:t>and </a:t>
            </a:r>
            <a:r>
              <a:rPr sz="2500" spc="-65" dirty="0">
                <a:latin typeface="Arial"/>
                <a:cs typeface="Arial"/>
              </a:rPr>
              <a:t>unborn child </a:t>
            </a:r>
            <a:r>
              <a:rPr sz="2500" spc="-80" dirty="0">
                <a:latin typeface="Arial"/>
                <a:cs typeface="Arial"/>
              </a:rPr>
              <a:t>(fetus) </a:t>
            </a:r>
            <a:r>
              <a:rPr sz="2500" spc="-35" dirty="0">
                <a:latin typeface="Arial"/>
                <a:cs typeface="Arial"/>
              </a:rPr>
              <a:t>in</a:t>
            </a:r>
            <a:r>
              <a:rPr sz="2500" spc="-380" dirty="0">
                <a:latin typeface="Arial"/>
                <a:cs typeface="Arial"/>
              </a:rPr>
              <a:t> </a:t>
            </a:r>
            <a:r>
              <a:rPr sz="2500" spc="-86" dirty="0">
                <a:latin typeface="Arial"/>
                <a:cs typeface="Arial"/>
              </a:rPr>
              <a:t>pregnant  </a:t>
            </a:r>
            <a:r>
              <a:rPr sz="2500" spc="-70" dirty="0">
                <a:latin typeface="Arial"/>
                <a:cs typeface="Arial"/>
              </a:rPr>
              <a:t>patients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spcBef>
                <a:spcPts val="21"/>
              </a:spcBef>
              <a:buChar char="•"/>
              <a:tabLst>
                <a:tab pos="354903" algn="l"/>
                <a:tab pos="355536" algn="l"/>
              </a:tabLst>
            </a:pPr>
            <a:r>
              <a:rPr sz="2500" spc="-275" dirty="0">
                <a:latin typeface="Arial"/>
                <a:cs typeface="Arial"/>
              </a:rPr>
              <a:t>Eyes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buChar char="•"/>
              <a:tabLst>
                <a:tab pos="354903" algn="l"/>
                <a:tab pos="355536" algn="l"/>
              </a:tabLst>
            </a:pPr>
            <a:r>
              <a:rPr sz="2500" spc="-105" dirty="0">
                <a:latin typeface="Arial"/>
                <a:cs typeface="Arial"/>
              </a:rPr>
              <a:t>Thyroid </a:t>
            </a:r>
            <a:r>
              <a:rPr sz="2500" spc="-120" dirty="0">
                <a:latin typeface="Arial"/>
                <a:cs typeface="Arial"/>
              </a:rPr>
              <a:t>and </a:t>
            </a:r>
            <a:r>
              <a:rPr sz="2500" spc="-70" dirty="0">
                <a:latin typeface="Arial"/>
                <a:cs typeface="Arial"/>
              </a:rPr>
              <a:t>parathyroid</a:t>
            </a:r>
            <a:r>
              <a:rPr sz="2500" spc="-191" dirty="0">
                <a:latin typeface="Arial"/>
                <a:cs typeface="Arial"/>
              </a:rPr>
              <a:t> </a:t>
            </a:r>
            <a:r>
              <a:rPr sz="2500" spc="-140" dirty="0">
                <a:latin typeface="Arial"/>
                <a:cs typeface="Arial"/>
              </a:rPr>
              <a:t>glands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buChar char="•"/>
              <a:tabLst>
                <a:tab pos="354903" algn="l"/>
                <a:tab pos="355536" algn="l"/>
              </a:tabLst>
            </a:pPr>
            <a:r>
              <a:rPr sz="2500" spc="-120" dirty="0">
                <a:latin typeface="Arial"/>
                <a:cs typeface="Arial"/>
              </a:rPr>
              <a:t>Scrotum</a:t>
            </a:r>
            <a:r>
              <a:rPr sz="2500" spc="-155" dirty="0">
                <a:latin typeface="Arial"/>
                <a:cs typeface="Arial"/>
              </a:rPr>
              <a:t> </a:t>
            </a:r>
            <a:r>
              <a:rPr sz="2500" spc="-86" dirty="0">
                <a:latin typeface="Arial"/>
                <a:cs typeface="Arial"/>
              </a:rPr>
              <a:t>(testicles)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buChar char="•"/>
              <a:tabLst>
                <a:tab pos="354903" algn="l"/>
                <a:tab pos="355536" algn="l"/>
              </a:tabLst>
            </a:pPr>
            <a:r>
              <a:rPr sz="2500" spc="-75" dirty="0">
                <a:latin typeface="Arial"/>
                <a:cs typeface="Arial"/>
              </a:rPr>
              <a:t>brain </a:t>
            </a:r>
            <a:r>
              <a:rPr sz="2500" spc="-35" dirty="0">
                <a:latin typeface="Arial"/>
                <a:cs typeface="Arial"/>
              </a:rPr>
              <a:t>in</a:t>
            </a:r>
            <a:r>
              <a:rPr sz="2500" spc="-214" dirty="0">
                <a:latin typeface="Arial"/>
                <a:cs typeface="Arial"/>
              </a:rPr>
              <a:t> </a:t>
            </a:r>
            <a:r>
              <a:rPr sz="2500" spc="-75" dirty="0">
                <a:latin typeface="Arial"/>
                <a:cs typeface="Arial"/>
              </a:rPr>
              <a:t>infants</a:t>
            </a:r>
            <a:endParaRPr sz="2500" dirty="0">
              <a:latin typeface="Arial"/>
              <a:cs typeface="Arial"/>
            </a:endParaRPr>
          </a:p>
          <a:p>
            <a:pPr marL="355536" indent="-342840">
              <a:buChar char="•"/>
              <a:tabLst>
                <a:tab pos="354903" algn="l"/>
                <a:tab pos="355536" algn="l"/>
              </a:tabLst>
            </a:pPr>
            <a:r>
              <a:rPr sz="2500" spc="-110" dirty="0">
                <a:latin typeface="Arial"/>
                <a:cs typeface="Arial"/>
              </a:rPr>
              <a:t>hips </a:t>
            </a:r>
            <a:r>
              <a:rPr sz="2500" spc="-35" dirty="0">
                <a:latin typeface="Arial"/>
                <a:cs typeface="Arial"/>
              </a:rPr>
              <a:t>in</a:t>
            </a:r>
            <a:r>
              <a:rPr sz="2500" spc="-165" dirty="0">
                <a:latin typeface="Arial"/>
                <a:cs typeface="Arial"/>
              </a:rPr>
              <a:t> </a:t>
            </a:r>
            <a:r>
              <a:rPr sz="2500" spc="-75" dirty="0">
                <a:latin typeface="Arial"/>
                <a:cs typeface="Arial"/>
              </a:rPr>
              <a:t>infants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2394" y="3779253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4000" y="0"/>
                </a:lnTo>
                <a:lnTo>
                  <a:pt x="91440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79735" y="489039"/>
            <a:ext cx="8190865" cy="6079208"/>
          </a:xfrm>
          <a:prstGeom prst="rect">
            <a:avLst/>
          </a:prstGeom>
        </p:spPr>
        <p:txBody>
          <a:bodyPr vert="horz" wrap="square" lIns="0" tIns="109835" rIns="0" bIns="0" rtlCol="0">
            <a:spAutoFit/>
          </a:bodyPr>
          <a:lstStyle/>
          <a:p>
            <a:pPr marL="12698">
              <a:spcBef>
                <a:spcPts val="865"/>
              </a:spcBef>
            </a:pPr>
            <a:r>
              <a:rPr sz="3200" spc="-110" dirty="0">
                <a:latin typeface="Arial"/>
                <a:cs typeface="Arial"/>
              </a:rPr>
              <a:t>Ultrasound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170" dirty="0">
                <a:latin typeface="Arial"/>
                <a:cs typeface="Arial"/>
              </a:rPr>
              <a:t>also </a:t>
            </a:r>
            <a:r>
              <a:rPr sz="3200" spc="-185" dirty="0">
                <a:latin typeface="Arial"/>
                <a:cs typeface="Arial"/>
              </a:rPr>
              <a:t>used</a:t>
            </a:r>
            <a:r>
              <a:rPr sz="3200" spc="-214" dirty="0">
                <a:latin typeface="Arial"/>
                <a:cs typeface="Arial"/>
              </a:rPr>
              <a:t> </a:t>
            </a:r>
            <a:r>
              <a:rPr sz="3200" spc="5" dirty="0">
                <a:latin typeface="Arial"/>
                <a:cs typeface="Arial"/>
              </a:rPr>
              <a:t>to:</a:t>
            </a:r>
            <a:endParaRPr sz="3200" dirty="0">
              <a:latin typeface="Arial"/>
              <a:cs typeface="Arial"/>
            </a:endParaRPr>
          </a:p>
          <a:p>
            <a:pPr marL="355536" marR="190466" indent="-342840">
              <a:spcBef>
                <a:spcPts val="770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30" dirty="0">
                <a:latin typeface="Arial"/>
                <a:cs typeface="Arial"/>
              </a:rPr>
              <a:t>guide </a:t>
            </a:r>
            <a:r>
              <a:rPr sz="3200" spc="-135" dirty="0">
                <a:latin typeface="Arial"/>
                <a:cs typeface="Arial"/>
              </a:rPr>
              <a:t>procedures </a:t>
            </a:r>
            <a:r>
              <a:rPr sz="3200" spc="-200" dirty="0">
                <a:latin typeface="Arial"/>
                <a:cs typeface="Arial"/>
              </a:rPr>
              <a:t>such </a:t>
            </a:r>
            <a:r>
              <a:rPr sz="3200" spc="-300" dirty="0">
                <a:latin typeface="Arial"/>
                <a:cs typeface="Arial"/>
              </a:rPr>
              <a:t>as</a:t>
            </a:r>
            <a:r>
              <a:rPr sz="3200" spc="-3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u="heavy" spc="-1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needle </a:t>
            </a:r>
            <a:r>
              <a:rPr sz="3200" u="heavy" spc="-1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biopsies</a:t>
            </a:r>
            <a:r>
              <a:rPr sz="3200" spc="-140" dirty="0">
                <a:latin typeface="Arial"/>
                <a:cs typeface="Arial"/>
              </a:rPr>
              <a:t>, </a:t>
            </a:r>
            <a:r>
              <a:rPr sz="3200" spc="-44" dirty="0">
                <a:latin typeface="Arial"/>
                <a:cs typeface="Arial"/>
              </a:rPr>
              <a:t>in  </a:t>
            </a:r>
            <a:r>
              <a:rPr sz="3200" spc="-90" dirty="0">
                <a:latin typeface="Arial"/>
                <a:cs typeface="Arial"/>
              </a:rPr>
              <a:t>which </a:t>
            </a:r>
            <a:r>
              <a:rPr sz="3200" spc="-160" dirty="0">
                <a:latin typeface="Arial"/>
                <a:cs typeface="Arial"/>
              </a:rPr>
              <a:t>needles </a:t>
            </a:r>
            <a:r>
              <a:rPr sz="3200" spc="-140" dirty="0">
                <a:latin typeface="Arial"/>
                <a:cs typeface="Arial"/>
              </a:rPr>
              <a:t>are </a:t>
            </a:r>
            <a:r>
              <a:rPr sz="3200" spc="-185" dirty="0">
                <a:latin typeface="Arial"/>
                <a:cs typeface="Arial"/>
              </a:rPr>
              <a:t>used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spc="-86" dirty="0">
                <a:latin typeface="Arial"/>
                <a:cs typeface="Arial"/>
              </a:rPr>
              <a:t>extract </a:t>
            </a:r>
            <a:r>
              <a:rPr sz="3200" spc="-165" dirty="0">
                <a:latin typeface="Arial"/>
                <a:cs typeface="Arial"/>
              </a:rPr>
              <a:t>sample</a:t>
            </a:r>
            <a:r>
              <a:rPr sz="3200" spc="-545" dirty="0">
                <a:latin typeface="Arial"/>
                <a:cs typeface="Arial"/>
              </a:rPr>
              <a:t> </a:t>
            </a:r>
            <a:r>
              <a:rPr sz="3200" spc="-149" dirty="0">
                <a:latin typeface="Arial"/>
                <a:cs typeface="Arial"/>
              </a:rPr>
              <a:t>cells  </a:t>
            </a:r>
            <a:r>
              <a:rPr sz="3200" spc="-30" dirty="0">
                <a:latin typeface="Arial"/>
                <a:cs typeface="Arial"/>
              </a:rPr>
              <a:t>from </a:t>
            </a:r>
            <a:r>
              <a:rPr sz="3200" spc="-175" dirty="0">
                <a:latin typeface="Arial"/>
                <a:cs typeface="Arial"/>
              </a:rPr>
              <a:t>an </a:t>
            </a:r>
            <a:r>
              <a:rPr sz="3200" spc="-105" dirty="0">
                <a:latin typeface="Arial"/>
                <a:cs typeface="Arial"/>
              </a:rPr>
              <a:t>abnormal </a:t>
            </a:r>
            <a:r>
              <a:rPr sz="3200" spc="-170" dirty="0">
                <a:latin typeface="Arial"/>
                <a:cs typeface="Arial"/>
              </a:rPr>
              <a:t>area </a:t>
            </a:r>
            <a:r>
              <a:rPr sz="3200" spc="-10" dirty="0">
                <a:latin typeface="Arial"/>
                <a:cs typeface="Arial"/>
              </a:rPr>
              <a:t>for </a:t>
            </a:r>
            <a:r>
              <a:rPr sz="3200" spc="-75" dirty="0">
                <a:latin typeface="Arial"/>
                <a:cs typeface="Arial"/>
              </a:rPr>
              <a:t>laboratory</a:t>
            </a:r>
            <a:r>
              <a:rPr sz="3200" spc="-509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testing.</a:t>
            </a:r>
            <a:endParaRPr sz="3200" dirty="0">
              <a:latin typeface="Arial"/>
              <a:cs typeface="Arial"/>
            </a:endParaRPr>
          </a:p>
          <a:p>
            <a:pPr>
              <a:spcBef>
                <a:spcPts val="25"/>
              </a:spcBef>
              <a:buFont typeface="Arial"/>
              <a:buChar char="•"/>
            </a:pPr>
            <a:endParaRPr sz="4700" dirty="0">
              <a:latin typeface="Times New Roman"/>
              <a:cs typeface="Times New Roman"/>
            </a:endParaRPr>
          </a:p>
          <a:p>
            <a:pPr marL="355536" marR="5080" indent="-342840">
              <a:spcBef>
                <a:spcPts val="5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65" dirty="0">
                <a:latin typeface="Arial"/>
                <a:cs typeface="Arial"/>
              </a:rPr>
              <a:t>image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155" dirty="0">
                <a:latin typeface="Arial"/>
                <a:cs typeface="Arial"/>
              </a:rPr>
              <a:t>breasts </a:t>
            </a:r>
            <a:r>
              <a:rPr sz="3200" spc="-149" dirty="0">
                <a:latin typeface="Arial"/>
                <a:cs typeface="Arial"/>
              </a:rPr>
              <a:t>and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spc="-130" dirty="0">
                <a:latin typeface="Arial"/>
                <a:cs typeface="Arial"/>
              </a:rPr>
              <a:t>guide</a:t>
            </a:r>
            <a:r>
              <a:rPr sz="3200" spc="-1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u="heavy" spc="-1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biopsy</a:t>
            </a:r>
            <a:r>
              <a:rPr sz="3200" spc="-1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535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breast  </a:t>
            </a:r>
            <a:r>
              <a:rPr sz="3200" spc="-170" dirty="0">
                <a:latin typeface="Arial"/>
                <a:cs typeface="Arial"/>
              </a:rPr>
              <a:t>cancer</a:t>
            </a:r>
            <a:endParaRPr sz="3200" dirty="0">
              <a:latin typeface="Arial"/>
              <a:cs typeface="Arial"/>
            </a:endParaRPr>
          </a:p>
          <a:p>
            <a:pPr>
              <a:spcBef>
                <a:spcPts val="25"/>
              </a:spcBef>
              <a:buFont typeface="Arial"/>
              <a:buChar char="•"/>
            </a:pPr>
            <a:endParaRPr sz="4700" dirty="0">
              <a:latin typeface="Times New Roman"/>
              <a:cs typeface="Times New Roman"/>
            </a:endParaRPr>
          </a:p>
          <a:p>
            <a:pPr marL="355536" marR="113010" indent="-342840">
              <a:buChar char="•"/>
              <a:tabLst>
                <a:tab pos="354903" algn="l"/>
                <a:tab pos="355536" algn="l"/>
              </a:tabLst>
            </a:pPr>
            <a:r>
              <a:rPr sz="3200" spc="-170" dirty="0">
                <a:latin typeface="Arial"/>
                <a:cs typeface="Arial"/>
              </a:rPr>
              <a:t>diagnose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80" dirty="0">
                <a:latin typeface="Arial"/>
                <a:cs typeface="Arial"/>
              </a:rPr>
              <a:t>variety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65" dirty="0">
                <a:latin typeface="Arial"/>
                <a:cs typeface="Arial"/>
              </a:rPr>
              <a:t>heart </a:t>
            </a:r>
            <a:r>
              <a:rPr sz="3200" spc="-90" dirty="0">
                <a:latin typeface="Arial"/>
                <a:cs typeface="Arial"/>
              </a:rPr>
              <a:t>conditions </a:t>
            </a:r>
            <a:r>
              <a:rPr sz="3200" spc="-149" dirty="0">
                <a:latin typeface="Arial"/>
                <a:cs typeface="Arial"/>
              </a:rPr>
              <a:t>and </a:t>
            </a:r>
            <a:r>
              <a:rPr sz="3200" spc="21" dirty="0">
                <a:latin typeface="Arial"/>
                <a:cs typeface="Arial"/>
              </a:rPr>
              <a:t>to  </a:t>
            </a:r>
            <a:r>
              <a:rPr sz="3200" spc="-310" dirty="0">
                <a:latin typeface="Arial"/>
                <a:cs typeface="Arial"/>
              </a:rPr>
              <a:t>assess </a:t>
            </a:r>
            <a:r>
              <a:rPr sz="3200" spc="-200" dirty="0">
                <a:latin typeface="Arial"/>
                <a:cs typeface="Arial"/>
              </a:rPr>
              <a:t>damage </a:t>
            </a:r>
            <a:r>
              <a:rPr sz="3200" spc="-40" dirty="0">
                <a:latin typeface="Arial"/>
                <a:cs typeface="Arial"/>
              </a:rPr>
              <a:t>after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65" dirty="0">
                <a:latin typeface="Arial"/>
                <a:cs typeface="Arial"/>
              </a:rPr>
              <a:t>heart </a:t>
            </a:r>
            <a:r>
              <a:rPr sz="3200" spc="-110" dirty="0">
                <a:latin typeface="Arial"/>
                <a:cs typeface="Arial"/>
              </a:rPr>
              <a:t>attack </a:t>
            </a:r>
            <a:r>
              <a:rPr sz="3200" spc="-21" dirty="0">
                <a:latin typeface="Arial"/>
                <a:cs typeface="Arial"/>
              </a:rPr>
              <a:t>or</a:t>
            </a:r>
            <a:r>
              <a:rPr sz="3200" spc="-195" dirty="0">
                <a:latin typeface="Arial"/>
                <a:cs typeface="Arial"/>
              </a:rPr>
              <a:t> </a:t>
            </a:r>
            <a:r>
              <a:rPr sz="3200" spc="-170" dirty="0">
                <a:latin typeface="Arial"/>
                <a:cs typeface="Arial"/>
              </a:rPr>
              <a:t>diagnose  </a:t>
            </a:r>
            <a:r>
              <a:rPr sz="3200" spc="-10" dirty="0">
                <a:latin typeface="Arial"/>
                <a:cs typeface="Arial"/>
              </a:rPr>
              <a:t>for </a:t>
            </a:r>
            <a:r>
              <a:rPr sz="3200" spc="-110" dirty="0">
                <a:latin typeface="Arial"/>
                <a:cs typeface="Arial"/>
              </a:rPr>
              <a:t>valvular </a:t>
            </a:r>
            <a:r>
              <a:rPr sz="3200" spc="-65" dirty="0">
                <a:latin typeface="Arial"/>
                <a:cs typeface="Arial"/>
              </a:rPr>
              <a:t>heart</a:t>
            </a:r>
            <a:r>
              <a:rPr sz="3200" spc="-390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disease.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9731" y="537198"/>
            <a:ext cx="8238491" cy="5934305"/>
          </a:xfrm>
          <a:prstGeom prst="rect">
            <a:avLst/>
          </a:prstGeom>
        </p:spPr>
        <p:txBody>
          <a:bodyPr vert="horz" wrap="square" lIns="0" tIns="67933" rIns="0" bIns="0" rtlCol="0">
            <a:spAutoFit/>
          </a:bodyPr>
          <a:lstStyle/>
          <a:p>
            <a:pPr marL="354903" marR="5080" indent="-342840">
              <a:lnSpc>
                <a:spcPts val="3460"/>
              </a:lnSpc>
              <a:spcBef>
                <a:spcPts val="535"/>
              </a:spcBef>
            </a:pPr>
            <a:r>
              <a:rPr sz="3200" spc="-110" dirty="0">
                <a:latin typeface="Arial"/>
                <a:cs typeface="Arial"/>
              </a:rPr>
              <a:t>Doppler </a:t>
            </a:r>
            <a:r>
              <a:rPr sz="3200" spc="-95" dirty="0">
                <a:latin typeface="Arial"/>
                <a:cs typeface="Arial"/>
              </a:rPr>
              <a:t>ultrasound </a:t>
            </a:r>
            <a:r>
              <a:rPr sz="3200" spc="-195" dirty="0">
                <a:latin typeface="Arial"/>
                <a:cs typeface="Arial"/>
              </a:rPr>
              <a:t>images </a:t>
            </a:r>
            <a:r>
              <a:rPr sz="3200" spc="-204" dirty="0">
                <a:latin typeface="Arial"/>
                <a:cs typeface="Arial"/>
              </a:rPr>
              <a:t>can </a:t>
            </a:r>
            <a:r>
              <a:rPr sz="3200" spc="-95" dirty="0">
                <a:latin typeface="Arial"/>
                <a:cs typeface="Arial"/>
              </a:rPr>
              <a:t>help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245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physician 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spc="-245" dirty="0">
                <a:latin typeface="Arial"/>
                <a:cs typeface="Arial"/>
              </a:rPr>
              <a:t>see </a:t>
            </a:r>
            <a:r>
              <a:rPr sz="3200" spc="-149" dirty="0">
                <a:latin typeface="Arial"/>
                <a:cs typeface="Arial"/>
              </a:rPr>
              <a:t>and</a:t>
            </a:r>
            <a:r>
              <a:rPr sz="3200" spc="-279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evaluate:</a:t>
            </a:r>
            <a:endParaRPr sz="3200" dirty="0">
              <a:latin typeface="Arial"/>
              <a:cs typeface="Arial"/>
            </a:endParaRPr>
          </a:p>
          <a:p>
            <a:pPr marL="355536" indent="-342840">
              <a:spcBef>
                <a:spcPts val="330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191" dirty="0">
                <a:solidFill>
                  <a:srgbClr val="00B050"/>
                </a:solidFill>
                <a:latin typeface="Arial"/>
                <a:cs typeface="Arial"/>
              </a:rPr>
              <a:t>blockages </a:t>
            </a:r>
            <a:r>
              <a:rPr sz="3200" spc="21" dirty="0">
                <a:latin typeface="Arial"/>
                <a:cs typeface="Arial"/>
              </a:rPr>
              <a:t>to </a:t>
            </a:r>
            <a:r>
              <a:rPr sz="3200" spc="-75" dirty="0">
                <a:latin typeface="Arial"/>
                <a:cs typeface="Arial"/>
              </a:rPr>
              <a:t>blood </a:t>
            </a:r>
            <a:r>
              <a:rPr sz="3200" spc="-10" dirty="0">
                <a:latin typeface="Arial"/>
                <a:cs typeface="Arial"/>
              </a:rPr>
              <a:t>flow </a:t>
            </a:r>
            <a:r>
              <a:rPr sz="3200" spc="-185" dirty="0">
                <a:latin typeface="Arial"/>
                <a:cs typeface="Arial"/>
              </a:rPr>
              <a:t>(such </a:t>
            </a:r>
            <a:r>
              <a:rPr sz="3200" spc="-300" dirty="0">
                <a:latin typeface="Arial"/>
                <a:cs typeface="Arial"/>
              </a:rPr>
              <a:t>as</a:t>
            </a:r>
            <a:r>
              <a:rPr sz="3200" spc="-545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clots).</a:t>
            </a:r>
            <a:endParaRPr sz="3200" dirty="0">
              <a:latin typeface="Arial"/>
              <a:cs typeface="Arial"/>
            </a:endParaRPr>
          </a:p>
          <a:p>
            <a:pPr marL="355536" marR="281255" indent="-342840">
              <a:lnSpc>
                <a:spcPts val="3460"/>
              </a:lnSpc>
              <a:spcBef>
                <a:spcPts val="815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90" dirty="0">
                <a:latin typeface="Arial"/>
                <a:cs typeface="Arial"/>
              </a:rPr>
              <a:t>narrowing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229" dirty="0">
                <a:latin typeface="Arial"/>
                <a:cs typeface="Arial"/>
              </a:rPr>
              <a:t>vessels </a:t>
            </a:r>
            <a:r>
              <a:rPr sz="3200" spc="-95" dirty="0">
                <a:latin typeface="Arial"/>
                <a:cs typeface="Arial"/>
              </a:rPr>
              <a:t>(which </a:t>
            </a:r>
            <a:r>
              <a:rPr sz="3200" spc="-191" dirty="0">
                <a:latin typeface="Arial"/>
                <a:cs typeface="Arial"/>
              </a:rPr>
              <a:t>may </a:t>
            </a:r>
            <a:r>
              <a:rPr sz="3200" spc="-145" dirty="0">
                <a:latin typeface="Arial"/>
                <a:cs typeface="Arial"/>
              </a:rPr>
              <a:t>be </a:t>
            </a:r>
            <a:r>
              <a:rPr sz="3200" spc="-210" dirty="0">
                <a:latin typeface="Arial"/>
                <a:cs typeface="Arial"/>
              </a:rPr>
              <a:t>caused</a:t>
            </a:r>
            <a:r>
              <a:rPr sz="3200" spc="-408" dirty="0">
                <a:latin typeface="Arial"/>
                <a:cs typeface="Arial"/>
              </a:rPr>
              <a:t> </a:t>
            </a:r>
            <a:r>
              <a:rPr sz="3200" spc="-135" dirty="0">
                <a:latin typeface="Arial"/>
                <a:cs typeface="Arial"/>
              </a:rPr>
              <a:t>by </a:t>
            </a:r>
            <a:r>
              <a:rPr sz="3200" u="heavy" spc="-1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1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plaque</a:t>
            </a:r>
            <a:r>
              <a:rPr sz="3200" spc="-114" dirty="0">
                <a:latin typeface="Arial"/>
                <a:cs typeface="Arial"/>
              </a:rPr>
              <a:t>).</a:t>
            </a:r>
            <a:endParaRPr sz="3200" dirty="0">
              <a:latin typeface="Arial"/>
              <a:cs typeface="Arial"/>
            </a:endParaRPr>
          </a:p>
          <a:p>
            <a:pPr marL="355536" indent="-342840">
              <a:spcBef>
                <a:spcPts val="325"/>
              </a:spcBef>
              <a:buChar char="•"/>
              <a:tabLst>
                <a:tab pos="354903" algn="l"/>
                <a:tab pos="355536" algn="l"/>
              </a:tabLst>
            </a:pPr>
            <a:r>
              <a:rPr sz="3200" spc="-86" dirty="0">
                <a:solidFill>
                  <a:srgbClr val="00B050"/>
                </a:solidFill>
                <a:latin typeface="Arial"/>
                <a:cs typeface="Arial"/>
              </a:rPr>
              <a:t>tumors </a:t>
            </a:r>
            <a:r>
              <a:rPr sz="3200" spc="-149" dirty="0">
                <a:latin typeface="Arial"/>
                <a:cs typeface="Arial"/>
              </a:rPr>
              <a:t>and </a:t>
            </a:r>
            <a:r>
              <a:rPr sz="3200" spc="-114" dirty="0">
                <a:latin typeface="Arial"/>
                <a:cs typeface="Arial"/>
              </a:rPr>
              <a:t>congenital </a:t>
            </a:r>
            <a:r>
              <a:rPr sz="3200" spc="-165" dirty="0">
                <a:latin typeface="Arial"/>
                <a:cs typeface="Arial"/>
              </a:rPr>
              <a:t>vascular</a:t>
            </a:r>
            <a:r>
              <a:rPr sz="3200" spc="-285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malformation.</a:t>
            </a:r>
            <a:endParaRPr sz="3200" dirty="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4300" dirty="0">
              <a:latin typeface="Times New Roman"/>
              <a:cs typeface="Times New Roman"/>
            </a:endParaRPr>
          </a:p>
          <a:p>
            <a:pPr marL="354903" marR="255224" indent="-342840">
              <a:lnSpc>
                <a:spcPts val="3460"/>
              </a:lnSpc>
            </a:pPr>
            <a:r>
              <a:rPr sz="3200" spc="-21" dirty="0">
                <a:latin typeface="Arial"/>
                <a:cs typeface="Arial"/>
              </a:rPr>
              <a:t>With </a:t>
            </a:r>
            <a:r>
              <a:rPr sz="3200" spc="-125" dirty="0">
                <a:latin typeface="Arial"/>
                <a:cs typeface="Arial"/>
              </a:rPr>
              <a:t>knowledge </a:t>
            </a:r>
            <a:r>
              <a:rPr sz="3200" spc="-70" dirty="0">
                <a:latin typeface="Arial"/>
                <a:cs typeface="Arial"/>
              </a:rPr>
              <a:t>about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191" dirty="0">
                <a:solidFill>
                  <a:srgbClr val="00B050"/>
                </a:solidFill>
                <a:latin typeface="Arial"/>
                <a:cs typeface="Arial"/>
              </a:rPr>
              <a:t>speed </a:t>
            </a:r>
            <a:r>
              <a:rPr sz="3200" spc="-149" dirty="0">
                <a:solidFill>
                  <a:srgbClr val="00B050"/>
                </a:solidFill>
                <a:latin typeface="Arial"/>
                <a:cs typeface="Arial"/>
              </a:rPr>
              <a:t>and </a:t>
            </a:r>
            <a:r>
              <a:rPr sz="3200" spc="-110" dirty="0">
                <a:solidFill>
                  <a:srgbClr val="00B050"/>
                </a:solidFill>
                <a:latin typeface="Arial"/>
                <a:cs typeface="Arial"/>
              </a:rPr>
              <a:t>volume</a:t>
            </a:r>
            <a:r>
              <a:rPr sz="3200" spc="-554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B050"/>
                </a:solidFill>
                <a:latin typeface="Arial"/>
                <a:cs typeface="Arial"/>
              </a:rPr>
              <a:t>of  </a:t>
            </a:r>
            <a:r>
              <a:rPr sz="3200" spc="-75" dirty="0">
                <a:solidFill>
                  <a:srgbClr val="00B050"/>
                </a:solidFill>
                <a:latin typeface="Arial"/>
                <a:cs typeface="Arial"/>
              </a:rPr>
              <a:t>blood </a:t>
            </a:r>
            <a:r>
              <a:rPr sz="3200" spc="-10" dirty="0">
                <a:solidFill>
                  <a:srgbClr val="00B050"/>
                </a:solidFill>
                <a:latin typeface="Arial"/>
                <a:cs typeface="Arial"/>
              </a:rPr>
              <a:t>flow </a:t>
            </a:r>
            <a:r>
              <a:rPr sz="3200" spc="-160" dirty="0">
                <a:latin typeface="Arial"/>
                <a:cs typeface="Arial"/>
              </a:rPr>
              <a:t>gained </a:t>
            </a:r>
            <a:r>
              <a:rPr sz="3200" spc="-30" dirty="0">
                <a:latin typeface="Arial"/>
                <a:cs typeface="Arial"/>
              </a:rPr>
              <a:t>from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110" dirty="0">
                <a:latin typeface="Arial"/>
                <a:cs typeface="Arial"/>
              </a:rPr>
              <a:t>Doppler </a:t>
            </a:r>
            <a:r>
              <a:rPr sz="3200" spc="-95" dirty="0">
                <a:latin typeface="Arial"/>
                <a:cs typeface="Arial"/>
              </a:rPr>
              <a:t>ultrasound  </a:t>
            </a:r>
            <a:r>
              <a:rPr sz="3200" spc="-155" dirty="0">
                <a:latin typeface="Arial"/>
                <a:cs typeface="Arial"/>
              </a:rPr>
              <a:t>image,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155" dirty="0">
                <a:latin typeface="Arial"/>
                <a:cs typeface="Arial"/>
              </a:rPr>
              <a:t>physician </a:t>
            </a:r>
            <a:r>
              <a:rPr sz="3200" spc="-204" dirty="0">
                <a:latin typeface="Arial"/>
                <a:cs typeface="Arial"/>
              </a:rPr>
              <a:t>can </a:t>
            </a:r>
            <a:r>
              <a:rPr sz="3200" spc="-35" dirty="0">
                <a:latin typeface="Arial"/>
                <a:cs typeface="Arial"/>
              </a:rPr>
              <a:t>often </a:t>
            </a:r>
            <a:r>
              <a:rPr sz="3200" spc="-80" dirty="0">
                <a:latin typeface="Arial"/>
                <a:cs typeface="Arial"/>
              </a:rPr>
              <a:t>determine  </a:t>
            </a:r>
            <a:r>
              <a:rPr sz="3200" spc="-55" dirty="0">
                <a:latin typeface="Arial"/>
                <a:cs typeface="Arial"/>
              </a:rPr>
              <a:t>whether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44" dirty="0">
                <a:latin typeface="Arial"/>
                <a:cs typeface="Arial"/>
              </a:rPr>
              <a:t>patient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145" dirty="0">
                <a:latin typeface="Arial"/>
                <a:cs typeface="Arial"/>
              </a:rPr>
              <a:t>good </a:t>
            </a:r>
            <a:r>
              <a:rPr sz="3200" spc="-125" dirty="0">
                <a:latin typeface="Arial"/>
                <a:cs typeface="Arial"/>
              </a:rPr>
              <a:t>candidate </a:t>
            </a:r>
            <a:r>
              <a:rPr sz="3200" spc="-10" dirty="0">
                <a:latin typeface="Arial"/>
                <a:cs typeface="Arial"/>
              </a:rPr>
              <a:t>for </a:t>
            </a:r>
            <a:r>
              <a:rPr sz="3200" spc="-245" dirty="0">
                <a:latin typeface="Arial"/>
                <a:cs typeface="Arial"/>
              </a:rPr>
              <a:t>a  </a:t>
            </a:r>
            <a:r>
              <a:rPr sz="3200" spc="-114" dirty="0">
                <a:latin typeface="Arial"/>
                <a:cs typeface="Arial"/>
              </a:rPr>
              <a:t>procedure </a:t>
            </a:r>
            <a:r>
              <a:rPr sz="3200" spc="-105" dirty="0">
                <a:latin typeface="Arial"/>
                <a:cs typeface="Arial"/>
              </a:rPr>
              <a:t>like</a:t>
            </a:r>
            <a:r>
              <a:rPr sz="3200" spc="-240" dirty="0">
                <a:latin typeface="Arial"/>
                <a:cs typeface="Arial"/>
              </a:rPr>
              <a:t> </a:t>
            </a:r>
            <a:r>
              <a:rPr sz="3200" u="heavy" spc="-1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angioplasty</a:t>
            </a:r>
            <a:r>
              <a:rPr sz="3200" spc="-140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315960-D2A0-4F1A-AA10-D9DEDCC09C06}"/>
              </a:ext>
            </a:extLst>
          </p:cNvPr>
          <p:cNvSpPr/>
          <p:nvPr/>
        </p:nvSpPr>
        <p:spPr>
          <a:xfrm>
            <a:off x="2380555" y="581025"/>
            <a:ext cx="5475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b="1" dirty="0">
                <a:solidFill>
                  <a:srgbClr val="333333"/>
                </a:solidFill>
              </a:rPr>
              <a:t>Applications of ultrasound: </a:t>
            </a:r>
            <a:endParaRPr lang="en-IN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7CAF6E-5398-40CB-8739-AFAA587DF07D}"/>
              </a:ext>
            </a:extLst>
          </p:cNvPr>
          <p:cNvSpPr/>
          <p:nvPr/>
        </p:nvSpPr>
        <p:spPr>
          <a:xfrm>
            <a:off x="750229" y="1495425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 applications of ultrasound are mentioned below and it is used for examining the following things: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ABD516-45AC-47B8-AE59-EA0198492A7C}"/>
              </a:ext>
            </a:extLst>
          </p:cNvPr>
          <p:cNvSpPr/>
          <p:nvPr/>
        </p:nvSpPr>
        <p:spPr>
          <a:xfrm>
            <a:off x="660400" y="2588218"/>
            <a:ext cx="9372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Extremities like connective tissues, muscles, joints, and vessels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Neck: vessels, abscesses, thyroid gland, and lymph nodes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Chest: heart (echocardiography), wall, pleura, mediastinal </a:t>
            </a:r>
            <a:r>
              <a:rPr lang="en-IN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tumors</a:t>
            </a: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disorders of lungs which are situated in peripheral area of lungs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Abdomen, small pelvis, and retroperitoneum: fluid-containing structures, parenchymatous organs, gastrointestinal tract, great vessels, lymph nodes, abnormal fluid collections, and </a:t>
            </a:r>
            <a:r>
              <a:rPr lang="en-IN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tumors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Spine in infants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Hips in infants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 in infants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Unborn child </a:t>
            </a:r>
            <a:r>
              <a:rPr lang="en-IN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fetus</a:t>
            </a:r>
            <a:r>
              <a:rPr lang="en-IN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pregnant women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38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1507</Words>
  <Application>Microsoft Office PowerPoint</Application>
  <PresentationFormat>Custom</PresentationFormat>
  <Paragraphs>187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Tahoma</vt:lpstr>
      <vt:lpstr>Times New Roman</vt:lpstr>
      <vt:lpstr>Trebuchet MS</vt:lpstr>
      <vt:lpstr>Verdana</vt:lpstr>
      <vt:lpstr>Wingdings</vt:lpstr>
      <vt:lpstr>Office Theme</vt:lpstr>
      <vt:lpstr>PowerPoint Presentation</vt:lpstr>
      <vt:lpstr>Outline</vt:lpstr>
      <vt:lpstr>What is General Ultrasound Imaging?</vt:lpstr>
      <vt:lpstr>Why Ultrasound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Ultrasound</vt:lpstr>
      <vt:lpstr>PowerPoint Presentation</vt:lpstr>
      <vt:lpstr>Common Sound Frequencies</vt:lpstr>
      <vt:lpstr>Physics of the method</vt:lpstr>
      <vt:lpstr>Principles of Ultrasound</vt:lpstr>
      <vt:lpstr>Ultrasound Parts</vt:lpstr>
      <vt:lpstr>The Ultrasound Machine</vt:lpstr>
      <vt:lpstr>Equipment</vt:lpstr>
      <vt:lpstr>PowerPoint Presentation</vt:lpstr>
      <vt:lpstr>PowerPoint Presentation</vt:lpstr>
      <vt:lpstr>PowerPoint Presentation</vt:lpstr>
      <vt:lpstr>PowerPoint Presentation</vt:lpstr>
      <vt:lpstr>Future of Ultrasound</vt:lpstr>
      <vt:lpstr>What are the limitations of General Ultrasound Imaging?</vt:lpstr>
      <vt:lpstr>         Reference</vt:lpstr>
      <vt:lpstr>    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 i c r o s o f t   P o w e r P o i n t   -   U l t r a s o u n d . p p t   [ C o m p a t i b i l i t y   M o d e ]</dc:title>
  <dc:creator>A d m i n</dc:creator>
  <cp:lastModifiedBy>Sumit Thakur</cp:lastModifiedBy>
  <cp:revision>8</cp:revision>
  <dcterms:created xsi:type="dcterms:W3CDTF">2018-03-20T10:06:11Z</dcterms:created>
  <dcterms:modified xsi:type="dcterms:W3CDTF">2021-09-20T05:36:11Z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2012-09-26T00:00:00Z</vt:filetime>
  </property>
  <property fmtid="{D5CDD505-2E9C-101B-9397-08002B2CF9AE}" pid="3" name="Creator">
    <vt:lpwstr>   M i c r o s o f t   P o w e r P o i n t   -   [ U l t r a s o u n d . p p t   [ C o m p a t i b i l i t y   M o d e ] ]</vt:lpwstr>
  </property>
  <property fmtid="{D5CDD505-2E9C-101B-9397-08002B2CF9AE}" pid="4" name="LastSaved">
    <vt:filetime>2018-03-20T00:00:00Z</vt:filetime>
  </property>
</Properties>
</file>