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0" r:id="rId2"/>
    <p:sldId id="259" r:id="rId3"/>
    <p:sldId id="260" r:id="rId4"/>
    <p:sldId id="261" r:id="rId5"/>
    <p:sldId id="265" r:id="rId6"/>
    <p:sldId id="266" r:id="rId7"/>
    <p:sldId id="268" r:id="rId8"/>
    <p:sldId id="267" r:id="rId9"/>
    <p:sldId id="262" r:id="rId10"/>
    <p:sldId id="263" r:id="rId11"/>
    <p:sldId id="257" r:id="rId12"/>
    <p:sldId id="264" r:id="rId13"/>
    <p:sldId id="269" r:id="rId14"/>
    <p:sldId id="258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CA8AF-ACDE-4558-A463-26A18ECBFC8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5B70E-7B74-461A-85FE-E24C25C751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C5DD80-DF0D-47F1-A97E-F9196652AEA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45B-7E67-41B4-AF14-6EE1B50D598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61F2AE7-3884-41EC-86BF-43FBA897E4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45B-7E67-41B4-AF14-6EE1B50D598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2AE7-3884-41EC-86BF-43FBA897E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45B-7E67-41B4-AF14-6EE1B50D598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2AE7-3884-41EC-86BF-43FBA897E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45B-7E67-41B4-AF14-6EE1B50D598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2AE7-3884-41EC-86BF-43FBA897E4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45B-7E67-41B4-AF14-6EE1B50D598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1F2AE7-3884-41EC-86BF-43FBA897E4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45B-7E67-41B4-AF14-6EE1B50D598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2AE7-3884-41EC-86BF-43FBA897E4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45B-7E67-41B4-AF14-6EE1B50D598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2AE7-3884-41EC-86BF-43FBA897E4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45B-7E67-41B4-AF14-6EE1B50D598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2AE7-3884-41EC-86BF-43FBA897E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45B-7E67-41B4-AF14-6EE1B50D598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2AE7-3884-41EC-86BF-43FBA897E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45B-7E67-41B4-AF14-6EE1B50D598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2AE7-3884-41EC-86BF-43FBA897E4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445B-7E67-41B4-AF14-6EE1B50D598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1F2AE7-3884-41EC-86BF-43FBA897E4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9E445B-7E67-41B4-AF14-6EE1B50D598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61F2AE7-3884-41EC-86BF-43FBA897E4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org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9600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2240" y="1568559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6000" dirty="0">
                <a:solidFill>
                  <a:schemeClr val="bg1"/>
                </a:solidFill>
                <a:latin typeface="Verdana" pitchFamily="34" charset="0"/>
              </a:rPr>
              <a:t>www.studymafia.org</a:t>
            </a:r>
            <a:endParaRPr lang="en-US" sz="60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228600" y="56388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rgbClr val="C00000"/>
                </a:solidFill>
              </a:rPr>
              <a:t>Submitted To:				                               Submitted By:</a:t>
            </a:r>
          </a:p>
          <a:p>
            <a:pPr eaLnBrk="0" hangingPunct="0">
              <a:defRPr/>
            </a:pPr>
            <a:r>
              <a:rPr lang="en-US" b="1" dirty="0">
                <a:solidFill>
                  <a:srgbClr val="C00000"/>
                </a:solidFill>
              </a:rPr>
              <a:t>www.studymafia.org                                                                                </a:t>
            </a:r>
            <a:r>
              <a:rPr lang="en-US" b="1" dirty="0" err="1">
                <a:solidFill>
                  <a:srgbClr val="C00000"/>
                </a:solidFill>
              </a:rPr>
              <a:t>www.studymafia.org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-1143000" y="3060918"/>
            <a:ext cx="6934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0070C0"/>
                </a:solidFill>
              </a:rPr>
              <a:t>Seminar</a:t>
            </a:r>
          </a:p>
          <a:p>
            <a:pPr algn="ctr" eaLnBrk="0" hangingPunct="0">
              <a:defRPr/>
            </a:pPr>
            <a:r>
              <a:rPr lang="en-US" sz="3600" b="1" dirty="0">
                <a:solidFill>
                  <a:srgbClr val="0070C0"/>
                </a:solidFill>
              </a:rPr>
              <a:t> On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0070C0"/>
                </a:solidFill>
              </a:rPr>
              <a:t>LAN WAN MAN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Disadvantages of 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Disadvantages of LAN are mentioned below: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Cables may break 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File server may break 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Needs administrative time 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Expensive to install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pc="-35" dirty="0">
                <a:latin typeface="Georgia"/>
                <a:cs typeface="Georgia"/>
              </a:rPr>
              <a:t>WAN</a:t>
            </a:r>
            <a:r>
              <a:rPr lang="en-US" b="1" spc="-15" dirty="0">
                <a:solidFill>
                  <a:srgbClr val="03485C"/>
                </a:solidFill>
                <a:latin typeface="Times New Roman"/>
                <a:cs typeface="Times New Roman"/>
              </a:rPr>
              <a:t> (</a:t>
            </a:r>
            <a:r>
              <a:rPr lang="en-US" sz="3200" b="1" spc="-15" dirty="0">
                <a:solidFill>
                  <a:srgbClr val="03485C"/>
                </a:solidFill>
                <a:latin typeface="Times New Roman"/>
                <a:cs typeface="Times New Roman"/>
              </a:rPr>
              <a:t>Wide </a:t>
            </a:r>
            <a:r>
              <a:rPr lang="en-US" sz="3200" b="1" dirty="0">
                <a:solidFill>
                  <a:srgbClr val="03485C"/>
                </a:solidFill>
                <a:latin typeface="Times New Roman"/>
                <a:cs typeface="Times New Roman"/>
              </a:rPr>
              <a:t>Area</a:t>
            </a:r>
            <a:r>
              <a:rPr lang="en-US" sz="3200" b="1" spc="45" dirty="0">
                <a:solidFill>
                  <a:srgbClr val="03485C"/>
                </a:solidFill>
                <a:latin typeface="Times New Roman"/>
                <a:cs typeface="Times New Roman"/>
              </a:rPr>
              <a:t> </a:t>
            </a:r>
            <a:r>
              <a:rPr lang="en-US" sz="3200" b="1" dirty="0">
                <a:solidFill>
                  <a:srgbClr val="03485C"/>
                </a:solidFill>
                <a:latin typeface="Times New Roman"/>
                <a:cs typeface="Times New Roman"/>
              </a:rPr>
              <a:t>Network</a:t>
            </a:r>
            <a:r>
              <a:rPr lang="en-US" b="1" dirty="0">
                <a:solidFill>
                  <a:srgbClr val="03485C"/>
                </a:solidFill>
                <a:latin typeface="Times New Roman"/>
                <a:cs typeface="Times New Roman"/>
              </a:rPr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spc="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spc="-35" dirty="0">
                <a:latin typeface="Times New Roman" pitchFamily="18" charset="0"/>
                <a:cs typeface="Times New Roman" pitchFamily="18" charset="0"/>
              </a:rPr>
              <a:t>wan </a:t>
            </a:r>
            <a:r>
              <a:rPr lang="en-US" sz="2800" spc="-40" dirty="0">
                <a:latin typeface="Times New Roman" pitchFamily="18" charset="0"/>
                <a:cs typeface="Times New Roman" pitchFamily="18" charset="0"/>
              </a:rPr>
              <a:t>spans </a:t>
            </a:r>
            <a:r>
              <a:rPr lang="en-US" sz="2800" spc="-5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spc="-40" dirty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sz="2800" spc="-25" dirty="0">
                <a:latin typeface="Times New Roman" pitchFamily="18" charset="0"/>
                <a:cs typeface="Times New Roman" pitchFamily="18" charset="0"/>
              </a:rPr>
              <a:t>geographical </a:t>
            </a:r>
            <a:r>
              <a:rPr lang="en-US" sz="2800" spc="-45" dirty="0">
                <a:latin typeface="Times New Roman" pitchFamily="18" charset="0"/>
                <a:cs typeface="Times New Roman" pitchFamily="18" charset="0"/>
              </a:rPr>
              <a:t>area, </a:t>
            </a:r>
            <a:r>
              <a:rPr lang="en-US" sz="2800" spc="-15" dirty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2800" spc="-50" dirty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sz="2800" spc="-20" dirty="0">
                <a:latin typeface="Times New Roman" pitchFamily="18" charset="0"/>
                <a:cs typeface="Times New Roman" pitchFamily="18" charset="0"/>
              </a:rPr>
              <a:t>state, </a:t>
            </a:r>
            <a:r>
              <a:rPr lang="en-US" sz="2800" spc="-40" dirty="0">
                <a:latin typeface="Times New Roman" pitchFamily="18" charset="0"/>
                <a:cs typeface="Times New Roman" pitchFamily="18" charset="0"/>
              </a:rPr>
              <a:t>country.</a:t>
            </a:r>
            <a:r>
              <a:rPr lang="en-US" sz="2800" spc="-3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5" dirty="0">
                <a:latin typeface="Times New Roman" pitchFamily="18" charset="0"/>
                <a:cs typeface="Times New Roman" pitchFamily="18" charset="0"/>
              </a:rPr>
              <a:t>WAN  </a:t>
            </a:r>
            <a:r>
              <a:rPr lang="en-US" sz="2800" spc="-15" dirty="0">
                <a:latin typeface="Times New Roman" pitchFamily="18" charset="0"/>
                <a:cs typeface="Times New Roman" pitchFamily="18" charset="0"/>
              </a:rPr>
              <a:t>connects multiple </a:t>
            </a:r>
            <a:r>
              <a:rPr lang="en-US" sz="2800" spc="-30" dirty="0">
                <a:latin typeface="Times New Roman" pitchFamily="18" charset="0"/>
                <a:cs typeface="Times New Roman" pitchFamily="18" charset="0"/>
              </a:rPr>
              <a:t>smaller networks </a:t>
            </a:r>
            <a:r>
              <a:rPr lang="en-US" sz="2800" spc="-15" dirty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2800" spc="-5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800" spc="-10" dirty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2800" spc="-45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sz="2800" spc="-25" dirty="0">
                <a:latin typeface="Times New Roman" pitchFamily="18" charset="0"/>
                <a:cs typeface="Times New Roman" pitchFamily="18" charset="0"/>
              </a:rPr>
              <a:t>network or  </a:t>
            </a:r>
            <a:r>
              <a:rPr lang="en-US" sz="2800" spc="-20" dirty="0">
                <a:latin typeface="Times New Roman" pitchFamily="18" charset="0"/>
                <a:cs typeface="Times New Roman" pitchFamily="18" charset="0"/>
              </a:rPr>
              <a:t>metro </a:t>
            </a:r>
            <a:r>
              <a:rPr lang="en-US" sz="2800" spc="-45" dirty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sz="28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0" dirty="0">
                <a:latin typeface="Times New Roman" pitchFamily="18" charset="0"/>
                <a:cs typeface="Times New Roman" pitchFamily="18" charset="0"/>
              </a:rPr>
              <a:t>networks.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2743200" y="3048000"/>
            <a:ext cx="5334000" cy="335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WAN Types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SD- WAN </a:t>
            </a:r>
          </a:p>
          <a:p>
            <a:pPr lvl="0"/>
            <a:r>
              <a:rPr lang="en-US" dirty="0"/>
              <a:t>X.25</a:t>
            </a:r>
          </a:p>
          <a:p>
            <a:pPr lvl="0"/>
            <a:r>
              <a:rPr lang="en-US" dirty="0"/>
              <a:t>SONET </a:t>
            </a:r>
          </a:p>
          <a:p>
            <a:pPr lvl="0"/>
            <a:r>
              <a:rPr lang="en-US" dirty="0"/>
              <a:t>Leased line </a:t>
            </a:r>
          </a:p>
          <a:p>
            <a:pPr lvl="0"/>
            <a:r>
              <a:rPr lang="en-US" dirty="0"/>
              <a:t>ISDN </a:t>
            </a:r>
          </a:p>
          <a:p>
            <a:pPr lvl="0"/>
            <a:r>
              <a:rPr lang="en-US" dirty="0"/>
              <a:t>Frame Relay </a:t>
            </a:r>
          </a:p>
          <a:p>
            <a:pPr lvl="0"/>
            <a:r>
              <a:rPr lang="en-US" dirty="0"/>
              <a:t>DSL </a:t>
            </a:r>
          </a:p>
          <a:p>
            <a:pPr lvl="0"/>
            <a:r>
              <a:rPr lang="en-US" dirty="0"/>
              <a:t>Dial-up </a:t>
            </a:r>
          </a:p>
          <a:p>
            <a:pPr lvl="0"/>
            <a:r>
              <a:rPr lang="en-US" dirty="0"/>
              <a:t>Cable modem </a:t>
            </a:r>
          </a:p>
          <a:p>
            <a:pPr lvl="0"/>
            <a:r>
              <a:rPr lang="en-US" dirty="0"/>
              <a:t>ATM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pc="-20" dirty="0"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en-US" sz="2800" b="1" spc="-20" dirty="0"/>
              <a:t> (Metropolitan </a:t>
            </a:r>
            <a:r>
              <a:rPr lang="en-US" sz="2800" b="1" spc="-45" dirty="0"/>
              <a:t>Area </a:t>
            </a:r>
            <a:r>
              <a:rPr lang="en-US" sz="2800" b="1" spc="-25" dirty="0"/>
              <a:t>Network)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pc="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spc="-20" dirty="0">
                <a:latin typeface="Times New Roman" pitchFamily="18" charset="0"/>
                <a:cs typeface="Times New Roman" pitchFamily="18" charset="0"/>
              </a:rPr>
              <a:t>metropolitan </a:t>
            </a:r>
            <a:r>
              <a:rPr lang="en-US" sz="2400" spc="-45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sz="2400" spc="-25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sz="2400" spc="-4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spc="-4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spc="-20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400" spc="-20" dirty="0">
                <a:latin typeface="Times New Roman" pitchFamily="18" charset="0"/>
                <a:cs typeface="Times New Roman" pitchFamily="18" charset="0"/>
              </a:rPr>
              <a:t>interconnects </a:t>
            </a:r>
            <a:r>
              <a:rPr lang="en-US" sz="2400" spc="-40" dirty="0">
                <a:latin typeface="Times New Roman" pitchFamily="18" charset="0"/>
                <a:cs typeface="Times New Roman" pitchFamily="18" charset="0"/>
              </a:rPr>
              <a:t>users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with  </a:t>
            </a:r>
            <a:r>
              <a:rPr lang="en-US" sz="2400" spc="-20" dirty="0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en-US" sz="2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0" dirty="0">
                <a:latin typeface="Times New Roman" pitchFamily="18" charset="0"/>
                <a:cs typeface="Times New Roman" pitchFamily="18" charset="0"/>
              </a:rPr>
              <a:t>resource</a:t>
            </a:r>
            <a:r>
              <a:rPr lang="en-US" sz="24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2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4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25" dirty="0">
                <a:latin typeface="Times New Roman" pitchFamily="18" charset="0"/>
                <a:cs typeface="Times New Roman" pitchFamily="18" charset="0"/>
              </a:rPr>
              <a:t>geographical</a:t>
            </a:r>
            <a:r>
              <a:rPr lang="en-US"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45" dirty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US" sz="24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25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4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4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20" dirty="0">
                <a:latin typeface="Times New Roman" pitchFamily="18" charset="0"/>
                <a:cs typeface="Times New Roman" pitchFamily="18" charset="0"/>
              </a:rPr>
              <a:t>region </a:t>
            </a:r>
            <a:r>
              <a:rPr lang="en-US" sz="2400" spc="-15" dirty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sz="24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2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5" dirty="0">
                <a:latin typeface="Times New Roman" pitchFamily="18" charset="0"/>
                <a:cs typeface="Times New Roman" pitchFamily="18" charset="0"/>
              </a:rPr>
              <a:t>covered</a:t>
            </a:r>
            <a:r>
              <a:rPr lang="en-US" sz="24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20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4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30" dirty="0">
                <a:latin typeface="Times New Roman" pitchFamily="18" charset="0"/>
                <a:cs typeface="Times New Roman" pitchFamily="18" charset="0"/>
              </a:rPr>
              <a:t>even  </a:t>
            </a:r>
            <a:r>
              <a:rPr lang="en-US" sz="2400" spc="-4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spc="-40" dirty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sz="2400" spc="-15" dirty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2400" spc="-45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sz="2400" spc="-25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2400" spc="-30" dirty="0">
                <a:latin typeface="Times New Roman" pitchFamily="18" charset="0"/>
                <a:cs typeface="Times New Roman" pitchFamily="18" charset="0"/>
              </a:rPr>
              <a:t>smaller </a:t>
            </a:r>
            <a:r>
              <a:rPr lang="en-US" sz="2400" spc="-45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sz="2400" spc="-25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sz="2400" spc="-35" dirty="0">
                <a:latin typeface="Times New Roman" pitchFamily="18" charset="0"/>
                <a:cs typeface="Times New Roman" pitchFamily="18" charset="0"/>
              </a:rPr>
              <a:t>covered </a:t>
            </a:r>
            <a:r>
              <a:rPr lang="en-US" sz="2400" spc="-2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spc="-35" dirty="0">
                <a:latin typeface="Times New Roman" pitchFamily="18" charset="0"/>
                <a:cs typeface="Times New Roman" pitchFamily="18" charset="0"/>
              </a:rPr>
              <a:t>WAN </a:t>
            </a:r>
            <a:r>
              <a:rPr lang="en-US" sz="2400" spc="-15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spc="-1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spc="-4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spc="-25" dirty="0">
                <a:latin typeface="Times New Roman" pitchFamily="18" charset="0"/>
                <a:cs typeface="Times New Roman" pitchFamily="18" charset="0"/>
              </a:rPr>
              <a:t>used  </a:t>
            </a:r>
            <a:r>
              <a:rPr lang="en-US" sz="2400" spc="-3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spc="-20" dirty="0">
                <a:latin typeface="Times New Roman" pitchFamily="18" charset="0"/>
                <a:cs typeface="Times New Roman" pitchFamily="18" charset="0"/>
              </a:rPr>
              <a:t>interconnection </a:t>
            </a:r>
            <a:r>
              <a:rPr lang="en-US" sz="2400" spc="-1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spc="-40" dirty="0">
                <a:latin typeface="Times New Roman" pitchFamily="18" charset="0"/>
                <a:cs typeface="Times New Roman" pitchFamily="18" charset="0"/>
              </a:rPr>
              <a:t>several </a:t>
            </a:r>
            <a:r>
              <a:rPr lang="en-US" sz="2400" spc="-15" dirty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2400" spc="-45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sz="2400" spc="-25" dirty="0">
                <a:latin typeface="Times New Roman" pitchFamily="18" charset="0"/>
                <a:cs typeface="Times New Roman" pitchFamily="18" charset="0"/>
              </a:rPr>
              <a:t>networks </a:t>
            </a:r>
            <a:r>
              <a:rPr lang="en-US" sz="2400" spc="-20" dirty="0">
                <a:latin typeface="Times New Roman" pitchFamily="18" charset="0"/>
                <a:cs typeface="Times New Roman" pitchFamily="18" charset="0"/>
              </a:rPr>
              <a:t>by bridging </a:t>
            </a:r>
            <a:r>
              <a:rPr lang="en-US" sz="2400" spc="-10" dirty="0">
                <a:latin typeface="Times New Roman" pitchFamily="18" charset="0"/>
                <a:cs typeface="Times New Roman" pitchFamily="18" charset="0"/>
              </a:rPr>
              <a:t>them backbone  </a:t>
            </a:r>
            <a:r>
              <a:rPr lang="en-US" sz="2400" spc="-25" dirty="0">
                <a:latin typeface="Times New Roman" pitchFamily="18" charset="0"/>
                <a:cs typeface="Times New Roman" pitchFamily="18" charset="0"/>
              </a:rPr>
              <a:t>line.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5334000" y="3581400"/>
            <a:ext cx="3124200" cy="2734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LAN is a private network used in small offices or homes usually within 1km range with high speed transfer data rate and fulltime service connectivity in low cost. WAN covers a large geographical area for example, a country or a continent. </a:t>
            </a:r>
          </a:p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Its data transfer data is usually low as compared to LAN, but it is compatible with a variety of access lines and has an advanced security. </a:t>
            </a:r>
          </a:p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MAN covers an area bigger than LAN within a city or town and serves as an ISP for larger LAN.</a:t>
            </a:r>
          </a:p>
          <a:p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It uses optical fibers or wireless infrastructure to link the LANs therefore, providing high speed regional resource sharing.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Reference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dirty="0">
                <a:hlinkClick r:id="rId2"/>
              </a:rPr>
              <a:t>www.google.com</a:t>
            </a:r>
            <a:endParaRPr lang="en-US" dirty="0"/>
          </a:p>
          <a:p>
            <a:r>
              <a:rPr lang="en-US" dirty="0">
                <a:hlinkClick r:id="rId3"/>
              </a:rPr>
              <a:t>www.wikipedia.com</a:t>
            </a:r>
            <a:endParaRPr lang="en-US" dirty="0"/>
          </a:p>
          <a:p>
            <a:r>
              <a:rPr lang="en-US" dirty="0">
                <a:hlinkClick r:id="rId4"/>
              </a:rPr>
              <a:t>www.studymafia.org</a:t>
            </a:r>
            <a:endParaRPr lang="en-US" dirty="0"/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                    THANKS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Networking</a:t>
            </a:r>
          </a:p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LAN</a:t>
            </a:r>
          </a:p>
          <a:p>
            <a:pPr>
              <a:buNone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          Star Topology</a:t>
            </a:r>
          </a:p>
          <a:p>
            <a:pPr>
              <a:buNone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          Bus Topology</a:t>
            </a:r>
          </a:p>
          <a:p>
            <a:pPr>
              <a:buNone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          Ring Topology</a:t>
            </a:r>
          </a:p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WAN</a:t>
            </a:r>
          </a:p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MAN</a:t>
            </a:r>
          </a:p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buNone/>
            </a:pPr>
            <a:r>
              <a:rPr lang="en-US" dirty="0"/>
              <a:t>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Networking: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287020" marR="5080" indent="-274955">
              <a:lnSpc>
                <a:spcPct val="80000"/>
              </a:lnSpc>
              <a:spcBef>
                <a:spcPts val="550"/>
              </a:spcBef>
              <a:buNone/>
            </a:pPr>
            <a:r>
              <a:rPr lang="en-US" dirty="0">
                <a:latin typeface="Georgia"/>
                <a:cs typeface="Georgia"/>
              </a:rPr>
              <a:t>A </a:t>
            </a:r>
            <a:r>
              <a:rPr lang="en-US" spc="-25" dirty="0">
                <a:latin typeface="Georgia"/>
                <a:cs typeface="Georgia"/>
              </a:rPr>
              <a:t>computer network </a:t>
            </a:r>
            <a:r>
              <a:rPr lang="en-US" spc="-40" dirty="0">
                <a:latin typeface="Georgia"/>
                <a:cs typeface="Georgia"/>
              </a:rPr>
              <a:t>is </a:t>
            </a:r>
            <a:r>
              <a:rPr lang="en-US" spc="-50" dirty="0">
                <a:latin typeface="Georgia"/>
                <a:cs typeface="Georgia"/>
              </a:rPr>
              <a:t>a </a:t>
            </a:r>
            <a:r>
              <a:rPr lang="en-US" spc="-20" dirty="0">
                <a:latin typeface="Georgia"/>
                <a:cs typeface="Georgia"/>
              </a:rPr>
              <a:t>communication </a:t>
            </a:r>
            <a:r>
              <a:rPr lang="en-US" spc="-10" dirty="0">
                <a:latin typeface="Georgia"/>
                <a:cs typeface="Georgia"/>
              </a:rPr>
              <a:t>that </a:t>
            </a:r>
            <a:r>
              <a:rPr lang="en-US" spc="-35" dirty="0">
                <a:latin typeface="Georgia"/>
                <a:cs typeface="Georgia"/>
              </a:rPr>
              <a:t>allows sharing </a:t>
            </a:r>
            <a:r>
              <a:rPr lang="en-US" spc="-25" dirty="0">
                <a:latin typeface="Georgia"/>
                <a:cs typeface="Georgia"/>
              </a:rPr>
              <a:t>information </a:t>
            </a:r>
            <a:r>
              <a:rPr lang="en-US" spc="-30" dirty="0">
                <a:latin typeface="Georgia"/>
                <a:cs typeface="Georgia"/>
              </a:rPr>
              <a:t>and  </a:t>
            </a:r>
            <a:r>
              <a:rPr lang="en-US" spc="-35" dirty="0">
                <a:latin typeface="Georgia"/>
                <a:cs typeface="Georgia"/>
              </a:rPr>
              <a:t>resource.</a:t>
            </a:r>
            <a:endParaRPr lang="en-US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en-US" sz="3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4800" spc="-95" dirty="0">
                <a:solidFill>
                  <a:srgbClr val="03485C"/>
                </a:solidFill>
                <a:latin typeface="Georgia"/>
                <a:cs typeface="Georgia"/>
              </a:rPr>
              <a:t>Types </a:t>
            </a:r>
            <a:r>
              <a:rPr lang="en-US" sz="4800" spc="-25" dirty="0">
                <a:solidFill>
                  <a:srgbClr val="03485C"/>
                </a:solidFill>
                <a:latin typeface="Georgia"/>
                <a:cs typeface="Georgia"/>
              </a:rPr>
              <a:t>of</a:t>
            </a:r>
            <a:r>
              <a:rPr lang="en-US" sz="4800" spc="65" dirty="0">
                <a:solidFill>
                  <a:srgbClr val="03485C"/>
                </a:solidFill>
                <a:latin typeface="Georgia"/>
                <a:cs typeface="Georgia"/>
              </a:rPr>
              <a:t> </a:t>
            </a:r>
            <a:r>
              <a:rPr lang="en-US" sz="4800" spc="-40" dirty="0">
                <a:solidFill>
                  <a:srgbClr val="03485C"/>
                </a:solidFill>
                <a:latin typeface="Georgia"/>
                <a:cs typeface="Georgia"/>
              </a:rPr>
              <a:t>Networking</a:t>
            </a:r>
            <a:endParaRPr lang="en-US" sz="48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2105"/>
              </a:spcBef>
              <a:buNone/>
            </a:pPr>
            <a:r>
              <a:rPr lang="en-US" sz="2800" spc="-25" dirty="0">
                <a:latin typeface="Georgia"/>
                <a:cs typeface="Georgia"/>
              </a:rPr>
              <a:t>    Three </a:t>
            </a:r>
            <a:r>
              <a:rPr lang="en-US" sz="2800" spc="-35" dirty="0">
                <a:latin typeface="Georgia"/>
                <a:cs typeface="Georgia"/>
              </a:rPr>
              <a:t>major </a:t>
            </a:r>
            <a:r>
              <a:rPr lang="en-US" sz="2800" spc="-20" dirty="0">
                <a:latin typeface="Georgia"/>
                <a:cs typeface="Georgia"/>
              </a:rPr>
              <a:t>types </a:t>
            </a:r>
            <a:r>
              <a:rPr lang="en-US" sz="2800" spc="-15" dirty="0">
                <a:latin typeface="Georgia"/>
                <a:cs typeface="Georgia"/>
              </a:rPr>
              <a:t>of</a:t>
            </a:r>
            <a:r>
              <a:rPr lang="en-US" sz="2800" spc="-50" dirty="0">
                <a:latin typeface="Georgia"/>
                <a:cs typeface="Georgia"/>
              </a:rPr>
              <a:t> </a:t>
            </a:r>
            <a:r>
              <a:rPr lang="en-US" sz="2800" spc="-20" dirty="0">
                <a:latin typeface="Georgia"/>
                <a:cs typeface="Georgia"/>
              </a:rPr>
              <a:t>networking:</a:t>
            </a:r>
            <a:endParaRPr lang="en-US" sz="2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r>
              <a:rPr lang="en-US" sz="2800" dirty="0">
                <a:latin typeface="Times New Roman"/>
                <a:cs typeface="Times New Roman"/>
              </a:rPr>
              <a:t>a</a:t>
            </a:r>
          </a:p>
          <a:p>
            <a:pPr marL="120650">
              <a:lnSpc>
                <a:spcPct val="100000"/>
              </a:lnSpc>
              <a:spcBef>
                <a:spcPts val="5"/>
              </a:spcBef>
              <a:buNone/>
              <a:tabLst>
                <a:tab pos="2700020" algn="l"/>
              </a:tabLst>
            </a:pPr>
            <a:r>
              <a:rPr lang="en-US" sz="2800" spc="-200" dirty="0">
                <a:solidFill>
                  <a:srgbClr val="03485C"/>
                </a:solidFill>
                <a:latin typeface="Georgia"/>
                <a:cs typeface="Georgia"/>
              </a:rPr>
              <a:t>          1  </a:t>
            </a:r>
            <a:r>
              <a:rPr lang="en-US" sz="2800" spc="-10" dirty="0">
                <a:solidFill>
                  <a:srgbClr val="03485C"/>
                </a:solidFill>
                <a:latin typeface="Georgia"/>
                <a:cs typeface="Georgia"/>
              </a:rPr>
              <a:t>)</a:t>
            </a:r>
            <a:r>
              <a:rPr lang="en-US" sz="2800" spc="20" dirty="0">
                <a:solidFill>
                  <a:srgbClr val="03485C"/>
                </a:solidFill>
                <a:latin typeface="Georgia"/>
                <a:cs typeface="Georgia"/>
              </a:rPr>
              <a:t> </a:t>
            </a:r>
            <a:r>
              <a:rPr lang="en-US" sz="2800" spc="-25" dirty="0">
                <a:latin typeface="Georgia"/>
                <a:cs typeface="Georgia"/>
              </a:rPr>
              <a:t>LAN	</a:t>
            </a:r>
            <a:r>
              <a:rPr lang="en-US" sz="2800" spc="-125" dirty="0">
                <a:solidFill>
                  <a:srgbClr val="03485C"/>
                </a:solidFill>
                <a:latin typeface="Georgia"/>
                <a:cs typeface="Georgia"/>
              </a:rPr>
              <a:t>2 </a:t>
            </a:r>
            <a:r>
              <a:rPr lang="en-US" sz="2800" spc="-10" dirty="0">
                <a:solidFill>
                  <a:srgbClr val="03485C"/>
                </a:solidFill>
                <a:latin typeface="Georgia"/>
                <a:cs typeface="Georgia"/>
              </a:rPr>
              <a:t>)</a:t>
            </a:r>
            <a:r>
              <a:rPr lang="en-US" sz="2800" spc="-5" dirty="0">
                <a:solidFill>
                  <a:srgbClr val="03485C"/>
                </a:solidFill>
                <a:latin typeface="Georgia"/>
                <a:cs typeface="Georgia"/>
              </a:rPr>
              <a:t> </a:t>
            </a:r>
            <a:r>
              <a:rPr lang="en-US" sz="2800" spc="-25" dirty="0">
                <a:latin typeface="Georgia"/>
                <a:cs typeface="Georgia"/>
              </a:rPr>
              <a:t>MAN</a:t>
            </a:r>
            <a:endParaRPr lang="en-US" sz="2800" dirty="0">
              <a:latin typeface="Georgia"/>
              <a:cs typeface="Georgia"/>
            </a:endParaRPr>
          </a:p>
          <a:p>
            <a:pPr marL="120650">
              <a:lnSpc>
                <a:spcPct val="100000"/>
              </a:lnSpc>
              <a:buNone/>
            </a:pPr>
            <a:r>
              <a:rPr lang="en-US" sz="2800" spc="-160" dirty="0">
                <a:solidFill>
                  <a:srgbClr val="03485C"/>
                </a:solidFill>
                <a:latin typeface="Georgia"/>
                <a:cs typeface="Georgia"/>
              </a:rPr>
              <a:t>         3 </a:t>
            </a:r>
            <a:r>
              <a:rPr lang="en-US" sz="2800" spc="-10" dirty="0">
                <a:solidFill>
                  <a:srgbClr val="03485C"/>
                </a:solidFill>
                <a:latin typeface="Georgia"/>
                <a:cs typeface="Georgia"/>
              </a:rPr>
              <a:t>)</a:t>
            </a:r>
            <a:r>
              <a:rPr lang="en-US" sz="2800" spc="-105" dirty="0">
                <a:solidFill>
                  <a:srgbClr val="03485C"/>
                </a:solidFill>
                <a:latin typeface="Georgia"/>
                <a:cs typeface="Georgia"/>
              </a:rPr>
              <a:t> </a:t>
            </a:r>
            <a:r>
              <a:rPr lang="en-US" sz="2800" spc="-30" dirty="0">
                <a:latin typeface="Georgia"/>
                <a:cs typeface="Georgia"/>
              </a:rPr>
              <a:t>WAN</a:t>
            </a:r>
            <a:endParaRPr lang="en-US" sz="2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None/>
            </a:pPr>
            <a:r>
              <a:rPr lang="en-US" sz="2800" spc="5" dirty="0">
                <a:latin typeface="Georgia"/>
                <a:cs typeface="Georgia"/>
              </a:rPr>
              <a:t>     Other </a:t>
            </a:r>
            <a:r>
              <a:rPr lang="en-US" sz="2800" spc="-20" dirty="0">
                <a:latin typeface="Georgia"/>
                <a:cs typeface="Georgia"/>
              </a:rPr>
              <a:t>types </a:t>
            </a:r>
            <a:r>
              <a:rPr lang="en-US" sz="2800" spc="-15" dirty="0">
                <a:latin typeface="Georgia"/>
                <a:cs typeface="Georgia"/>
              </a:rPr>
              <a:t>of</a:t>
            </a:r>
            <a:r>
              <a:rPr lang="en-US" sz="2800" spc="-80" dirty="0">
                <a:latin typeface="Georgia"/>
                <a:cs typeface="Georgia"/>
              </a:rPr>
              <a:t> </a:t>
            </a:r>
            <a:r>
              <a:rPr lang="en-US" sz="2800" spc="-20" dirty="0">
                <a:latin typeface="Georgia"/>
                <a:cs typeface="Georgia"/>
              </a:rPr>
              <a:t>networking:</a:t>
            </a:r>
            <a:endParaRPr lang="en-US" sz="2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2800" dirty="0">
              <a:latin typeface="Times New Roman"/>
              <a:cs typeface="Times New Roman"/>
            </a:endParaRPr>
          </a:p>
          <a:p>
            <a:pPr marL="12700" marR="4907280" indent="53340">
              <a:lnSpc>
                <a:spcPct val="100000"/>
              </a:lnSpc>
              <a:buNone/>
            </a:pPr>
            <a:r>
              <a:rPr lang="en-US" sz="2800" spc="-20" dirty="0">
                <a:solidFill>
                  <a:srgbClr val="03485C"/>
                </a:solidFill>
                <a:latin typeface="Georgia"/>
                <a:cs typeface="Georgia"/>
              </a:rPr>
              <a:t>   </a:t>
            </a:r>
            <a:r>
              <a:rPr lang="en-US" sz="2800" spc="-20" dirty="0" err="1">
                <a:solidFill>
                  <a:srgbClr val="03485C"/>
                </a:solidFill>
                <a:latin typeface="Georgia"/>
                <a:cs typeface="Georgia"/>
              </a:rPr>
              <a:t>i</a:t>
            </a:r>
            <a:r>
              <a:rPr lang="en-US" sz="2800" spc="-20" dirty="0">
                <a:solidFill>
                  <a:srgbClr val="03485C"/>
                </a:solidFill>
                <a:latin typeface="Georgia"/>
                <a:cs typeface="Georgia"/>
              </a:rPr>
              <a:t> </a:t>
            </a:r>
            <a:r>
              <a:rPr lang="en-US" sz="2800" spc="-10" dirty="0">
                <a:solidFill>
                  <a:srgbClr val="03485C"/>
                </a:solidFill>
                <a:latin typeface="Georgia"/>
                <a:cs typeface="Georgia"/>
              </a:rPr>
              <a:t>) </a:t>
            </a:r>
            <a:r>
              <a:rPr lang="en-US" sz="2800" spc="-35" dirty="0">
                <a:latin typeface="Georgia"/>
                <a:cs typeface="Georgia"/>
              </a:rPr>
              <a:t>Personal </a:t>
            </a:r>
            <a:r>
              <a:rPr lang="en-US" sz="2800" spc="-30" dirty="0">
                <a:latin typeface="Georgia"/>
                <a:cs typeface="Georgia"/>
              </a:rPr>
              <a:t>Aria </a:t>
            </a:r>
            <a:r>
              <a:rPr lang="en-US" sz="2800" spc="-25" dirty="0">
                <a:latin typeface="Georgia"/>
                <a:cs typeface="Georgia"/>
              </a:rPr>
              <a:t>Network </a:t>
            </a:r>
          </a:p>
          <a:p>
            <a:pPr marL="12700" marR="4907280" indent="53340">
              <a:lnSpc>
                <a:spcPct val="100000"/>
              </a:lnSpc>
              <a:buNone/>
            </a:pPr>
            <a:r>
              <a:rPr lang="en-US" sz="2800" spc="-25" dirty="0">
                <a:latin typeface="Georgia"/>
                <a:cs typeface="Georgia"/>
              </a:rPr>
              <a:t> </a:t>
            </a:r>
            <a:r>
              <a:rPr lang="en-US" sz="2800" spc="-45" dirty="0">
                <a:latin typeface="Georgia"/>
                <a:cs typeface="Georgia"/>
              </a:rPr>
              <a:t>(PAN) </a:t>
            </a:r>
          </a:p>
          <a:p>
            <a:pPr marL="12700" marR="4907280" indent="53340">
              <a:lnSpc>
                <a:spcPct val="100000"/>
              </a:lnSpc>
              <a:buNone/>
            </a:pPr>
            <a:r>
              <a:rPr lang="en-US" sz="2800" spc="-45" dirty="0">
                <a:solidFill>
                  <a:srgbClr val="03485C"/>
                </a:solidFill>
                <a:latin typeface="Georgia"/>
                <a:cs typeface="Georgia"/>
              </a:rPr>
              <a:t> </a:t>
            </a:r>
            <a:r>
              <a:rPr lang="en-US" sz="2800" spc="-20" dirty="0">
                <a:solidFill>
                  <a:srgbClr val="03485C"/>
                </a:solidFill>
                <a:latin typeface="Georgia"/>
                <a:cs typeface="Georgia"/>
              </a:rPr>
              <a:t>ii </a:t>
            </a:r>
            <a:r>
              <a:rPr lang="en-US" sz="2800" spc="-10" dirty="0">
                <a:solidFill>
                  <a:srgbClr val="03485C"/>
                </a:solidFill>
                <a:latin typeface="Georgia"/>
                <a:cs typeface="Georgia"/>
              </a:rPr>
              <a:t>) </a:t>
            </a:r>
            <a:r>
              <a:rPr lang="en-US" sz="2800" spc="-25" dirty="0">
                <a:latin typeface="Georgia"/>
                <a:cs typeface="Georgia"/>
              </a:rPr>
              <a:t>Home</a:t>
            </a:r>
            <a:r>
              <a:rPr lang="en-US" sz="2800" spc="70" dirty="0">
                <a:latin typeface="Georgia"/>
                <a:cs typeface="Georgia"/>
              </a:rPr>
              <a:t> </a:t>
            </a:r>
            <a:r>
              <a:rPr lang="en-US" sz="2800" spc="-25" dirty="0">
                <a:latin typeface="Georgia"/>
                <a:cs typeface="Georgia"/>
              </a:rPr>
              <a:t>Network</a:t>
            </a:r>
            <a:endParaRPr lang="en-US" sz="28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buNone/>
            </a:pPr>
            <a:r>
              <a:rPr lang="en-US" sz="2800" spc="-20" dirty="0">
                <a:solidFill>
                  <a:srgbClr val="03485C"/>
                </a:solidFill>
                <a:latin typeface="Georgia"/>
                <a:cs typeface="Georgia"/>
              </a:rPr>
              <a:t>  iii </a:t>
            </a:r>
            <a:r>
              <a:rPr lang="en-US" sz="2800" spc="-10" dirty="0">
                <a:solidFill>
                  <a:srgbClr val="03485C"/>
                </a:solidFill>
                <a:latin typeface="Georgia"/>
                <a:cs typeface="Georgia"/>
              </a:rPr>
              <a:t>) </a:t>
            </a:r>
            <a:r>
              <a:rPr lang="en-US" sz="2800" spc="-40" dirty="0">
                <a:latin typeface="Georgia"/>
                <a:cs typeface="Georgia"/>
              </a:rPr>
              <a:t>Enterprise </a:t>
            </a:r>
            <a:r>
              <a:rPr lang="en-US" sz="2800" spc="-35" dirty="0">
                <a:latin typeface="Georgia"/>
                <a:cs typeface="Georgia"/>
              </a:rPr>
              <a:t>Private</a:t>
            </a:r>
            <a:r>
              <a:rPr lang="en-US" sz="2800" spc="25" dirty="0">
                <a:latin typeface="Georgia"/>
                <a:cs typeface="Georgia"/>
              </a:rPr>
              <a:t> </a:t>
            </a:r>
            <a:r>
              <a:rPr lang="en-US" sz="2800" spc="-25" dirty="0">
                <a:latin typeface="Georgia"/>
                <a:cs typeface="Georgia"/>
              </a:rPr>
              <a:t>Network</a:t>
            </a:r>
            <a:endParaRPr lang="en-US" dirty="0"/>
          </a:p>
        </p:txBody>
      </p:sp>
      <p:sp>
        <p:nvSpPr>
          <p:cNvPr id="4" name="object 9"/>
          <p:cNvSpPr/>
          <p:nvPr/>
        </p:nvSpPr>
        <p:spPr>
          <a:xfrm>
            <a:off x="4343400" y="2667000"/>
            <a:ext cx="4343400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spc="-10" dirty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2800" b="1" spc="-45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sz="2800" b="1" spc="-25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b="1" spc="-25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spc="5" dirty="0">
                <a:latin typeface="Times New Roman" pitchFamily="18" charset="0"/>
                <a:cs typeface="Times New Roman" pitchFamily="18" charset="0"/>
              </a:rPr>
              <a:t>    A </a:t>
            </a:r>
            <a:r>
              <a:rPr lang="en-US" sz="2800" spc="-10" dirty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2800" spc="-45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sz="2800" spc="-25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sz="2800" spc="-4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spc="-5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spc="-20" dirty="0">
                <a:latin typeface="Times New Roman" pitchFamily="18" charset="0"/>
                <a:cs typeface="Times New Roman" pitchFamily="18" charset="0"/>
              </a:rPr>
              <a:t>computer </a:t>
            </a:r>
            <a:r>
              <a:rPr lang="en-US" sz="2800" spc="-25" dirty="0">
                <a:latin typeface="Times New Roman" pitchFamily="18" charset="0"/>
                <a:cs typeface="Times New Roman" pitchFamily="18" charset="0"/>
              </a:rPr>
              <a:t>network </a:t>
            </a:r>
            <a:r>
              <a:rPr lang="en-US" sz="2800" spc="-1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800" spc="-15" dirty="0">
                <a:latin typeface="Times New Roman" pitchFamily="18" charset="0"/>
                <a:cs typeface="Times New Roman" pitchFamily="18" charset="0"/>
              </a:rPr>
              <a:t>connects </a:t>
            </a:r>
            <a:r>
              <a:rPr lang="en-US" sz="2800" spc="-20" dirty="0">
                <a:latin typeface="Times New Roman" pitchFamily="18" charset="0"/>
                <a:cs typeface="Times New Roman" pitchFamily="18" charset="0"/>
              </a:rPr>
              <a:t>computer </a:t>
            </a:r>
            <a:r>
              <a:rPr lang="en-US" sz="2800" spc="-25" dirty="0">
                <a:latin typeface="Times New Roman" pitchFamily="18" charset="0"/>
                <a:cs typeface="Times New Roman" pitchFamily="18" charset="0"/>
              </a:rPr>
              <a:t>in  </a:t>
            </a:r>
            <a:r>
              <a:rPr lang="en-US" sz="2800" spc="-5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spc="-15" dirty="0">
                <a:latin typeface="Times New Roman" pitchFamily="18" charset="0"/>
                <a:cs typeface="Times New Roman" pitchFamily="18" charset="0"/>
              </a:rPr>
              <a:t>limited </a:t>
            </a:r>
            <a:r>
              <a:rPr lang="en-US" sz="2800" spc="-45" dirty="0">
                <a:latin typeface="Times New Roman" pitchFamily="18" charset="0"/>
                <a:cs typeface="Times New Roman" pitchFamily="18" charset="0"/>
              </a:rPr>
              <a:t>area </a:t>
            </a:r>
            <a:r>
              <a:rPr lang="en-US" sz="2800" spc="-15" dirty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2800" spc="-5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800" spc="-15" dirty="0">
                <a:latin typeface="Times New Roman" pitchFamily="18" charset="0"/>
                <a:cs typeface="Times New Roman" pitchFamily="18" charset="0"/>
              </a:rPr>
              <a:t>home, school, office </a:t>
            </a:r>
            <a:r>
              <a:rPr lang="en-US" sz="2800" spc="-25" dirty="0">
                <a:latin typeface="Times New Roman" pitchFamily="18" charset="0"/>
                <a:cs typeface="Times New Roman" pitchFamily="18" charset="0"/>
              </a:rPr>
              <a:t>building. </a:t>
            </a:r>
            <a:r>
              <a:rPr lang="en-US" sz="2800" spc="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spc="-30" dirty="0">
                <a:latin typeface="Times New Roman" pitchFamily="18" charset="0"/>
                <a:cs typeface="Times New Roman" pitchFamily="18" charset="0"/>
              </a:rPr>
              <a:t>LAN </a:t>
            </a:r>
            <a:r>
              <a:rPr lang="en-US" sz="2800" spc="-4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spc="-25" dirty="0">
                <a:latin typeface="Times New Roman" pitchFamily="18" charset="0"/>
                <a:cs typeface="Times New Roman" pitchFamily="18" charset="0"/>
              </a:rPr>
              <a:t>useful </a:t>
            </a:r>
            <a:r>
              <a:rPr lang="en-US" sz="2800" spc="-30" dirty="0">
                <a:latin typeface="Times New Roman" pitchFamily="18" charset="0"/>
                <a:cs typeface="Times New Roman" pitchFamily="18" charset="0"/>
              </a:rPr>
              <a:t>for  sharing </a:t>
            </a:r>
            <a:r>
              <a:rPr lang="en-US" sz="2800" spc="-35" dirty="0">
                <a:latin typeface="Times New Roman" pitchFamily="18" charset="0"/>
                <a:cs typeface="Times New Roman" pitchFamily="18" charset="0"/>
              </a:rPr>
              <a:t>resource </a:t>
            </a:r>
            <a:r>
              <a:rPr lang="en-US" sz="2800" spc="-25" dirty="0">
                <a:latin typeface="Times New Roman" pitchFamily="18" charset="0"/>
                <a:cs typeface="Times New Roman" pitchFamily="18" charset="0"/>
              </a:rPr>
              <a:t>like files, </a:t>
            </a:r>
            <a:r>
              <a:rPr lang="en-US" sz="2800" spc="-35" dirty="0">
                <a:latin typeface="Times New Roman" pitchFamily="18" charset="0"/>
                <a:cs typeface="Times New Roman" pitchFamily="18" charset="0"/>
              </a:rPr>
              <a:t>printers, </a:t>
            </a:r>
            <a:r>
              <a:rPr lang="en-US" sz="2800" spc="-30" dirty="0">
                <a:latin typeface="Times New Roman" pitchFamily="18" charset="0"/>
                <a:cs typeface="Times New Roman" pitchFamily="18" charset="0"/>
              </a:rPr>
              <a:t>games </a:t>
            </a:r>
            <a:r>
              <a:rPr lang="en-US" sz="2800" spc="-2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spc="-10" dirty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en-US" sz="2800" spc="-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20" dirty="0">
                <a:latin typeface="Times New Roman" pitchFamily="18" charset="0"/>
                <a:cs typeface="Times New Roman" pitchFamily="18" charset="0"/>
              </a:rPr>
              <a:t>application.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object 9"/>
          <p:cNvSpPr/>
          <p:nvPr/>
        </p:nvSpPr>
        <p:spPr>
          <a:xfrm>
            <a:off x="3733800" y="3581400"/>
            <a:ext cx="4876800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Network Topology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Star Topology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Bus Topology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Ring Topology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Star Topology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a star network devices are connected to a central computer, called a hub.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Nodes communicate across the network by passing data through the hub.</a:t>
            </a:r>
          </a:p>
        </p:txBody>
      </p:sp>
      <p:pic>
        <p:nvPicPr>
          <p:cNvPr id="3074" name="Picture 2" descr="Image result for star topology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276600"/>
            <a:ext cx="3505200" cy="3162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Ring Topology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A local-area network (LAN) whose topology is a ring. That is, all of the nodes are connected in a closed loop. Messages travel around the ring, with each node reading those messages addressed to it. 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Image result for Ring topology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047866"/>
            <a:ext cx="3810000" cy="3514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Bus Topology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networking a bus is the central cable -- the main wire -- that connects all devices on a local-area network (LAN).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is also called the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backbone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This is often used to describe the main network connections composing the Internet. 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Bus networks are relatively inexpensive and easy to install for small networks. Ethernet systems use a bus topology.</a:t>
            </a:r>
          </a:p>
        </p:txBody>
      </p:sp>
      <p:pic>
        <p:nvPicPr>
          <p:cNvPr id="2050" name="Picture 2" descr="Image result for bus topology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657600"/>
            <a:ext cx="4571999" cy="2969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Advantages of 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Few advantages of LAN are mentioned below: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Resource sharing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E-mail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Security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Security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Cost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</TotalTime>
  <Words>518</Words>
  <Application>Microsoft Office PowerPoint</Application>
  <PresentationFormat>On-screen Show (4:3)</PresentationFormat>
  <Paragraphs>87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Calibri</vt:lpstr>
      <vt:lpstr>Franklin Gothic Book</vt:lpstr>
      <vt:lpstr>Georgia</vt:lpstr>
      <vt:lpstr>Perpetua</vt:lpstr>
      <vt:lpstr>Tahoma</vt:lpstr>
      <vt:lpstr>Times New Roman</vt:lpstr>
      <vt:lpstr>Verdana</vt:lpstr>
      <vt:lpstr>Wingdings 2</vt:lpstr>
      <vt:lpstr>Equity</vt:lpstr>
      <vt:lpstr>PowerPoint Presentation</vt:lpstr>
      <vt:lpstr>Content</vt:lpstr>
      <vt:lpstr>Networking:</vt:lpstr>
      <vt:lpstr>LAN (Local Area Network )</vt:lpstr>
      <vt:lpstr>Network Topology </vt:lpstr>
      <vt:lpstr>Star Topology</vt:lpstr>
      <vt:lpstr>Ring Topology</vt:lpstr>
      <vt:lpstr> Bus Topology </vt:lpstr>
      <vt:lpstr> Advantages of LAN</vt:lpstr>
      <vt:lpstr> Disadvantages of LAN</vt:lpstr>
      <vt:lpstr>WAN (Wide Area Network)</vt:lpstr>
      <vt:lpstr>WAN Types</vt:lpstr>
      <vt:lpstr>MAN (Metropolitan Area Network)</vt:lpstr>
      <vt:lpstr> Conclusion</vt:lpstr>
      <vt:lpstr>Reference</vt:lpstr>
      <vt:lpstr>                     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Sumit Thakur</dc:creator>
  <cp:lastModifiedBy>Sumit Thakur</cp:lastModifiedBy>
  <cp:revision>9</cp:revision>
  <dcterms:created xsi:type="dcterms:W3CDTF">2018-02-15T10:34:26Z</dcterms:created>
  <dcterms:modified xsi:type="dcterms:W3CDTF">2021-10-08T03:53:31Z</dcterms:modified>
</cp:coreProperties>
</file>