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01" r:id="rId2"/>
    <p:sldId id="300" r:id="rId3"/>
    <p:sldId id="257" r:id="rId4"/>
    <p:sldId id="258" r:id="rId5"/>
    <p:sldId id="259" r:id="rId6"/>
    <p:sldId id="261" r:id="rId7"/>
    <p:sldId id="276" r:id="rId8"/>
    <p:sldId id="262" r:id="rId9"/>
    <p:sldId id="277" r:id="rId10"/>
    <p:sldId id="263" r:id="rId11"/>
    <p:sldId id="278" r:id="rId12"/>
    <p:sldId id="265" r:id="rId13"/>
    <p:sldId id="279" r:id="rId14"/>
    <p:sldId id="266" r:id="rId15"/>
    <p:sldId id="280" r:id="rId16"/>
    <p:sldId id="267" r:id="rId17"/>
    <p:sldId id="281" r:id="rId18"/>
    <p:sldId id="268" r:id="rId19"/>
    <p:sldId id="282" r:id="rId20"/>
    <p:sldId id="269" r:id="rId21"/>
    <p:sldId id="283" r:id="rId22"/>
    <p:sldId id="270" r:id="rId23"/>
    <p:sldId id="284" r:id="rId24"/>
    <p:sldId id="285" r:id="rId25"/>
    <p:sldId id="271" r:id="rId26"/>
    <p:sldId id="286" r:id="rId27"/>
    <p:sldId id="272" r:id="rId28"/>
    <p:sldId id="287" r:id="rId29"/>
    <p:sldId id="273" r:id="rId30"/>
    <p:sldId id="288" r:id="rId31"/>
    <p:sldId id="275" r:id="rId32"/>
    <p:sldId id="290" r:id="rId33"/>
    <p:sldId id="291" r:id="rId34"/>
    <p:sldId id="295" r:id="rId35"/>
    <p:sldId id="299" r:id="rId36"/>
    <p:sldId id="302"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1" autoAdjust="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CC2D3-2ED8-413E-85E9-04BFC761A229}" type="datetimeFigureOut">
              <a:rPr lang="en-US" smtClean="0"/>
              <a:t>3/16/2024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0192E-458D-4E93-A714-2F53AB3CB0D2}" type="slidenum">
              <a:rPr lang="en-US" smtClean="0"/>
              <a:t>‹#›</a:t>
            </a:fld>
            <a:endParaRPr lang="en-US"/>
          </a:p>
        </p:txBody>
      </p:sp>
    </p:spTree>
    <p:extLst>
      <p:ext uri="{BB962C8B-B14F-4D97-AF65-F5344CB8AC3E}">
        <p14:creationId xmlns:p14="http://schemas.microsoft.com/office/powerpoint/2010/main" val="91782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smtClean="0"/>
          </a:p>
        </p:txBody>
      </p:sp>
      <p:sp>
        <p:nvSpPr>
          <p:cNvPr id="27651"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8AE7F-AFF7-4547-AF58-05C6FC1C27E0}"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8AE7F-AFF7-4547-AF58-05C6FC1C27E0}"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8AE7F-AFF7-4547-AF58-05C6FC1C27E0}"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8AE7F-AFF7-4547-AF58-05C6FC1C27E0}"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8AE7F-AFF7-4547-AF58-05C6FC1C27E0}"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8AE7F-AFF7-4547-AF58-05C6FC1C27E0}"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8AE7F-AFF7-4547-AF58-05C6FC1C27E0}" type="datetimeFigureOut">
              <a:rPr lang="en-US" smtClean="0"/>
              <a:pPr/>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8AE7F-AFF7-4547-AF58-05C6FC1C27E0}" type="datetimeFigureOut">
              <a:rPr lang="en-US" smtClean="0"/>
              <a:pPr/>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8AE7F-AFF7-4547-AF58-05C6FC1C27E0}" type="datetimeFigureOut">
              <a:rPr lang="en-US" smtClean="0"/>
              <a:pPr/>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8AE7F-AFF7-4547-AF58-05C6FC1C27E0}"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8AE7F-AFF7-4547-AF58-05C6FC1C27E0}"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48E92-80D6-402D-BE6B-64A1DC5125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8AE7F-AFF7-4547-AF58-05C6FC1C27E0}" type="datetimeFigureOut">
              <a:rPr lang="en-US" smtClean="0"/>
              <a:pPr/>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48E92-80D6-402D-BE6B-64A1DC5125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nserve-energy-future.com/ClimateChangeEffects.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studymafia.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9219"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9220" name="Rectangle 5"/>
          <p:cNvSpPr>
            <a:spLocks noChangeArrowheads="1"/>
          </p:cNvSpPr>
          <p:nvPr/>
        </p:nvSpPr>
        <p:spPr bwMode="auto">
          <a:xfrm>
            <a:off x="457200" y="762000"/>
            <a:ext cx="8686800" cy="1143000"/>
          </a:xfrm>
          <a:prstGeom prst="rect">
            <a:avLst/>
          </a:prstGeom>
          <a:noFill/>
          <a:ln w="9525">
            <a:noFill/>
            <a:miter lim="800000"/>
            <a:headEnd/>
            <a:tailEnd/>
          </a:ln>
        </p:spPr>
        <p:txBody>
          <a:bodyPr anchor="ctr"/>
          <a:lstStyle/>
          <a:p>
            <a:pPr algn="ctr"/>
            <a:r>
              <a:rPr lang="en-US" sz="6000">
                <a:solidFill>
                  <a:srgbClr val="FF0000"/>
                </a:solidFill>
                <a:latin typeface="Verdana" pitchFamily="34" charset="0"/>
              </a:rPr>
              <a:t>www.studymafia.org</a:t>
            </a:r>
            <a:endParaRPr lang="en-US" sz="6000">
              <a:solidFill>
                <a:srgbClr val="FF9900"/>
              </a:solidFill>
            </a:endParaRPr>
          </a:p>
        </p:txBody>
      </p:sp>
      <p:sp>
        <p:nvSpPr>
          <p:cNvPr id="9221" name="Text Box 9"/>
          <p:cNvSpPr txBox="1">
            <a:spLocks noChangeArrowheads="1"/>
          </p:cNvSpPr>
          <p:nvPr/>
        </p:nvSpPr>
        <p:spPr bwMode="auto">
          <a:xfrm>
            <a:off x="533400" y="5181600"/>
            <a:ext cx="8610600" cy="677108"/>
          </a:xfrm>
          <a:prstGeom prst="rect">
            <a:avLst/>
          </a:prstGeom>
          <a:noFill/>
          <a:ln w="9525">
            <a:noFill/>
            <a:miter lim="800000"/>
            <a:headEnd/>
            <a:tailEnd/>
          </a:ln>
        </p:spPr>
        <p:txBody>
          <a:bodyPr>
            <a:spAutoFit/>
          </a:bodyPr>
          <a:lstStyle/>
          <a:p>
            <a:pPr>
              <a:spcBef>
                <a:spcPct val="50000"/>
              </a:spcBef>
            </a:pPr>
            <a:r>
              <a:rPr lang="en-US" sz="2000" b="1" dirty="0"/>
              <a:t>Submitted To:				              </a:t>
            </a:r>
            <a:r>
              <a:rPr lang="en-US" sz="2000" b="1" dirty="0" smtClean="0"/>
              <a:t>        Submitted </a:t>
            </a:r>
            <a:r>
              <a:rPr lang="en-US" sz="2000" b="1" dirty="0"/>
              <a:t>By:</a:t>
            </a:r>
          </a:p>
          <a:p>
            <a:r>
              <a:rPr lang="en-US" b="1" dirty="0"/>
              <a:t>www.studymafia.org                                  </a:t>
            </a:r>
            <a:r>
              <a:rPr lang="en-US" b="1" dirty="0" smtClean="0"/>
              <a:t>                                </a:t>
            </a:r>
            <a:r>
              <a:rPr lang="en-US" b="1" dirty="0" err="1" smtClean="0"/>
              <a:t>www.studymafia.org</a:t>
            </a:r>
            <a:r>
              <a:rPr lang="en-US" dirty="0" smtClean="0"/>
              <a:t> </a:t>
            </a:r>
            <a:endParaRPr lang="en-US" b="1" dirty="0"/>
          </a:p>
        </p:txBody>
      </p:sp>
      <p:sp>
        <p:nvSpPr>
          <p:cNvPr id="11270" name="Rectangle 8"/>
          <p:cNvSpPr>
            <a:spLocks noChangeArrowheads="1"/>
          </p:cNvSpPr>
          <p:nvPr/>
        </p:nvSpPr>
        <p:spPr bwMode="auto">
          <a:xfrm>
            <a:off x="1219200" y="2133600"/>
            <a:ext cx="6400800" cy="2585323"/>
          </a:xfrm>
          <a:prstGeom prst="rect">
            <a:avLst/>
          </a:prstGeom>
          <a:noFill/>
          <a:ln w="9525">
            <a:noFill/>
            <a:miter lim="800000"/>
            <a:headEnd/>
            <a:tailEnd/>
          </a:ln>
        </p:spPr>
        <p:txBody>
          <a:bodyPr>
            <a:spAutoFit/>
          </a:bodyPr>
          <a:lstStyle/>
          <a:p>
            <a:pPr algn="ctr">
              <a:defRPr/>
            </a:pPr>
            <a:r>
              <a:rPr lang="en-US" sz="5400" b="1" dirty="0">
                <a:solidFill>
                  <a:schemeClr val="accent4">
                    <a:lumMod val="75000"/>
                  </a:schemeClr>
                </a:solidFill>
              </a:rPr>
              <a:t>   Seminar </a:t>
            </a:r>
          </a:p>
          <a:p>
            <a:pPr algn="ctr">
              <a:defRPr/>
            </a:pPr>
            <a:r>
              <a:rPr lang="en-US" sz="5400" b="1" dirty="0" smtClean="0">
                <a:solidFill>
                  <a:schemeClr val="accent4">
                    <a:lumMod val="75000"/>
                  </a:schemeClr>
                </a:solidFill>
              </a:rPr>
              <a:t>   On</a:t>
            </a:r>
            <a:endParaRPr lang="en-US" sz="5400" b="1" dirty="0">
              <a:solidFill>
                <a:schemeClr val="accent4">
                  <a:lumMod val="75000"/>
                </a:schemeClr>
              </a:solidFill>
            </a:endParaRPr>
          </a:p>
          <a:p>
            <a:pPr algn="ctr">
              <a:defRPr/>
            </a:pPr>
            <a:r>
              <a:rPr lang="en-US" sz="5400" b="1" dirty="0" smtClean="0">
                <a:solidFill>
                  <a:schemeClr val="accent4">
                    <a:lumMod val="75000"/>
                  </a:schemeClr>
                </a:solidFill>
              </a:rPr>
              <a:t>     Land Pollution</a:t>
            </a:r>
            <a:endParaRPr lang="en-US" sz="5400" b="1" dirty="0">
              <a:solidFill>
                <a:schemeClr val="accent4">
                  <a:lumMod val="75000"/>
                </a:schemeClr>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772400" cy="5212560"/>
          </a:xfrm>
        </p:spPr>
        <p:style>
          <a:lnRef idx="1">
            <a:schemeClr val="accent3"/>
          </a:lnRef>
          <a:fillRef idx="2">
            <a:schemeClr val="accent3"/>
          </a:fillRef>
          <a:effectRef idx="1">
            <a:schemeClr val="accent3"/>
          </a:effectRef>
          <a:fontRef idx="minor">
            <a:schemeClr val="dk1"/>
          </a:fontRef>
        </p:style>
        <p:txBody>
          <a:bodyPr>
            <a:normAutofit fontScale="92500" lnSpcReduction="10000"/>
            <a:scene3d>
              <a:camera prst="orthographicFront"/>
              <a:lightRig rig="balanced" dir="t">
                <a:rot lat="0" lon="0" rev="2100000"/>
              </a:lightRig>
            </a:scene3d>
            <a:sp3d extrusionH="57150" prstMaterial="metal">
              <a:bevelT w="38100" h="25400"/>
              <a:contourClr>
                <a:schemeClr val="bg2"/>
              </a:contourClr>
            </a:sp3d>
          </a:bodyPr>
          <a:lstStyle/>
          <a:p>
            <a:pPr fontAlgn="base"/>
            <a:r>
              <a:rPr lang="en-US" b="1" dirty="0" smtClean="0">
                <a:ln w="50800"/>
                <a:solidFill>
                  <a:schemeClr val="bg1">
                    <a:shade val="50000"/>
                  </a:schemeClr>
                </a:solidFill>
              </a:rPr>
              <a:t>4. Industrialization: Due to increase in demand for food, shelter and house, more goods are produced. This resulted in creation of more waste that needs to be disposed of.  To meet the demand of the growing population, more industries were developed which led to deforestation. Research and development paved the way for modern fertilizers and chemicals that were highly toxic and led to soil contamination.</a:t>
            </a:r>
          </a:p>
          <a:p>
            <a:r>
              <a:rPr lang="en-US" b="1" dirty="0" smtClean="0">
                <a:ln w="50800"/>
                <a:solidFill>
                  <a:schemeClr val="bg1">
                    <a:shade val="50000"/>
                  </a:schemeClr>
                </a:solidFill>
              </a:rPr>
              <a:t/>
            </a:r>
            <a:br>
              <a:rPr lang="en-US" b="1" dirty="0" smtClean="0">
                <a:ln w="50800"/>
                <a:solidFill>
                  <a:schemeClr val="bg1">
                    <a:shade val="50000"/>
                  </a:schemeClr>
                </a:solidFill>
              </a:rPr>
            </a:br>
            <a:endParaRPr lang="en-US" b="1" dirty="0" smtClean="0">
              <a:ln w="50800"/>
              <a:solidFill>
                <a:schemeClr val="bg1">
                  <a:shade val="50000"/>
                </a:schemeClr>
              </a:solidFill>
            </a:endParaRPr>
          </a:p>
          <a:p>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INSDUSTRIALIZATION.</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Content Placeholder 3" descr="download.jpg"/>
          <p:cNvPicPr>
            <a:picLocks noGrp="1" noChangeAspect="1"/>
          </p:cNvPicPr>
          <p:nvPr>
            <p:ph idx="1"/>
          </p:nvPr>
        </p:nvPicPr>
        <p:blipFill>
          <a:blip r:embed="rId2" cstate="print"/>
          <a:stretch>
            <a:fillRect/>
          </a:stretch>
        </p:blipFill>
        <p:spPr>
          <a:xfrm>
            <a:off x="381000" y="1447800"/>
            <a:ext cx="4343400" cy="5410200"/>
          </a:xfrm>
        </p:spPr>
        <p:style>
          <a:lnRef idx="2">
            <a:schemeClr val="accent3">
              <a:shade val="50000"/>
            </a:schemeClr>
          </a:lnRef>
          <a:fillRef idx="1">
            <a:schemeClr val="accent3"/>
          </a:fillRef>
          <a:effectRef idx="0">
            <a:schemeClr val="accent3"/>
          </a:effectRef>
          <a:fontRef idx="minor">
            <a:schemeClr val="lt1"/>
          </a:fontRef>
        </p:style>
      </p:pic>
      <p:pic>
        <p:nvPicPr>
          <p:cNvPr id="6" name="Picture 5" descr="industrialization.jpg"/>
          <p:cNvPicPr>
            <a:picLocks noChangeAspect="1"/>
          </p:cNvPicPr>
          <p:nvPr/>
        </p:nvPicPr>
        <p:blipFill>
          <a:blip r:embed="rId3" cstate="print"/>
          <a:stretch>
            <a:fillRect/>
          </a:stretch>
        </p:blipFill>
        <p:spPr>
          <a:xfrm>
            <a:off x="4724400" y="1447800"/>
            <a:ext cx="4419600" cy="5410200"/>
          </a:xfrm>
          <a:prstGeom prst="rect">
            <a:avLst/>
          </a:prstGeom>
        </p:spPr>
        <p:style>
          <a:lnRef idx="1">
            <a:schemeClr val="accent6"/>
          </a:lnRef>
          <a:fillRef idx="2">
            <a:schemeClr val="accent6"/>
          </a:fillRef>
          <a:effectRef idx="1">
            <a:schemeClr val="accent6"/>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364960"/>
          </a:xfrm>
        </p:spPr>
        <p:style>
          <a:lnRef idx="1">
            <a:schemeClr val="accent4"/>
          </a:lnRef>
          <a:fillRef idx="2">
            <a:schemeClr val="accent4"/>
          </a:fillRef>
          <a:effectRef idx="1">
            <a:schemeClr val="accent4"/>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fontAlgn="base"/>
            <a:r>
              <a:rPr lang="en-US" b="1" dirty="0" smtClean="0">
                <a:ln w="50800"/>
                <a:solidFill>
                  <a:schemeClr val="tx1"/>
                </a:solidFill>
              </a:rPr>
              <a:t>5. Construction activities: Due to urbanization, large amount of construction activities are taking place which has resulted in large waste articles like wood, metal, bricks, plastic that can be seen by naked eyes outside any building or office which is under construction.</a:t>
            </a:r>
          </a:p>
          <a:p>
            <a:r>
              <a:rPr lang="en-US" b="1" dirty="0" smtClean="0">
                <a:ln w="50800"/>
                <a:solidFill>
                  <a:schemeClr val="bg1">
                    <a:shade val="50000"/>
                  </a:schemeClr>
                </a:solidFill>
              </a:rPr>
              <a:t/>
            </a:r>
            <a:br>
              <a:rPr lang="en-US" b="1" dirty="0" smtClean="0">
                <a:ln w="50800"/>
                <a:solidFill>
                  <a:schemeClr val="bg1">
                    <a:shade val="50000"/>
                  </a:schemeClr>
                </a:solidFill>
              </a:rPr>
            </a:br>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CONSTRUCTION ACTIVITIES</a:t>
            </a:r>
            <a:endParaRPr lang="en-US" dirty="0"/>
          </a:p>
        </p:txBody>
      </p:sp>
      <p:pic>
        <p:nvPicPr>
          <p:cNvPr id="4" name="Content Placeholder 3" descr="ba-construction.png"/>
          <p:cNvPicPr>
            <a:picLocks noGrp="1" noChangeAspect="1"/>
          </p:cNvPicPr>
          <p:nvPr>
            <p:ph idx="1"/>
          </p:nvPr>
        </p:nvPicPr>
        <p:blipFill>
          <a:blip r:embed="rId2" cstate="print"/>
          <a:stretch>
            <a:fillRect/>
          </a:stretch>
        </p:blipFill>
        <p:spPr>
          <a:xfrm>
            <a:off x="381000" y="1295400"/>
            <a:ext cx="4419048" cy="5562600"/>
          </a:xfrm>
        </p:spPr>
        <p:style>
          <a:lnRef idx="1">
            <a:schemeClr val="accent4"/>
          </a:lnRef>
          <a:fillRef idx="3">
            <a:schemeClr val="accent4"/>
          </a:fillRef>
          <a:effectRef idx="2">
            <a:schemeClr val="accent4"/>
          </a:effectRef>
          <a:fontRef idx="minor">
            <a:schemeClr val="lt1"/>
          </a:fontRef>
        </p:style>
      </p:pic>
      <p:pic>
        <p:nvPicPr>
          <p:cNvPr id="5" name="Picture 4" descr="new-construction-site-against-blue-sky.jpg"/>
          <p:cNvPicPr>
            <a:picLocks noChangeAspect="1"/>
          </p:cNvPicPr>
          <p:nvPr/>
        </p:nvPicPr>
        <p:blipFill>
          <a:blip r:embed="rId3" cstate="print"/>
          <a:stretch>
            <a:fillRect/>
          </a:stretch>
        </p:blipFill>
        <p:spPr>
          <a:xfrm>
            <a:off x="4724400" y="1295400"/>
            <a:ext cx="4419600" cy="5562600"/>
          </a:xfrm>
          <a:prstGeom prst="rect">
            <a:avLst/>
          </a:prstGeom>
        </p:spPr>
        <p:style>
          <a:lnRef idx="0">
            <a:schemeClr val="accent6"/>
          </a:lnRef>
          <a:fillRef idx="3">
            <a:schemeClr val="accent6"/>
          </a:fillRef>
          <a:effectRef idx="3">
            <a:schemeClr val="accent6"/>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47800"/>
            <a:ext cx="7772400"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tx1"/>
                </a:solidFill>
                <a:latin typeface="Bernard MT Condensed" pitchFamily="18" charset="0"/>
              </a:rPr>
              <a:t>6. </a:t>
            </a:r>
            <a:r>
              <a:rPr lang="en-US" b="1" dirty="0">
                <a:ln w="50800"/>
                <a:solidFill>
                  <a:schemeClr val="tx1"/>
                </a:solidFill>
                <a:latin typeface="Bernard MT Condensed" pitchFamily="18" charset="0"/>
              </a:rPr>
              <a:t>Nuclear waste: Nuclear plants can produce huge amount of energy through nuclear fission and fusion. The left over radioactive material contains harmful and toxic chemicals that can affect human health. They are dumped beneath the earth to avoid any casualty.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NUCLEAR WASTE.</a:t>
            </a:r>
            <a:endParaRPr lang="en-US" dirty="0"/>
          </a:p>
        </p:txBody>
      </p:sp>
      <p:pic>
        <p:nvPicPr>
          <p:cNvPr id="4" name="Content Placeholder 3" descr="Nuclear+Waste.jpg"/>
          <p:cNvPicPr>
            <a:picLocks noGrp="1" noChangeAspect="1"/>
          </p:cNvPicPr>
          <p:nvPr>
            <p:ph idx="1"/>
          </p:nvPr>
        </p:nvPicPr>
        <p:blipFill>
          <a:blip r:embed="rId2" cstate="print"/>
          <a:stretch>
            <a:fillRect/>
          </a:stretch>
        </p:blipFill>
        <p:spPr>
          <a:xfrm>
            <a:off x="381000" y="1524000"/>
            <a:ext cx="3733800" cy="5334000"/>
          </a:xfrm>
        </p:spPr>
        <p:style>
          <a:lnRef idx="3">
            <a:schemeClr val="lt1"/>
          </a:lnRef>
          <a:fillRef idx="1">
            <a:schemeClr val="accent1"/>
          </a:fillRef>
          <a:effectRef idx="1">
            <a:schemeClr val="accent1"/>
          </a:effectRef>
          <a:fontRef idx="minor">
            <a:schemeClr val="lt1"/>
          </a:fontRef>
        </p:style>
      </p:pic>
      <p:pic>
        <p:nvPicPr>
          <p:cNvPr id="5" name="Picture 4" descr="0,,16445664_303,00.jpg"/>
          <p:cNvPicPr>
            <a:picLocks noChangeAspect="1"/>
          </p:cNvPicPr>
          <p:nvPr/>
        </p:nvPicPr>
        <p:blipFill>
          <a:blip r:embed="rId3" cstate="print"/>
          <a:stretch>
            <a:fillRect/>
          </a:stretch>
        </p:blipFill>
        <p:spPr>
          <a:xfrm>
            <a:off x="4114800" y="1524000"/>
            <a:ext cx="5029200" cy="5334000"/>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324600" cy="112166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Effects of Land Pollution</a:t>
            </a:r>
            <a:br>
              <a:rPr lang="en-US" dirty="0" smtClean="0"/>
            </a:br>
            <a:endParaRPr lang="en-US" dirty="0"/>
          </a:p>
        </p:txBody>
      </p:sp>
      <p:sp>
        <p:nvSpPr>
          <p:cNvPr id="3" name="Content Placeholder 2"/>
          <p:cNvSpPr>
            <a:spLocks noGrp="1"/>
          </p:cNvSpPr>
          <p:nvPr>
            <p:ph idx="1"/>
          </p:nvPr>
        </p:nvSpPr>
        <p:spPr>
          <a:xfrm>
            <a:off x="914400" y="1447800"/>
            <a:ext cx="7772400" cy="4907760"/>
          </a:xfrm>
        </p:spPr>
        <p:style>
          <a:lnRef idx="2">
            <a:schemeClr val="accent6">
              <a:shade val="50000"/>
            </a:schemeClr>
          </a:lnRef>
          <a:fillRef idx="1">
            <a:schemeClr val="accent6"/>
          </a:fillRef>
          <a:effectRef idx="0">
            <a:schemeClr val="accent6"/>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1. Soil pollution: Soil pollution is another form of land pollution, where the upper layer of the soil is damaged. This is caused by the overuse of chemical fertilizers, soil erosion caused by running water and other pest control measures; this leads to loss of fertile land for agriculture, forest cover, fodder patches </a:t>
            </a:r>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SOIL POLLUTION.</a:t>
            </a:r>
            <a:endParaRPr lang="en-US" dirty="0"/>
          </a:p>
        </p:txBody>
      </p:sp>
      <p:pic>
        <p:nvPicPr>
          <p:cNvPr id="4" name="Content Placeholder 3" descr="soil-pollution-8063613.jpg"/>
          <p:cNvPicPr>
            <a:picLocks noGrp="1" noChangeAspect="1"/>
          </p:cNvPicPr>
          <p:nvPr>
            <p:ph idx="1"/>
          </p:nvPr>
        </p:nvPicPr>
        <p:blipFill>
          <a:blip r:embed="rId2" cstate="print"/>
          <a:stretch>
            <a:fillRect/>
          </a:stretch>
        </p:blipFill>
        <p:spPr>
          <a:xfrm>
            <a:off x="381000" y="1524000"/>
            <a:ext cx="4267200" cy="5334000"/>
          </a:xfrm>
        </p:spPr>
        <p:style>
          <a:lnRef idx="2">
            <a:schemeClr val="accent2">
              <a:shade val="50000"/>
            </a:schemeClr>
          </a:lnRef>
          <a:fillRef idx="1">
            <a:schemeClr val="accent2"/>
          </a:fillRef>
          <a:effectRef idx="0">
            <a:schemeClr val="accent2"/>
          </a:effectRef>
          <a:fontRef idx="minor">
            <a:schemeClr val="lt1"/>
          </a:fontRef>
        </p:style>
      </p:pic>
      <p:pic>
        <p:nvPicPr>
          <p:cNvPr id="5" name="Picture 4" descr="844572.jpg"/>
          <p:cNvPicPr>
            <a:picLocks noChangeAspect="1"/>
          </p:cNvPicPr>
          <p:nvPr/>
        </p:nvPicPr>
        <p:blipFill>
          <a:blip r:embed="rId3" cstate="print"/>
          <a:stretch>
            <a:fillRect/>
          </a:stretch>
        </p:blipFill>
        <p:spPr>
          <a:xfrm>
            <a:off x="4648200" y="1524000"/>
            <a:ext cx="4495800" cy="5334000"/>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Change in climate patterns: The effects of land pollution are very hazardous and can lead to the loss of ecosystems. When land is polluted, it directly or indirectly affects the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climate patterns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style>
          <a:lnRef idx="1">
            <a:schemeClr val="accent2"/>
          </a:lnRef>
          <a:fillRef idx="3">
            <a:schemeClr val="accent2"/>
          </a:fillRef>
          <a:effectRef idx="2">
            <a:schemeClr val="accent2"/>
          </a:effectRef>
          <a:fontRef idx="minor">
            <a:schemeClr val="lt1"/>
          </a:fontRef>
        </p:style>
        <p:txBody>
          <a:bodyPr/>
          <a:lstStyle/>
          <a:p>
            <a:r>
              <a:rPr lang="en-US" dirty="0" smtClean="0"/>
              <a:t>CHANGE IN CLIMATE PATTERNS</a:t>
            </a:r>
            <a:endParaRPr lang="en-US" dirty="0"/>
          </a:p>
        </p:txBody>
      </p:sp>
      <p:pic>
        <p:nvPicPr>
          <p:cNvPr id="4" name="Content Placeholder 3" descr="scientists-clues-print.jpg"/>
          <p:cNvPicPr>
            <a:picLocks noGrp="1" noChangeAspect="1"/>
          </p:cNvPicPr>
          <p:nvPr>
            <p:ph idx="1"/>
          </p:nvPr>
        </p:nvPicPr>
        <p:blipFill>
          <a:blip r:embed="rId2" cstate="print"/>
          <a:stretch>
            <a:fillRect/>
          </a:stretch>
        </p:blipFill>
        <p:spPr>
          <a:xfrm>
            <a:off x="381000" y="609600"/>
            <a:ext cx="8763000" cy="6248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2060"/>
                </a:solidFill>
              </a:rPr>
              <a:t>Content</a:t>
            </a:r>
            <a:endParaRPr lang="en-US" sz="6000" b="1" dirty="0">
              <a:solidFill>
                <a:srgbClr val="002060"/>
              </a:solidFill>
            </a:endParaRPr>
          </a:p>
        </p:txBody>
      </p:sp>
      <p:sp>
        <p:nvSpPr>
          <p:cNvPr id="3" name="Content Placeholder 2"/>
          <p:cNvSpPr>
            <a:spLocks noGrp="1"/>
          </p:cNvSpPr>
          <p:nvPr>
            <p:ph idx="1"/>
          </p:nvPr>
        </p:nvSpPr>
        <p:spPr/>
        <p:txBody>
          <a:bodyPr>
            <a:normAutofit/>
          </a:bodyPr>
          <a:lstStyle/>
          <a:p>
            <a:r>
              <a:rPr lang="en-US" sz="4400" b="1" dirty="0" smtClean="0">
                <a:solidFill>
                  <a:schemeClr val="tx2"/>
                </a:solidFill>
              </a:rPr>
              <a:t>What is Land Pollution?</a:t>
            </a:r>
          </a:p>
          <a:p>
            <a:r>
              <a:rPr lang="en-US" sz="4400" b="1" dirty="0" smtClean="0">
                <a:solidFill>
                  <a:schemeClr val="tx2"/>
                </a:solidFill>
              </a:rPr>
              <a:t>Causes </a:t>
            </a:r>
            <a:endParaRPr lang="en-US" sz="4400" b="1" dirty="0" smtClean="0">
              <a:solidFill>
                <a:schemeClr val="tx2"/>
              </a:solidFill>
            </a:endParaRPr>
          </a:p>
          <a:p>
            <a:r>
              <a:rPr lang="en-US" sz="4400" b="1" dirty="0" smtClean="0">
                <a:solidFill>
                  <a:schemeClr val="tx2"/>
                </a:solidFill>
              </a:rPr>
              <a:t>Effects</a:t>
            </a:r>
          </a:p>
          <a:p>
            <a:r>
              <a:rPr lang="en-US" sz="4400" b="1" dirty="0" smtClean="0">
                <a:solidFill>
                  <a:schemeClr val="tx2"/>
                </a:solidFill>
              </a:rPr>
              <a:t>Solution</a:t>
            </a:r>
          </a:p>
          <a:p>
            <a:r>
              <a:rPr lang="en-US" sz="4400" b="1" dirty="0" smtClean="0">
                <a:solidFill>
                  <a:schemeClr val="tx2"/>
                </a:solidFill>
              </a:rPr>
              <a:t>Conclusion</a:t>
            </a:r>
            <a:endParaRPr lang="en-US" sz="4400" b="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364960"/>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fontAlgn="base"/>
            <a:r>
              <a:rPr lang="en-US" b="1" dirty="0" smtClean="0"/>
              <a:t>3. Environmental Impact:</a:t>
            </a:r>
            <a:r>
              <a:rPr lang="en-US" dirty="0" smtClean="0"/>
              <a:t> When deforestation is committed, the tree cover is compromised on. This leads to a steep imbalance in the rain cycle. A disturbed rain cycle affects a lot of factors. To begin with, the green cover is reduced. Trees and plants help balance the atmosphere, without them we are subjected to various concerns like Global warming, the green house effect, irregular rainfall and flash floods among other imbalances.</a:t>
            </a:r>
          </a:p>
          <a:p>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ENVIRONMENTAL IMPACT.</a:t>
            </a:r>
            <a:endParaRPr lang="en-US" dirty="0"/>
          </a:p>
        </p:txBody>
      </p:sp>
      <p:pic>
        <p:nvPicPr>
          <p:cNvPr id="4" name="Content Placeholder 3" descr="IB-Roof-Environmental-Impact-Green-Benefits.jpg"/>
          <p:cNvPicPr>
            <a:picLocks noGrp="1" noChangeAspect="1"/>
          </p:cNvPicPr>
          <p:nvPr>
            <p:ph idx="1"/>
          </p:nvPr>
        </p:nvPicPr>
        <p:blipFill>
          <a:blip r:embed="rId2" cstate="print"/>
          <a:stretch>
            <a:fillRect/>
          </a:stretch>
        </p:blipFill>
        <p:spPr>
          <a:xfrm>
            <a:off x="381000" y="1447800"/>
            <a:ext cx="4343400" cy="5410200"/>
          </a:xfrm>
        </p:spPr>
        <p:style>
          <a:lnRef idx="3">
            <a:schemeClr val="lt1"/>
          </a:lnRef>
          <a:fillRef idx="1">
            <a:schemeClr val="accent4"/>
          </a:fillRef>
          <a:effectRef idx="1">
            <a:schemeClr val="accent4"/>
          </a:effectRef>
          <a:fontRef idx="minor">
            <a:schemeClr val="lt1"/>
          </a:fontRef>
        </p:style>
      </p:pic>
      <p:pic>
        <p:nvPicPr>
          <p:cNvPr id="5" name="Picture 4" descr="Assessing-the-environmental-impact-of-additives.jpg"/>
          <p:cNvPicPr>
            <a:picLocks noChangeAspect="1"/>
          </p:cNvPicPr>
          <p:nvPr/>
        </p:nvPicPr>
        <p:blipFill>
          <a:blip r:embed="rId3" cstate="print"/>
          <a:stretch>
            <a:fillRect/>
          </a:stretch>
        </p:blipFill>
        <p:spPr>
          <a:xfrm>
            <a:off x="4724400" y="1447800"/>
            <a:ext cx="4419600" cy="5410200"/>
          </a:xfrm>
          <a:prstGeom prst="rect">
            <a:avLst/>
          </a:prstGeom>
        </p:spPr>
        <p:style>
          <a:lnRef idx="1">
            <a:schemeClr val="accent6"/>
          </a:lnRef>
          <a:fillRef idx="2">
            <a:schemeClr val="accent6"/>
          </a:fillRef>
          <a:effectRef idx="1">
            <a:schemeClr val="accent6"/>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hemeClr val="dk1"/>
          </a:lnRef>
          <a:fillRef idx="3">
            <a:schemeClr val="dk1"/>
          </a:fillRef>
          <a:effectRef idx="3">
            <a:schemeClr val="dk1"/>
          </a:effectRef>
          <a:fontRef idx="minor">
            <a:schemeClr val="lt1"/>
          </a:fontRef>
        </p:style>
        <p:txBody>
          <a:bodyP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base"/>
            <a:r>
              <a:rPr lang="en-US" b="1" dirty="0" smtClean="0">
                <a:ln/>
                <a:solidFill>
                  <a:schemeClr val="accent3"/>
                </a:solidFill>
              </a:rPr>
              <a:t>4. Effect on human health: The land when contaminated with toxic chemicals and pesticides lead to problem of skin cancer and human respiratory system. The toxic chemicals can reach our body through foods and vegetables that we eat as they are grown in polluted soil.</a:t>
            </a:r>
          </a:p>
          <a:p>
            <a:r>
              <a:rPr lang="en-US" b="1" dirty="0" smtClean="0">
                <a:ln/>
                <a:solidFill>
                  <a:schemeClr val="accent3"/>
                </a:solidFill>
              </a:rPr>
              <a:t/>
            </a:r>
            <a:br>
              <a:rPr lang="en-US" b="1" dirty="0" smtClean="0">
                <a:ln/>
                <a:solidFill>
                  <a:schemeClr val="accent3"/>
                </a:solidFill>
              </a:rPr>
            </a:br>
            <a:endParaRPr lang="en-US" b="1" dirty="0">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lth_effects_of_pollution.png"/>
          <p:cNvPicPr>
            <a:picLocks noGrp="1" noChangeAspect="1"/>
          </p:cNvPicPr>
          <p:nvPr>
            <p:ph idx="1"/>
          </p:nvPr>
        </p:nvPicPr>
        <p:blipFill>
          <a:blip r:embed="rId2" cstate="print"/>
          <a:stretch>
            <a:fillRect/>
          </a:stretch>
        </p:blipFill>
        <p:spPr>
          <a:xfrm>
            <a:off x="304800" y="457200"/>
            <a:ext cx="8839200" cy="6400800"/>
          </a:xfr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uman-health1.jpg"/>
          <p:cNvPicPr>
            <a:picLocks noGrp="1" noChangeAspect="1"/>
          </p:cNvPicPr>
          <p:nvPr>
            <p:ph idx="1"/>
          </p:nvPr>
        </p:nvPicPr>
        <p:blipFill>
          <a:blip r:embed="rId2" cstate="print"/>
          <a:stretch>
            <a:fillRect/>
          </a:stretch>
        </p:blipFill>
        <p:spPr>
          <a:xfrm>
            <a:off x="304800" y="0"/>
            <a:ext cx="88392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lnSpcReduction="10000"/>
            <a:scene3d>
              <a:camera prst="orthographicFront"/>
              <a:lightRig rig="balanced" dir="t">
                <a:rot lat="0" lon="0" rev="2100000"/>
              </a:lightRig>
            </a:scene3d>
            <a:sp3d extrusionH="57150" prstMaterial="metal">
              <a:bevelT w="38100" h="25400"/>
              <a:contourClr>
                <a:schemeClr val="bg2"/>
              </a:contourClr>
            </a:sp3d>
          </a:bodyPr>
          <a:lstStyle/>
          <a:p>
            <a:pPr fontAlgn="base"/>
            <a:r>
              <a:rPr lang="en-US" b="1" dirty="0" smtClean="0">
                <a:ln w="50800"/>
                <a:solidFill>
                  <a:schemeClr val="tx1"/>
                </a:solidFill>
                <a:latin typeface="Algerian" pitchFamily="82" charset="0"/>
              </a:rPr>
              <a:t>5. Cause Air pollution: Landfills across the city keep on growing due to increase in waste and are later burned which leads to air pollution. They become home for rodents, mice etc which in turn transmit diseases.</a:t>
            </a:r>
          </a:p>
          <a:p>
            <a:r>
              <a:rPr lang="en-US" b="1" dirty="0" smtClean="0">
                <a:ln w="50800"/>
                <a:solidFill>
                  <a:schemeClr val="bg1">
                    <a:shade val="50000"/>
                  </a:schemeClr>
                </a:solidFill>
              </a:rPr>
              <a:t/>
            </a:r>
            <a:br>
              <a:rPr lang="en-US" b="1" dirty="0" smtClean="0">
                <a:ln w="50800"/>
                <a:solidFill>
                  <a:schemeClr val="bg1">
                    <a:shade val="50000"/>
                  </a:schemeClr>
                </a:solidFill>
              </a:rPr>
            </a:br>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CAUSE OF AIR POLLUTION</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Content Placeholder 3" descr="Air-Pollution.jpg"/>
          <p:cNvPicPr>
            <a:picLocks noGrp="1" noChangeAspect="1"/>
          </p:cNvPicPr>
          <p:nvPr>
            <p:ph idx="1"/>
          </p:nvPr>
        </p:nvPicPr>
        <p:blipFill>
          <a:blip r:embed="rId2" cstate="print"/>
          <a:stretch>
            <a:fillRect/>
          </a:stretch>
        </p:blipFill>
        <p:spPr>
          <a:xfrm>
            <a:off x="381000" y="1371600"/>
            <a:ext cx="4267200" cy="5486400"/>
          </a:xfrm>
        </p:spPr>
      </p:pic>
      <p:pic>
        <p:nvPicPr>
          <p:cNvPr id="5" name="Picture 4" descr="pollution.jpg"/>
          <p:cNvPicPr>
            <a:picLocks noChangeAspect="1"/>
          </p:cNvPicPr>
          <p:nvPr/>
        </p:nvPicPr>
        <p:blipFill>
          <a:blip r:embed="rId3" cstate="print"/>
          <a:stretch>
            <a:fillRect/>
          </a:stretch>
        </p:blipFill>
        <p:spPr>
          <a:xfrm>
            <a:off x="4648200" y="1371600"/>
            <a:ext cx="44958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pPr fontAlgn="base"/>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2">
                      <a:satMod val="175000"/>
                      <a:alpha val="40000"/>
                    </a:schemeClr>
                  </a:glow>
                </a:effectLst>
              </a:rPr>
              <a:t>6. Distraction for Tourist: The city looses its attraction as tourist destination as landfills do not look good when you move around the city. It leads to loss of revenue for the state government.</a:t>
            </a:r>
          </a:p>
          <a:p>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rPr>
              <a:t>DISTRACTION FOR TOURIST</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12700" stA="28000" endPos="45000" dist="1000" dir="5400000" sy="-100000" algn="bl" rotWithShape="0"/>
              </a:effectLst>
            </a:endParaRPr>
          </a:p>
        </p:txBody>
      </p:sp>
      <p:pic>
        <p:nvPicPr>
          <p:cNvPr id="4" name="Content Placeholder 3" descr="S.jpg"/>
          <p:cNvPicPr>
            <a:picLocks noGrp="1" noChangeAspect="1"/>
          </p:cNvPicPr>
          <p:nvPr>
            <p:ph idx="1"/>
          </p:nvPr>
        </p:nvPicPr>
        <p:blipFill>
          <a:blip r:embed="rId2" cstate="print"/>
          <a:stretch>
            <a:fillRect/>
          </a:stretch>
        </p:blipFill>
        <p:spPr>
          <a:xfrm>
            <a:off x="381000" y="1447800"/>
            <a:ext cx="4267200" cy="5410200"/>
          </a:xfrm>
        </p:spPr>
      </p:pic>
      <p:pic>
        <p:nvPicPr>
          <p:cNvPr id="6" name="Picture 5" descr="1370430087-environment-suffers-in-kashmir-on-world-environment-day_2121571.jpg"/>
          <p:cNvPicPr>
            <a:picLocks noChangeAspect="1"/>
          </p:cNvPicPr>
          <p:nvPr/>
        </p:nvPicPr>
        <p:blipFill>
          <a:blip r:embed="rId3" cstate="print"/>
          <a:stretch>
            <a:fillRect/>
          </a:stretch>
        </p:blipFill>
        <p:spPr>
          <a:xfrm>
            <a:off x="4648200" y="1447800"/>
            <a:ext cx="44958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fontScale="92500" lnSpcReduction="20000"/>
            <a:scene3d>
              <a:camera prst="orthographicFront"/>
              <a:lightRig rig="balanced" dir="t">
                <a:rot lat="0" lon="0" rev="2100000"/>
              </a:lightRig>
            </a:scene3d>
            <a:sp3d extrusionH="57150" prstMaterial="metal">
              <a:bevelT w="38100" h="25400"/>
              <a:contourClr>
                <a:schemeClr val="bg2"/>
              </a:contourClr>
            </a:sp3d>
          </a:bodyPr>
          <a:lstStyle/>
          <a:p>
            <a:pPr fontAlgn="base"/>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 Effect on wildlife: The animal kingdom has suffered mostly in the past decades. They face a serious threat with regards to loss of habitat and natural environment. The constant human activity on land, is leaving it polluted; forcing these species to move further away and adapt to new regions or die trying to adjust. Several species are pushed to the verge of extinction, due to no homeland.</a:t>
            </a:r>
          </a:p>
          <a:p>
            <a:r>
              <a:rPr lang="en-US" b="1" dirty="0" smtClean="0">
                <a:ln w="50800"/>
                <a:solidFill>
                  <a:schemeClr val="bg1">
                    <a:shade val="50000"/>
                  </a:schemeClr>
                </a:solidFill>
              </a:rPr>
              <a:t/>
            </a:r>
            <a:br>
              <a:rPr lang="en-US" b="1" dirty="0" smtClean="0">
                <a:ln w="50800"/>
                <a:solidFill>
                  <a:schemeClr val="bg1">
                    <a:shade val="50000"/>
                  </a:schemeClr>
                </a:solidFill>
              </a:rPr>
            </a:br>
            <a:endParaRPr lang="en-US"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705600" cy="9144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smtClean="0"/>
              <a:t/>
            </a:r>
            <a:br>
              <a:rPr lang="en-US" dirty="0" smtClean="0"/>
            </a:br>
            <a:r>
              <a:rPr lang="en-US" dirty="0" smtClean="0"/>
              <a:t>What is Land Pollution?</a:t>
            </a:r>
            <a:br>
              <a:rPr lang="en-US" dirty="0" smtClean="0"/>
            </a:br>
            <a:endParaRPr lang="en-US" dirty="0"/>
          </a:p>
        </p:txBody>
      </p:sp>
      <p:sp>
        <p:nvSpPr>
          <p:cNvPr id="3" name="Content Placeholder 2"/>
          <p:cNvSpPr>
            <a:spLocks noGrp="1"/>
          </p:cNvSpPr>
          <p:nvPr>
            <p:ph idx="1"/>
          </p:nvPr>
        </p:nvSpPr>
        <p:spPr>
          <a:xfrm>
            <a:off x="685800" y="1371600"/>
            <a:ext cx="7696200" cy="4953000"/>
          </a:xfrm>
        </p:spPr>
        <p:style>
          <a:lnRef idx="3">
            <a:schemeClr val="lt1"/>
          </a:lnRef>
          <a:fillRef idx="1">
            <a:schemeClr val="dk1"/>
          </a:fillRef>
          <a:effectRef idx="1">
            <a:schemeClr val="dk1"/>
          </a:effectRef>
          <a:fontRef idx="minor">
            <a:schemeClr val="lt1"/>
          </a:fontRef>
        </p:style>
        <p:txBody>
          <a:bodyPr>
            <a:normAutofit lnSpcReduction="10000"/>
          </a:bodyPr>
          <a:lstStyle/>
          <a:p>
            <a:pPr marL="0" lvl="0" indent="0" fontAlgn="base">
              <a:lnSpc>
                <a:spcPct val="150000"/>
              </a:lnSpc>
              <a:spcBef>
                <a:spcPts val="600"/>
              </a:spcBef>
              <a:spcAft>
                <a:spcPts val="600"/>
              </a:spcAft>
            </a:pPr>
            <a:r>
              <a:rPr kumimoji="0" lang="en-US"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Land pollution is the destruction of the earth’s land surfaces, often directly or indirectly as a result of</a:t>
            </a:r>
            <a:r>
              <a:rPr kumimoji="0" lang="en-US" sz="24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human</a:t>
            </a:r>
            <a:r>
              <a:rPr kumimoji="0" lang="en-US"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activities and their misuse of land </a:t>
            </a:r>
            <a:r>
              <a:rPr kumimoji="0" lang="en-US"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resources.</a:t>
            </a:r>
            <a:endParaRPr lang="en-US" sz="2400" dirty="0">
              <a:solidFill>
                <a:schemeClr val="bg1"/>
              </a:solidFill>
              <a:latin typeface="Times New Roman" pitchFamily="18" charset="0"/>
              <a:ea typeface="Times New Roman" pitchFamily="18" charset="0"/>
              <a:cs typeface="Times New Roman" pitchFamily="18" charset="0"/>
            </a:endParaRPr>
          </a:p>
          <a:p>
            <a:pPr marL="0" lvl="0" indent="0" fontAlgn="base">
              <a:lnSpc>
                <a:spcPct val="150000"/>
              </a:lnSpc>
              <a:spcBef>
                <a:spcPts val="600"/>
              </a:spcBef>
              <a:spcAft>
                <a:spcPts val="600"/>
              </a:spcAft>
            </a:pP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It </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occurs when waste is not disposed off properly, or can occur when humans throw chemicals unto the soil in the form of pesticides, insecticides and fertilizers during agricultural practices. Exploitation of minerals (mining activities) has also contributed to the destruction of the earth</a:t>
            </a:r>
            <a:r>
              <a:rPr kumimoji="0" lang="en-US" sz="2400" b="1" i="0" u="none" strike="noStrike" cap="none" normalizeH="0" baseline="0" dirty="0" smtClean="0">
                <a:ln>
                  <a:noFill/>
                </a:ln>
                <a:solidFill>
                  <a:schemeClr val="bg1"/>
                </a:solidFill>
                <a:effectLst/>
                <a:latin typeface="Verdana"/>
                <a:ea typeface="Times New Roman" pitchFamily="18" charset="0"/>
                <a:cs typeface="Times New Roman" pitchFamily="18" charset="0"/>
              </a:rPr>
              <a:t>’</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 surface.</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p>
            <a:pPr fontAlgn="base">
              <a:lnSpc>
                <a:spcPct val="150000"/>
              </a:lnSpc>
              <a:spcBef>
                <a:spcPts val="600"/>
              </a:spcBef>
              <a:spcAft>
                <a:spcPts val="600"/>
              </a:spcAft>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EFFECTS ON WILDLIFE</a:t>
            </a:r>
            <a:endParaRPr lang="en-US" b="1"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Content Placeholder 5" descr="article-2587717-1C86C6BF00000578-985_964x568.jpg"/>
          <p:cNvPicPr>
            <a:picLocks noGrp="1" noChangeAspect="1"/>
          </p:cNvPicPr>
          <p:nvPr>
            <p:ph idx="1"/>
          </p:nvPr>
        </p:nvPicPr>
        <p:blipFill>
          <a:blip r:embed="rId2" cstate="print"/>
          <a:stretch>
            <a:fillRect/>
          </a:stretch>
        </p:blipFill>
        <p:spPr>
          <a:xfrm>
            <a:off x="304801" y="1447800"/>
            <a:ext cx="4572000" cy="5410200"/>
          </a:xfrm>
        </p:spPr>
      </p:pic>
      <p:pic>
        <p:nvPicPr>
          <p:cNvPr id="7" name="Picture 6" descr="tumblr_ljz34m9alQ1qal26p.jpg"/>
          <p:cNvPicPr>
            <a:picLocks noChangeAspect="1"/>
          </p:cNvPicPr>
          <p:nvPr/>
        </p:nvPicPr>
        <p:blipFill>
          <a:blip r:embed="rId3" cstate="print"/>
          <a:stretch>
            <a:fillRect/>
          </a:stretch>
        </p:blipFill>
        <p:spPr>
          <a:xfrm>
            <a:off x="4876800" y="1447800"/>
            <a:ext cx="42672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normAutofit fontScale="90000"/>
          </a:bodyPr>
          <a:lstStyle/>
          <a:p>
            <a:pPr fontAlgn="base"/>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Solutions for Land Pollution</a:t>
            </a:r>
            <a:endParaRPr lang="en-US" dirty="0"/>
          </a:p>
        </p:txBody>
      </p:sp>
      <p:sp>
        <p:nvSpPr>
          <p:cNvPr id="3" name="Content Placeholder 2"/>
          <p:cNvSpPr>
            <a:spLocks noGrp="1"/>
          </p:cNvSpPr>
          <p:nvPr>
            <p:ph idx="1"/>
          </p:nvPr>
        </p:nvSpPr>
        <p:spPr>
          <a:xfrm>
            <a:off x="914400" y="1600200"/>
            <a:ext cx="7924800" cy="4572000"/>
          </a:xfrm>
        </p:spPr>
        <p:style>
          <a:lnRef idx="3">
            <a:schemeClr val="lt1"/>
          </a:lnRef>
          <a:fillRef idx="1">
            <a:schemeClr val="dk1"/>
          </a:fillRef>
          <a:effectRef idx="1">
            <a:schemeClr val="dk1"/>
          </a:effectRef>
          <a:fontRef idx="minor">
            <a:schemeClr val="lt1"/>
          </a:fontRef>
        </p:style>
        <p:txBody>
          <a:bodyPr>
            <a:normAutofit fontScale="77500" lnSpcReduction="20000"/>
          </a:bodyPr>
          <a:lstStyle/>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1. Make people aware about the concept of Reduce, Recycle and Reuse.</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2. Reduce the use of pesticides and fertilizers in agricultural activities.</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3. Avoid buying packages items as they will lead to garbage and end up in landfill site.</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4. Ensure that you do not litter on the ground and do proper disposal of garbage.</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5. Buy biodegradable products.</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6. Do Organic gardening and eat organic food that will be grown without the use of pesticides.</a:t>
            </a:r>
          </a:p>
          <a:p>
            <a:pPr marL="0" indent="0" fontAlgn="base">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7. Create dumping ground away from residential areas.</a:t>
            </a:r>
          </a:p>
          <a:p>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to="" calcmode="lin" valueType="num">
                                      <p:cBhvr>
                                        <p:cTn id="37" dur="1" fill="hold"/>
                                        <p:tgtEl>
                                          <p:spTgt spid="3">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to="" calcmode="lin" valueType="num">
                                      <p:cBhvr>
                                        <p:cTn id="42" dur="1" fill="hold"/>
                                        <p:tgtEl>
                                          <p:spTgt spid="3">
                                            <p:txEl>
                                              <p:pRg st="5" end="5"/>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to="" calcmode="lin" valueType="num">
                                      <p:cBhvr>
                                        <p:cTn id="4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5287-421x279-No_Dumping.jpg"/>
          <p:cNvPicPr>
            <a:picLocks noGrp="1" noChangeAspect="1"/>
          </p:cNvPicPr>
          <p:nvPr>
            <p:ph idx="1"/>
          </p:nvPr>
        </p:nvPicPr>
        <p:blipFill>
          <a:blip r:embed="rId2" cstate="print"/>
          <a:stretch>
            <a:fillRect/>
          </a:stretch>
        </p:blipFill>
        <p:spPr>
          <a:xfrm>
            <a:off x="381000" y="0"/>
            <a:ext cx="8763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ycle-reduce-reuse.jpg"/>
          <p:cNvPicPr>
            <a:picLocks noGrp="1" noChangeAspect="1"/>
          </p:cNvPicPr>
          <p:nvPr>
            <p:ph idx="1"/>
          </p:nvPr>
        </p:nvPicPr>
        <p:blipFill>
          <a:blip r:embed="rId2" cstate="print"/>
          <a:stretch>
            <a:fillRect/>
          </a:stretch>
        </p:blipFill>
        <p:spPr>
          <a:xfrm>
            <a:off x="304800" y="0"/>
            <a:ext cx="88392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D.jpg"/>
          <p:cNvPicPr>
            <a:picLocks noGrp="1" noChangeAspect="1"/>
          </p:cNvPicPr>
          <p:nvPr>
            <p:ph idx="1"/>
          </p:nvPr>
        </p:nvPicPr>
        <p:blipFill>
          <a:blip r:embed="rId2" cstate="print"/>
          <a:stretch>
            <a:fillRect/>
          </a:stretch>
        </p:blipFill>
        <p:spPr>
          <a:xfrm>
            <a:off x="381000" y="0"/>
            <a:ext cx="8763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5786" y="571480"/>
            <a:ext cx="5105400" cy="10001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mj-lt"/>
                <a:ea typeface="+mj-ea"/>
                <a:cs typeface="+mj-cs"/>
              </a:rPr>
              <a:t>Conclusion</a:t>
            </a:r>
            <a:endParaRPr kumimoji="0" lang="en-MY" sz="4800" b="0" i="0" u="none" strike="noStrike" kern="0" cap="none" spc="0" normalizeH="0" baseline="0" noProof="0" dirty="0">
              <a:ln>
                <a:noFill/>
              </a:ln>
              <a:solidFill>
                <a:schemeClr val="tx2"/>
              </a:solidFill>
              <a:effectLst/>
              <a:uLnTx/>
              <a:uFillTx/>
              <a:latin typeface="+mj-lt"/>
              <a:ea typeface="+mj-ea"/>
              <a:cs typeface="+mj-cs"/>
            </a:endParaRPr>
          </a:p>
        </p:txBody>
      </p:sp>
      <p:sp>
        <p:nvSpPr>
          <p:cNvPr id="3" name="Subtitle 2"/>
          <p:cNvSpPr txBox="1">
            <a:spLocks/>
          </p:cNvSpPr>
          <p:nvPr/>
        </p:nvSpPr>
        <p:spPr>
          <a:xfrm>
            <a:off x="1295400" y="2133600"/>
            <a:ext cx="6143668" cy="3129496"/>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
                <a:schemeClr val="bg2"/>
              </a:buClr>
              <a:buSzPct val="70000"/>
              <a:tabLst/>
              <a:defRPr/>
            </a:pPr>
            <a:r>
              <a:rPr kumimoji="0" lang="en-MY"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dobe Ming Std L" pitchFamily="18" charset="-128"/>
                <a:ea typeface="Adobe Ming Std L" pitchFamily="18" charset="-128"/>
                <a:cs typeface="+mn-cs"/>
              </a:rPr>
              <a:t> Certainly a country that is growing rapidly and developing in various fields. but in the rapid pace of development, many do not realize that it also carries side effects on the environment. So we have to go Sustainable Development.</a:t>
            </a:r>
            <a:r>
              <a:rPr kumimoji="0" lang="en-MY"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Adobe Ming Std L" pitchFamily="18" charset="-128"/>
                <a:ea typeface="Adobe Ming Std L" pitchFamily="18" charset="-128"/>
                <a:cs typeface="+mn-cs"/>
              </a:rPr>
              <a:t> </a:t>
            </a:r>
            <a:endParaRPr kumimoji="0" lang="en-MY" sz="32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dobe Ming Std L" pitchFamily="18" charset="-128"/>
              <a:ea typeface="Adobe Ming Std L" pitchFamily="18" charset="-128"/>
              <a:cs typeface="+mn-cs"/>
            </a:endParaRPr>
          </a:p>
        </p:txBody>
      </p:sp>
      <p:pic>
        <p:nvPicPr>
          <p:cNvPr id="4" name="Picture 4" descr="C:\Documents and Settings\ssnipes\My Documents\My Pictures\sugarcane.jpg"/>
          <p:cNvPicPr>
            <a:picLocks noChangeAspect="1" noChangeArrowheads="1"/>
          </p:cNvPicPr>
          <p:nvPr/>
        </p:nvPicPr>
        <p:blipFill>
          <a:blip r:embed="rId2" cstate="print"/>
          <a:srcRect/>
          <a:stretch>
            <a:fillRect/>
          </a:stretch>
        </p:blipFill>
        <p:spPr bwMode="auto">
          <a:xfrm>
            <a:off x="4929190" y="299976"/>
            <a:ext cx="3071834" cy="1802647"/>
          </a:xfrm>
          <a:prstGeom prst="rect">
            <a:avLst/>
          </a:prstGeom>
          <a:noFill/>
          <a:ln w="9525">
            <a:noFill/>
            <a:miter lim="800000"/>
            <a:headEnd/>
            <a:tailEnd/>
          </a:ln>
        </p:spPr>
      </p:pic>
    </p:spTree>
  </p:cSld>
  <p:clrMapOvr>
    <a:masterClrMapping/>
  </p:clrMapOvr>
  <p:transition advTm="1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b="1" u="sng" dirty="0" smtClean="0">
                <a:hlinkClick r:id="rId2"/>
              </a:rPr>
              <a:t>www.google.com</a:t>
            </a:r>
            <a:r>
              <a:rPr lang="en-US" b="1" u="sng" dirty="0" smtClean="0"/>
              <a:t> </a:t>
            </a:r>
            <a:endParaRPr lang="en-US" dirty="0" smtClean="0"/>
          </a:p>
          <a:p>
            <a:r>
              <a:rPr lang="en-US" b="1" u="sng" dirty="0" smtClean="0">
                <a:hlinkClick r:id="rId3"/>
              </a:rPr>
              <a:t>www.wikipedia.com</a:t>
            </a:r>
            <a:r>
              <a:rPr lang="en-US" b="1" u="sng" dirty="0" smtClean="0"/>
              <a:t> </a:t>
            </a:r>
            <a:endParaRPr lang="en-US" dirty="0" smtClean="0"/>
          </a:p>
          <a:p>
            <a:r>
              <a:rPr lang="en-US" b="1" u="sng" dirty="0" smtClean="0">
                <a:hlinkClick r:id="rId4"/>
              </a:rPr>
              <a:t>www.studymafia.org</a:t>
            </a:r>
            <a:r>
              <a:rPr lang="en-US" b="1" u="sng" dirty="0" smtClean="0"/>
              <a:t> </a:t>
            </a:r>
            <a:endParaRPr lang="en-US" dirty="0" smtClean="0"/>
          </a:p>
          <a:p>
            <a:r>
              <a:rPr lang="en-US" b="1" u="sng" dirty="0" smtClean="0"/>
              <a:t>Seminarppt.com</a:t>
            </a:r>
            <a:endParaRPr lang="en-US" dirty="0" smtClean="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2514600"/>
            <a:ext cx="4572220" cy="1323439"/>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8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a:t>
            </a:r>
            <a:endParaRPr lang="en-US"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324600" cy="816864"/>
          </a:xfrm>
        </p:spPr>
        <p:style>
          <a:lnRef idx="1">
            <a:schemeClr val="accent6"/>
          </a:lnRef>
          <a:fillRef idx="2">
            <a:schemeClr val="accent6"/>
          </a:fillRef>
          <a:effectRef idx="1">
            <a:schemeClr val="accent6"/>
          </a:effectRef>
          <a:fontRef idx="minor">
            <a:schemeClr val="dk1"/>
          </a:fontRef>
        </p:style>
        <p:txBody>
          <a:bodyPr>
            <a:normAutofit fontScale="90000"/>
          </a:bodyPr>
          <a:lstStyle/>
          <a:p>
            <a:pPr fontAlgn="base"/>
            <a:r>
              <a:rPr lang="en-US" dirty="0" smtClean="0"/>
              <a:t/>
            </a:r>
            <a:br>
              <a:rPr lang="en-US" dirty="0" smtClean="0"/>
            </a:br>
            <a:r>
              <a:rPr lang="en-US" dirty="0" smtClean="0"/>
              <a:t> Causes of Land Pollution </a:t>
            </a:r>
            <a:br>
              <a:rPr lang="en-US" dirty="0" smtClean="0"/>
            </a:br>
            <a:endParaRPr lang="en-US" dirty="0"/>
          </a:p>
        </p:txBody>
      </p:sp>
      <p:sp>
        <p:nvSpPr>
          <p:cNvPr id="3" name="Content Placeholder 2"/>
          <p:cNvSpPr>
            <a:spLocks noGrp="1"/>
          </p:cNvSpPr>
          <p:nvPr>
            <p:ph idx="1"/>
          </p:nvPr>
        </p:nvSpPr>
        <p:spPr>
          <a:xfrm>
            <a:off x="914400" y="1447800"/>
            <a:ext cx="7772400" cy="490776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US" b="1" dirty="0" smtClean="0"/>
              <a:t>1. Deforestation </a:t>
            </a:r>
            <a:r>
              <a:rPr lang="en-US" b="1" dirty="0" smtClean="0"/>
              <a:t>and soil erosion:</a:t>
            </a:r>
            <a:r>
              <a:rPr lang="en-US" dirty="0" smtClean="0"/>
              <a:t> </a:t>
            </a:r>
            <a:endParaRPr lang="en-US" dirty="0" smtClean="0"/>
          </a:p>
          <a:p>
            <a:r>
              <a:rPr lang="en-US" dirty="0" smtClean="0"/>
              <a:t>Deforestation</a:t>
            </a:r>
            <a:r>
              <a:rPr lang="en-US" dirty="0" smtClean="0"/>
              <a:t> carried out to create dry lands is one of the major concerns. Land that is once converted into a dry or barren land, can never be made fertile again, whatever the magnitude of  measures to redeem it are. </a:t>
            </a:r>
            <a:endParaRPr lang="en-US" dirty="0" smtClean="0"/>
          </a:p>
          <a:p>
            <a:r>
              <a:rPr lang="en-US" dirty="0" smtClean="0"/>
              <a:t>Land </a:t>
            </a:r>
            <a:r>
              <a:rPr lang="en-US" dirty="0" smtClean="0"/>
              <a:t>conversion, meaning the alteration or modification of the original properties of the land to make it use-worthy for a specific purpose is another major cause. This hampers the land immensely. Also there is a constant waste of land.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azon-deforestation.jpg"/>
          <p:cNvPicPr>
            <a:picLocks noGrp="1" noChangeAspect="1"/>
          </p:cNvPicPr>
          <p:nvPr>
            <p:ph idx="1"/>
          </p:nvPr>
        </p:nvPicPr>
        <p:blipFill>
          <a:blip r:embed="rId2" cstate="print"/>
          <a:stretch>
            <a:fillRect/>
          </a:stretch>
        </p:blipFill>
        <p:spPr>
          <a:xfrm>
            <a:off x="609600" y="228600"/>
            <a:ext cx="4331277" cy="6248400"/>
          </a:xfrm>
        </p:spPr>
      </p:pic>
      <p:pic>
        <p:nvPicPr>
          <p:cNvPr id="5" name="Picture 4" descr="deforestation-causes-HI_104236.jpg"/>
          <p:cNvPicPr>
            <a:picLocks noChangeAspect="1"/>
          </p:cNvPicPr>
          <p:nvPr/>
        </p:nvPicPr>
        <p:blipFill>
          <a:blip r:embed="rId3" cstate="print"/>
          <a:stretch>
            <a:fillRect/>
          </a:stretch>
        </p:blipFill>
        <p:spPr>
          <a:xfrm>
            <a:off x="5105400" y="228600"/>
            <a:ext cx="3886200" cy="6333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772400" cy="4572000"/>
          </a:xfrm>
        </p:spPr>
        <p:style>
          <a:lnRef idx="1">
            <a:schemeClr val="dk1"/>
          </a:lnRef>
          <a:fillRef idx="3">
            <a:schemeClr val="dk1"/>
          </a:fillRef>
          <a:effectRef idx="2">
            <a:schemeClr val="dk1"/>
          </a:effectRef>
          <a:fontRef idx="minor">
            <a:schemeClr val="lt1"/>
          </a:fontRef>
        </p:style>
        <p:txBody>
          <a:bodyPr>
            <a:normAutofit fontScale="92500" lnSpcReduction="10000"/>
            <a:scene3d>
              <a:camera prst="orthographicFront"/>
              <a:lightRig rig="soft" dir="t">
                <a:rot lat="0" lon="0" rev="10800000"/>
              </a:lightRig>
            </a:scene3d>
            <a:sp3d>
              <a:bevelT w="27940" h="12700"/>
              <a:contourClr>
                <a:srgbClr val="DDDDDD"/>
              </a:contourClr>
            </a:sp3d>
          </a:bodyPr>
          <a:lstStyle/>
          <a:p>
            <a:pPr marL="0" indent="0" fontAlgn="base">
              <a:buNone/>
            </a:pPr>
            <a:r>
              <a:rPr lang="en-US" b="1" spc="150" dirty="0" smtClean="0">
                <a:ln w="11430"/>
                <a:solidFill>
                  <a:srgbClr val="F8F8F8"/>
                </a:solidFill>
                <a:effectLst>
                  <a:outerShdw blurRad="25400" algn="tl" rotWithShape="0">
                    <a:srgbClr val="000000">
                      <a:alpha val="43000"/>
                    </a:srgbClr>
                  </a:outerShdw>
                </a:effectLst>
              </a:rPr>
              <a:t>2. Mining activities: </a:t>
            </a:r>
            <a:endParaRPr lang="en-US" b="1" spc="150" dirty="0" smtClean="0">
              <a:ln w="11430"/>
              <a:solidFill>
                <a:srgbClr val="F8F8F8"/>
              </a:solidFill>
              <a:effectLst>
                <a:outerShdw blurRad="25400" algn="tl" rotWithShape="0">
                  <a:srgbClr val="000000">
                    <a:alpha val="43000"/>
                  </a:srgbClr>
                </a:outerShdw>
              </a:effectLst>
            </a:endParaRPr>
          </a:p>
          <a:p>
            <a:pPr fontAlgn="base"/>
            <a:r>
              <a:rPr lang="en-US" b="1" spc="150" dirty="0" smtClean="0">
                <a:ln w="11430"/>
                <a:solidFill>
                  <a:srgbClr val="F8F8F8"/>
                </a:solidFill>
                <a:effectLst>
                  <a:outerShdw blurRad="25400" algn="tl" rotWithShape="0">
                    <a:srgbClr val="000000">
                      <a:alpha val="43000"/>
                    </a:srgbClr>
                  </a:outerShdw>
                </a:effectLst>
              </a:rPr>
              <a:t>During </a:t>
            </a:r>
            <a:r>
              <a:rPr lang="en-US" b="1" spc="150" dirty="0" smtClean="0">
                <a:ln w="11430"/>
                <a:solidFill>
                  <a:srgbClr val="F8F8F8"/>
                </a:solidFill>
                <a:effectLst>
                  <a:outerShdw blurRad="25400" algn="tl" rotWithShape="0">
                    <a:srgbClr val="000000">
                      <a:alpha val="43000"/>
                    </a:srgbClr>
                  </a:outerShdw>
                </a:effectLst>
              </a:rPr>
              <a:t>extraction and mining activities, several land spaces are created beneath the surface. </a:t>
            </a:r>
            <a:endParaRPr lang="en-US" b="1" spc="150" dirty="0" smtClean="0">
              <a:ln w="11430"/>
              <a:solidFill>
                <a:srgbClr val="F8F8F8"/>
              </a:solidFill>
              <a:effectLst>
                <a:outerShdw blurRad="25400" algn="tl" rotWithShape="0">
                  <a:srgbClr val="000000">
                    <a:alpha val="43000"/>
                  </a:srgbClr>
                </a:outerShdw>
              </a:effectLst>
            </a:endParaRPr>
          </a:p>
          <a:p>
            <a:pPr fontAlgn="base"/>
            <a:r>
              <a:rPr lang="en-US" b="1" spc="150" dirty="0" smtClean="0">
                <a:ln w="11430"/>
                <a:solidFill>
                  <a:srgbClr val="F8F8F8"/>
                </a:solidFill>
                <a:effectLst>
                  <a:outerShdw blurRad="25400" algn="tl" rotWithShape="0">
                    <a:srgbClr val="000000">
                      <a:alpha val="43000"/>
                    </a:srgbClr>
                  </a:outerShdw>
                </a:effectLst>
              </a:rPr>
              <a:t>We </a:t>
            </a:r>
            <a:r>
              <a:rPr lang="en-US" b="1" spc="150" dirty="0" smtClean="0">
                <a:ln w="11430"/>
                <a:solidFill>
                  <a:srgbClr val="F8F8F8"/>
                </a:solidFill>
                <a:effectLst>
                  <a:outerShdw blurRad="25400" algn="tl" rotWithShape="0">
                    <a:srgbClr val="000000">
                      <a:alpha val="43000"/>
                    </a:srgbClr>
                  </a:outerShdw>
                </a:effectLst>
              </a:rPr>
              <a:t>constant hear about land caving in; this is nothing but nature’s way of filling the spaces left out after mining or extraction activity.</a:t>
            </a:r>
          </a:p>
          <a:p>
            <a:pPr marL="0" indent="0">
              <a:buNone/>
            </a:pPr>
            <a:r>
              <a:rPr lang="en-US" b="1" spc="150" dirty="0" smtClean="0">
                <a:ln w="11430"/>
                <a:solidFill>
                  <a:srgbClr val="F8F8F8"/>
                </a:solidFill>
                <a:effectLst>
                  <a:outerShdw blurRad="25400" algn="tl" rotWithShape="0">
                    <a:srgbClr val="000000">
                      <a:alpha val="43000"/>
                    </a:srgbClr>
                  </a:outerShdw>
                </a:effectLst>
              </a:rPr>
              <a:t/>
            </a:r>
            <a:br>
              <a:rPr lang="en-US" b="1" spc="150" dirty="0" smtClean="0">
                <a:ln w="11430"/>
                <a:solidFill>
                  <a:srgbClr val="F8F8F8"/>
                </a:solidFill>
                <a:effectLst>
                  <a:outerShdw blurRad="25400" algn="tl" rotWithShape="0">
                    <a:srgbClr val="000000">
                      <a:alpha val="43000"/>
                    </a:srgbClr>
                  </a:outerShdw>
                </a:effectLst>
              </a:rPr>
            </a:b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style>
          <a:lnRef idx="3">
            <a:schemeClr val="lt1"/>
          </a:lnRef>
          <a:fillRef idx="1">
            <a:schemeClr val="dk1"/>
          </a:fillRef>
          <a:effectRef idx="1">
            <a:schemeClr val="dk1"/>
          </a:effectRef>
          <a:fontRef idx="minor">
            <a:schemeClr val="lt1"/>
          </a:fontRef>
        </p:style>
        <p:txBody>
          <a:bodyPr/>
          <a:lstStyle/>
          <a:p>
            <a:r>
              <a:rPr lang="en-US" dirty="0" smtClean="0"/>
              <a:t>MINING ACTIVITIES.</a:t>
            </a:r>
            <a:endParaRPr lang="en-US" dirty="0"/>
          </a:p>
        </p:txBody>
      </p:sp>
      <p:pic>
        <p:nvPicPr>
          <p:cNvPr id="4" name="Content Placeholder 3" descr="mining_kabwe.jpg"/>
          <p:cNvPicPr>
            <a:picLocks noGrp="1" noChangeAspect="1"/>
          </p:cNvPicPr>
          <p:nvPr>
            <p:ph idx="1"/>
          </p:nvPr>
        </p:nvPicPr>
        <p:blipFill>
          <a:blip r:embed="rId2" cstate="print"/>
          <a:stretch>
            <a:fillRect/>
          </a:stretch>
        </p:blipFill>
        <p:spPr>
          <a:xfrm>
            <a:off x="381000" y="1219200"/>
            <a:ext cx="3962400" cy="5638800"/>
          </a:xfrm>
        </p:spPr>
      </p:pic>
      <p:pic>
        <p:nvPicPr>
          <p:cNvPr id="5" name="Picture 4" descr="a1-4.jpg"/>
          <p:cNvPicPr>
            <a:picLocks noChangeAspect="1"/>
          </p:cNvPicPr>
          <p:nvPr/>
        </p:nvPicPr>
        <p:blipFill>
          <a:blip r:embed="rId3" cstate="print"/>
          <a:stretch>
            <a:fillRect/>
          </a:stretch>
        </p:blipFill>
        <p:spPr>
          <a:xfrm>
            <a:off x="4343400" y="1219200"/>
            <a:ext cx="48006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715000"/>
          </a:xfrm>
        </p:spPr>
        <p:style>
          <a:lnRef idx="3">
            <a:schemeClr val="lt1"/>
          </a:lnRef>
          <a:fillRef idx="1">
            <a:schemeClr val="accent2"/>
          </a:fillRef>
          <a:effectRef idx="1">
            <a:schemeClr val="accent2"/>
          </a:effectRef>
          <a:fontRef idx="minor">
            <a:schemeClr val="lt1"/>
          </a:fontRef>
        </p:style>
        <p:txBody>
          <a:bodyPr>
            <a:normAutofit/>
          </a:bodyPr>
          <a:lstStyle/>
          <a:p>
            <a:pPr fontAlgn="base"/>
            <a:r>
              <a:rPr lang="en-US" b="1" dirty="0" smtClean="0"/>
              <a:t>3. Overcrowded landfills:</a:t>
            </a:r>
            <a:r>
              <a:rPr lang="en-US" dirty="0" smtClean="0"/>
              <a:t> Each household produces </a:t>
            </a:r>
            <a:r>
              <a:rPr lang="en-US" dirty="0" err="1" smtClean="0"/>
              <a:t>tonnes</a:t>
            </a:r>
            <a:r>
              <a:rPr lang="en-US" dirty="0" smtClean="0"/>
              <a:t> of garbage each year. Garbage like aluminum, plastic, paper, cloth, wood is collected and sent to the local recycling unit. Items that can not be recycled become a part of the landfills that hampers the beauty of the city and cause land pollution.</a:t>
            </a:r>
          </a:p>
          <a:p>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OVERCROWDED FILLS.</a:t>
            </a:r>
            <a:endParaRPr lang="en-US" dirty="0"/>
          </a:p>
        </p:txBody>
      </p:sp>
      <p:pic>
        <p:nvPicPr>
          <p:cNvPr id="4" name="Content Placeholder 3" descr="dumpsite.jpg"/>
          <p:cNvPicPr>
            <a:picLocks noGrp="1" noChangeAspect="1"/>
          </p:cNvPicPr>
          <p:nvPr>
            <p:ph idx="1"/>
          </p:nvPr>
        </p:nvPicPr>
        <p:blipFill>
          <a:blip r:embed="rId2" cstate="print"/>
          <a:stretch>
            <a:fillRect/>
          </a:stretch>
        </p:blipFill>
        <p:spPr>
          <a:xfrm>
            <a:off x="1149721" y="1600200"/>
            <a:ext cx="6844557" cy="4525963"/>
          </a:xfr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398</Words>
  <Application>Microsoft Office PowerPoint</Application>
  <PresentationFormat>On-screen Show (4:3)</PresentationFormat>
  <Paragraphs>74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Content</vt:lpstr>
      <vt:lpstr> What is Land Pollution? </vt:lpstr>
      <vt:lpstr>  Causes of Land Pollution  </vt:lpstr>
      <vt:lpstr>PowerPoint Presentation</vt:lpstr>
      <vt:lpstr>PowerPoint Presentation</vt:lpstr>
      <vt:lpstr>MINING ACTIVITIES.</vt:lpstr>
      <vt:lpstr>PowerPoint Presentation</vt:lpstr>
      <vt:lpstr>OVERCROWDED FILLS.</vt:lpstr>
      <vt:lpstr>PowerPoint Presentation</vt:lpstr>
      <vt:lpstr>INSDUSTRIALIZATION.</vt:lpstr>
      <vt:lpstr>PowerPoint Presentation</vt:lpstr>
      <vt:lpstr>CONSTRUCTION ACTIVITIES</vt:lpstr>
      <vt:lpstr>PowerPoint Presentation</vt:lpstr>
      <vt:lpstr>NUCLEAR WASTE.</vt:lpstr>
      <vt:lpstr>Effects of Land Pollution </vt:lpstr>
      <vt:lpstr>SOIL POLLUTION.</vt:lpstr>
      <vt:lpstr>PowerPoint Presentation</vt:lpstr>
      <vt:lpstr>CHANGE IN CLIMATE PATTERNS</vt:lpstr>
      <vt:lpstr>PowerPoint Presentation</vt:lpstr>
      <vt:lpstr>ENVIRONMENTAL IMPACT.</vt:lpstr>
      <vt:lpstr>PowerPoint Presentation</vt:lpstr>
      <vt:lpstr>PowerPoint Presentation</vt:lpstr>
      <vt:lpstr>PowerPoint Presentation</vt:lpstr>
      <vt:lpstr>PowerPoint Presentation</vt:lpstr>
      <vt:lpstr>CAUSE OF AIR POLLUTION</vt:lpstr>
      <vt:lpstr>PowerPoint Presentation</vt:lpstr>
      <vt:lpstr>DISTRACTION FOR TOURIST</vt:lpstr>
      <vt:lpstr>PowerPoint Presentation</vt:lpstr>
      <vt:lpstr>EFFECTS ON WILDLIFE</vt:lpstr>
      <vt:lpstr>Solutions for Land Pollution</vt:lpstr>
      <vt:lpstr>PowerPoint Presentation</vt:lpstr>
      <vt:lpstr>PowerPoint Presentation</vt:lpstr>
      <vt:lpstr>PowerPoint Presentation</vt:lpstr>
      <vt:lpstr>PowerPoint Presentation</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POLLUTION”</dc:title>
  <dc:creator>PC7</dc:creator>
  <cp:lastModifiedBy>CRP</cp:lastModifiedBy>
  <cp:revision>13</cp:revision>
  <dcterms:created xsi:type="dcterms:W3CDTF">2015-06-19T02:59:07Z</dcterms:created>
  <dcterms:modified xsi:type="dcterms:W3CDTF">2024-03-16T02:21:09Z</dcterms:modified>
</cp:coreProperties>
</file>