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84" r:id="rId2"/>
    <p:sldId id="287" r:id="rId3"/>
    <p:sldId id="257" r:id="rId4"/>
    <p:sldId id="258" r:id="rId5"/>
    <p:sldId id="271" r:id="rId6"/>
    <p:sldId id="272" r:id="rId7"/>
    <p:sldId id="273" r:id="rId8"/>
    <p:sldId id="270" r:id="rId9"/>
    <p:sldId id="274" r:id="rId10"/>
    <p:sldId id="275" r:id="rId11"/>
    <p:sldId id="279" r:id="rId12"/>
    <p:sldId id="280" r:id="rId13"/>
    <p:sldId id="276" r:id="rId14"/>
    <p:sldId id="277" r:id="rId15"/>
    <p:sldId id="278" r:id="rId16"/>
    <p:sldId id="281" r:id="rId17"/>
    <p:sldId id="282" r:id="rId18"/>
    <p:sldId id="283" r:id="rId19"/>
    <p:sldId id="285" r:id="rId20"/>
    <p:sldId id="28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18ED19-0383-40E9-9041-CB3BA34A619E}" type="datetimeFigureOut">
              <a:rPr lang="en-US" smtClean="0"/>
              <a:pPr/>
              <a:t>5/19/2021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2D8A70-549F-4D99-89C9-2C881D31D5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67DDD5-EB20-4E8E-AEB7-4F218CB6F7E5}" type="slidenum">
              <a:rPr lang="en-US" smtClean="0"/>
              <a:pPr/>
              <a:t>1</a:t>
            </a:fld>
            <a:endParaRPr lang="en-US"/>
          </a:p>
        </p:txBody>
      </p:sp>
      <p:sp>
        <p:nvSpPr>
          <p:cNvPr id="27651"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FCDF45DC-6D19-4873-AB59-9B5A0129C3FB}" type="datetimeFigureOut">
              <a:rPr lang="en-US" smtClean="0"/>
              <a:pPr/>
              <a:t>5/19/2021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7CA61C6-FF58-45A7-9543-71B7702729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DF45DC-6D19-4873-AB59-9B5A0129C3FB}" type="datetimeFigureOut">
              <a:rPr lang="en-US" smtClean="0"/>
              <a:pPr/>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A61C6-FF58-45A7-9543-71B7702729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DF45DC-6D19-4873-AB59-9B5A0129C3FB}" type="datetimeFigureOut">
              <a:rPr lang="en-US" smtClean="0"/>
              <a:pPr/>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A61C6-FF58-45A7-9543-71B7702729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FCDF45DC-6D19-4873-AB59-9B5A0129C3FB}" type="datetimeFigureOut">
              <a:rPr lang="en-US" smtClean="0"/>
              <a:pPr/>
              <a:t>5/19/2021</a:t>
            </a:fld>
            <a:endParaRPr lang="en-US"/>
          </a:p>
        </p:txBody>
      </p:sp>
      <p:sp>
        <p:nvSpPr>
          <p:cNvPr id="9" name="Slide Number Placeholder 8"/>
          <p:cNvSpPr>
            <a:spLocks noGrp="1"/>
          </p:cNvSpPr>
          <p:nvPr>
            <p:ph type="sldNum" sz="quarter" idx="15"/>
          </p:nvPr>
        </p:nvSpPr>
        <p:spPr/>
        <p:txBody>
          <a:bodyPr rtlCol="0"/>
          <a:lstStyle/>
          <a:p>
            <a:fld id="{B7CA61C6-FF58-45A7-9543-71B7702729F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CDF45DC-6D19-4873-AB59-9B5A0129C3FB}" type="datetimeFigureOut">
              <a:rPr lang="en-US" smtClean="0"/>
              <a:pPr/>
              <a:t>5/19/2021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7CA61C6-FF58-45A7-9543-71B7702729F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CDF45DC-6D19-4873-AB59-9B5A0129C3FB}" type="datetimeFigureOut">
              <a:rPr lang="en-US" smtClean="0"/>
              <a:pPr/>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A61C6-FF58-45A7-9543-71B7702729F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FCDF45DC-6D19-4873-AB59-9B5A0129C3FB}" type="datetimeFigureOut">
              <a:rPr lang="en-US" smtClean="0"/>
              <a:pPr/>
              <a:t>5/19/2021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A61C6-FF58-45A7-9543-71B7702729F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FCDF45DC-6D19-4873-AB59-9B5A0129C3FB}" type="datetimeFigureOut">
              <a:rPr lang="en-US" smtClean="0"/>
              <a:pPr/>
              <a:t>5/19/2021</a:t>
            </a:fld>
            <a:endParaRPr lang="en-US"/>
          </a:p>
        </p:txBody>
      </p:sp>
      <p:sp>
        <p:nvSpPr>
          <p:cNvPr id="7" name="Slide Number Placeholder 6"/>
          <p:cNvSpPr>
            <a:spLocks noGrp="1"/>
          </p:cNvSpPr>
          <p:nvPr>
            <p:ph type="sldNum" sz="quarter" idx="11"/>
          </p:nvPr>
        </p:nvSpPr>
        <p:spPr/>
        <p:txBody>
          <a:bodyPr rtlCol="0"/>
          <a:lstStyle/>
          <a:p>
            <a:fld id="{B7CA61C6-FF58-45A7-9543-71B7702729F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F45DC-6D19-4873-AB59-9B5A0129C3FB}" type="datetimeFigureOut">
              <a:rPr lang="en-US" smtClean="0"/>
              <a:pPr/>
              <a:t>5/19/2021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A61C6-FF58-45A7-9543-71B7702729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FCDF45DC-6D19-4873-AB59-9B5A0129C3FB}" type="datetimeFigureOut">
              <a:rPr lang="en-US" smtClean="0"/>
              <a:pPr/>
              <a:t>5/19/2021</a:t>
            </a:fld>
            <a:endParaRPr lang="en-US"/>
          </a:p>
        </p:txBody>
      </p:sp>
      <p:sp>
        <p:nvSpPr>
          <p:cNvPr id="22" name="Slide Number Placeholder 21"/>
          <p:cNvSpPr>
            <a:spLocks noGrp="1"/>
          </p:cNvSpPr>
          <p:nvPr>
            <p:ph type="sldNum" sz="quarter" idx="15"/>
          </p:nvPr>
        </p:nvSpPr>
        <p:spPr/>
        <p:txBody>
          <a:bodyPr rtlCol="0"/>
          <a:lstStyle/>
          <a:p>
            <a:fld id="{B7CA61C6-FF58-45A7-9543-71B7702729F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CDF45DC-6D19-4873-AB59-9B5A0129C3FB}" type="datetimeFigureOut">
              <a:rPr lang="en-US" smtClean="0"/>
              <a:pPr/>
              <a:t>5/19/2021</a:t>
            </a:fld>
            <a:endParaRPr lang="en-US"/>
          </a:p>
        </p:txBody>
      </p:sp>
      <p:sp>
        <p:nvSpPr>
          <p:cNvPr id="18" name="Slide Number Placeholder 17"/>
          <p:cNvSpPr>
            <a:spLocks noGrp="1"/>
          </p:cNvSpPr>
          <p:nvPr>
            <p:ph type="sldNum" sz="quarter" idx="11"/>
          </p:nvPr>
        </p:nvSpPr>
        <p:spPr/>
        <p:txBody>
          <a:bodyPr rtlCol="0"/>
          <a:lstStyle/>
          <a:p>
            <a:fld id="{B7CA61C6-FF58-45A7-9543-71B7702729F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CDF45DC-6D19-4873-AB59-9B5A0129C3FB}" type="datetimeFigureOut">
              <a:rPr lang="en-US" smtClean="0"/>
              <a:pPr/>
              <a:t>5/19/2021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7CA61C6-FF58-45A7-9543-71B7702729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a:solidFill>
                  <a:srgbClr val="FF0000"/>
                </a:solidFill>
                <a:latin typeface="Verdana" pitchFamily="34" charset="0"/>
              </a:rPr>
              <a:t>www.studymafia.org</a:t>
            </a:r>
            <a:endParaRPr lang="en-US" sz="6000">
              <a:solidFill>
                <a:srgbClr val="FF9900"/>
              </a:solidFill>
            </a:endParaRPr>
          </a:p>
        </p:txBody>
      </p:sp>
      <p:sp>
        <p:nvSpPr>
          <p:cNvPr id="9221" name="Text Box 9"/>
          <p:cNvSpPr txBox="1">
            <a:spLocks noChangeArrowheads="1"/>
          </p:cNvSpPr>
          <p:nvPr/>
        </p:nvSpPr>
        <p:spPr bwMode="auto">
          <a:xfrm>
            <a:off x="0" y="5486400"/>
            <a:ext cx="8763000" cy="677108"/>
          </a:xfrm>
          <a:prstGeom prst="rect">
            <a:avLst/>
          </a:prstGeom>
          <a:noFill/>
          <a:ln w="9525">
            <a:noFill/>
            <a:miter lim="800000"/>
            <a:headEnd/>
            <a:tailEnd/>
          </a:ln>
        </p:spPr>
        <p:txBody>
          <a:bodyPr wrap="square">
            <a:spAutoFit/>
          </a:bodyPr>
          <a:lstStyle/>
          <a:p>
            <a:pPr>
              <a:spcBef>
                <a:spcPct val="50000"/>
              </a:spcBef>
            </a:pPr>
            <a:r>
              <a:rPr lang="en-US" sz="2000" b="1" dirty="0"/>
              <a:t>    Submitted To:				           Submitted By:</a:t>
            </a:r>
          </a:p>
          <a:p>
            <a:r>
              <a:rPr lang="en-US" b="1" dirty="0"/>
              <a:t>   www.studymafia.org                                                </a:t>
            </a:r>
            <a:r>
              <a:rPr lang="en-US" b="1" dirty="0" err="1"/>
              <a:t>www.studymafia.org</a:t>
            </a:r>
            <a:endParaRPr lang="en-US" b="1" dirty="0"/>
          </a:p>
        </p:txBody>
      </p:sp>
      <p:sp>
        <p:nvSpPr>
          <p:cNvPr id="11270" name="Rectangle 8"/>
          <p:cNvSpPr>
            <a:spLocks noChangeArrowheads="1"/>
          </p:cNvSpPr>
          <p:nvPr/>
        </p:nvSpPr>
        <p:spPr bwMode="auto">
          <a:xfrm>
            <a:off x="1219200" y="2362200"/>
            <a:ext cx="6400800" cy="1754326"/>
          </a:xfrm>
          <a:prstGeom prst="rect">
            <a:avLst/>
          </a:prstGeom>
          <a:noFill/>
          <a:ln w="9525">
            <a:noFill/>
            <a:miter lim="800000"/>
            <a:headEnd/>
            <a:tailEnd/>
          </a:ln>
        </p:spPr>
        <p:txBody>
          <a:bodyPr>
            <a:spAutoFit/>
          </a:bodyPr>
          <a:lstStyle/>
          <a:p>
            <a:pPr algn="ctr">
              <a:defRPr/>
            </a:pPr>
            <a:r>
              <a:rPr lang="en-US" sz="3600" b="1" dirty="0">
                <a:solidFill>
                  <a:srgbClr val="FF0000"/>
                </a:solidFill>
                <a:latin typeface="+mn-lt"/>
              </a:rPr>
              <a:t>   Seminar </a:t>
            </a:r>
          </a:p>
          <a:p>
            <a:pPr algn="ctr">
              <a:defRPr/>
            </a:pPr>
            <a:r>
              <a:rPr lang="en-US" sz="3600" b="1" dirty="0">
                <a:solidFill>
                  <a:srgbClr val="FF0000"/>
                </a:solidFill>
                <a:latin typeface="+mn-lt"/>
              </a:rPr>
              <a:t>On</a:t>
            </a:r>
          </a:p>
          <a:p>
            <a:pPr algn="ctr">
              <a:defRPr/>
            </a:pPr>
            <a:r>
              <a:rPr lang="en-US" sz="3600" b="1" dirty="0">
                <a:solidFill>
                  <a:srgbClr val="FF0000"/>
                </a:solidFill>
                <a:latin typeface="Times New Roman" pitchFamily="18" charset="0"/>
                <a:cs typeface="Times New Roman" pitchFamily="18" charset="0"/>
              </a:rPr>
              <a:t>Control Systems</a:t>
            </a:r>
            <a:endParaRPr lang="en-US" sz="3600" b="1" dirty="0">
              <a:solidFill>
                <a:srgbClr val="FF0000"/>
              </a:solidFill>
              <a:latin typeface="+mn-lt"/>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Open loop control</a:t>
            </a:r>
          </a:p>
        </p:txBody>
      </p:sp>
      <p:sp>
        <p:nvSpPr>
          <p:cNvPr id="3" name="Content Placeholder 2"/>
          <p:cNvSpPr>
            <a:spLocks noGrp="1"/>
          </p:cNvSpPr>
          <p:nvPr>
            <p:ph sz="quarter" idx="1"/>
          </p:nvPr>
        </p:nvSpPr>
        <p:spPr/>
        <p:txBody>
          <a:bodyPr>
            <a:normAutofit/>
          </a:bodyPr>
          <a:lstStyle/>
          <a:p>
            <a:r>
              <a:rPr lang="en-US" dirty="0">
                <a:latin typeface="Times New Roman" pitchFamily="18" charset="0"/>
                <a:cs typeface="Times New Roman" pitchFamily="18" charset="0"/>
              </a:rPr>
              <a:t>In open loop control system when we start the pump it will continue fill the fluid in the tank but at a time tank will overflow still pump will not stop. In open loop control we have no feedback that what is going on in process. </a:t>
            </a:r>
          </a:p>
          <a:p>
            <a:r>
              <a:rPr lang="en-US" dirty="0">
                <a:latin typeface="Times New Roman" pitchFamily="18" charset="0"/>
                <a:cs typeface="Times New Roman" pitchFamily="18" charset="0"/>
              </a:rPr>
              <a:t>We have to manually control the pump by putting a man at near the tank .He will see that if the high level switch glow then he will stop the pump and if lo level will glow then he will start the pump.</a:t>
            </a:r>
          </a:p>
        </p:txBody>
      </p:sp>
    </p:spTree>
    <p:extLst>
      <p:ext uri="{BB962C8B-B14F-4D97-AF65-F5344CB8AC3E}">
        <p14:creationId xmlns:p14="http://schemas.microsoft.com/office/powerpoint/2010/main" val="415794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Advantages of Open Loop System</a:t>
            </a:r>
            <a:br>
              <a:rPr lang="en-US" dirty="0"/>
            </a:br>
            <a:endParaRPr lang="en-US" dirty="0"/>
          </a:p>
        </p:txBody>
      </p:sp>
      <p:sp>
        <p:nvSpPr>
          <p:cNvPr id="3" name="Content Placeholder 2"/>
          <p:cNvSpPr>
            <a:spLocks noGrp="1"/>
          </p:cNvSpPr>
          <p:nvPr>
            <p:ph sz="quarter" idx="1"/>
          </p:nvPr>
        </p:nvSpPr>
        <p:spPr/>
        <p:txBody>
          <a:bodyPr/>
          <a:lstStyle/>
          <a:p>
            <a:pPr lvl="0"/>
            <a:r>
              <a:rPr lang="en-US" dirty="0">
                <a:latin typeface="Times New Roman" pitchFamily="18" charset="0"/>
                <a:cs typeface="Times New Roman" pitchFamily="18" charset="0"/>
              </a:rPr>
              <a:t>The open loop systems are simple and economical.</a:t>
            </a:r>
          </a:p>
          <a:p>
            <a:pPr lvl="0"/>
            <a:r>
              <a:rPr lang="en-US" dirty="0">
                <a:latin typeface="Times New Roman" pitchFamily="18" charset="0"/>
                <a:cs typeface="Times New Roman" pitchFamily="18" charset="0"/>
              </a:rPr>
              <a:t>They are easier to construct.</a:t>
            </a:r>
          </a:p>
          <a:p>
            <a:pPr lvl="0"/>
            <a:r>
              <a:rPr lang="en-US" dirty="0">
                <a:latin typeface="Times New Roman" pitchFamily="18" charset="0"/>
                <a:cs typeface="Times New Roman" pitchFamily="18" charset="0"/>
              </a:rPr>
              <a:t>The open loop systems are stable.</a:t>
            </a:r>
          </a:p>
          <a:p>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Disadvantages of Open Loop System</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lstStyle/>
          <a:p>
            <a:pPr lvl="0"/>
            <a:r>
              <a:rPr lang="en-US" dirty="0"/>
              <a:t>The open loop systems are inaccurate and unreliable.</a:t>
            </a:r>
          </a:p>
          <a:p>
            <a:pPr lvl="0"/>
            <a:r>
              <a:rPr lang="en-US" dirty="0"/>
              <a:t>The changes in the output due to external disturbances are not corrected automatically.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09600"/>
          </a:xfrm>
        </p:spPr>
        <p:txBody>
          <a:bodyPr/>
          <a:lstStyle/>
          <a:p>
            <a:r>
              <a:rPr lang="en-US" b="1" dirty="0">
                <a:solidFill>
                  <a:srgbClr val="FF0000"/>
                </a:solidFill>
              </a:rPr>
              <a:t>Closed loop control</a:t>
            </a:r>
          </a:p>
        </p:txBody>
      </p:sp>
      <p:sp>
        <p:nvSpPr>
          <p:cNvPr id="3" name="Content Placeholder 2"/>
          <p:cNvSpPr>
            <a:spLocks noGrp="1"/>
          </p:cNvSpPr>
          <p:nvPr>
            <p:ph sz="quarter" idx="1"/>
          </p:nvPr>
        </p:nvSpPr>
        <p:spPr>
          <a:xfrm>
            <a:off x="971551" y="685800"/>
            <a:ext cx="7200897" cy="6172200"/>
          </a:xfrm>
        </p:spPr>
        <p:txBody>
          <a:bodyPr/>
          <a:lstStyle/>
          <a:p>
            <a:r>
              <a:rPr lang="en-US" sz="2800" dirty="0"/>
              <a:t>Closed loop control system have information about the change in process with respect to change in input. Now consider the previous example in open loop control system</a:t>
            </a:r>
            <a:r>
              <a:rPr lang="en-US" dirty="0"/>
              <a:t>.</a:t>
            </a:r>
          </a:p>
          <a:p>
            <a:endParaRPr lang="en-US" dirty="0"/>
          </a:p>
        </p:txBody>
      </p:sp>
      <p:sp>
        <p:nvSpPr>
          <p:cNvPr id="4" name="Rectangle 3"/>
          <p:cNvSpPr/>
          <p:nvPr/>
        </p:nvSpPr>
        <p:spPr>
          <a:xfrm>
            <a:off x="4784501" y="3829677"/>
            <a:ext cx="1361941" cy="1300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3018485" y="3615027"/>
            <a:ext cx="714777" cy="802426"/>
            <a:chOff x="1925391" y="4696853"/>
            <a:chExt cx="953036" cy="802426"/>
          </a:xfrm>
        </p:grpSpPr>
        <p:sp>
          <p:nvSpPr>
            <p:cNvPr id="6" name="Isosceles Triangle 5"/>
            <p:cNvSpPr/>
            <p:nvPr/>
          </p:nvSpPr>
          <p:spPr>
            <a:xfrm>
              <a:off x="1970468" y="5029200"/>
              <a:ext cx="656821" cy="47007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925391" y="4696853"/>
              <a:ext cx="746974" cy="664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11757" y="4699357"/>
              <a:ext cx="566670" cy="3219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 name="Straight Connector 8"/>
          <p:cNvCxnSpPr>
            <a:stCxn id="8" idx="3"/>
          </p:cNvCxnSpPr>
          <p:nvPr/>
        </p:nvCxnSpPr>
        <p:spPr>
          <a:xfrm>
            <a:off x="3733263" y="3778517"/>
            <a:ext cx="516766"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4240369" y="2820473"/>
            <a:ext cx="9659" cy="958044"/>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4250028" y="2820473"/>
            <a:ext cx="888642" cy="0"/>
          </a:xfrm>
          <a:prstGeom prst="line">
            <a:avLst/>
          </a:prstGeom>
        </p:spPr>
        <p:style>
          <a:lnRef idx="3">
            <a:schemeClr val="accent2"/>
          </a:lnRef>
          <a:fillRef idx="0">
            <a:schemeClr val="accent2"/>
          </a:fillRef>
          <a:effectRef idx="2">
            <a:schemeClr val="accent2"/>
          </a:effectRef>
          <a:fontRef idx="minor">
            <a:schemeClr val="tx1"/>
          </a:fontRef>
        </p:style>
      </p:cxnSp>
      <p:sp>
        <p:nvSpPr>
          <p:cNvPr id="12" name="Rectangle 11"/>
          <p:cNvSpPr/>
          <p:nvPr/>
        </p:nvSpPr>
        <p:spPr>
          <a:xfrm>
            <a:off x="6146441" y="3621047"/>
            <a:ext cx="354170" cy="16349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3" name="Rectangle 12"/>
          <p:cNvSpPr/>
          <p:nvPr/>
        </p:nvSpPr>
        <p:spPr>
          <a:xfrm>
            <a:off x="6146441" y="4738763"/>
            <a:ext cx="354170" cy="23504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cxnSp>
        <p:nvCxnSpPr>
          <p:cNvPr id="14" name="Straight Connector 13"/>
          <p:cNvCxnSpPr/>
          <p:nvPr/>
        </p:nvCxnSpPr>
        <p:spPr>
          <a:xfrm>
            <a:off x="6146441" y="3296991"/>
            <a:ext cx="0" cy="532686"/>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a:off x="4784501" y="3296991"/>
            <a:ext cx="0" cy="642512"/>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a:off x="5138670" y="2820473"/>
            <a:ext cx="0" cy="1119030"/>
          </a:xfrm>
          <a:prstGeom prst="line">
            <a:avLst/>
          </a:prstGeom>
        </p:spPr>
        <p:style>
          <a:lnRef idx="3">
            <a:schemeClr val="accent2"/>
          </a:lnRef>
          <a:fillRef idx="0">
            <a:schemeClr val="accent2"/>
          </a:fillRef>
          <a:effectRef idx="2">
            <a:schemeClr val="accent2"/>
          </a:effectRef>
          <a:fontRef idx="minor">
            <a:schemeClr val="tx1"/>
          </a:fontRef>
        </p:style>
      </p:cxnSp>
      <p:sp>
        <p:nvSpPr>
          <p:cNvPr id="17" name="Rectangle 16"/>
          <p:cNvSpPr/>
          <p:nvPr/>
        </p:nvSpPr>
        <p:spPr>
          <a:xfrm>
            <a:off x="2065451" y="3693017"/>
            <a:ext cx="883007" cy="48939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Start/stop</a:t>
            </a:r>
          </a:p>
        </p:txBody>
      </p:sp>
      <p:cxnSp>
        <p:nvCxnSpPr>
          <p:cNvPr id="18" name="Straight Connector 17"/>
          <p:cNvCxnSpPr>
            <a:stCxn id="6" idx="3"/>
          </p:cNvCxnSpPr>
          <p:nvPr/>
        </p:nvCxnSpPr>
        <p:spPr>
          <a:xfrm flipH="1">
            <a:off x="3298601" y="4417453"/>
            <a:ext cx="1" cy="712990"/>
          </a:xfrm>
          <a:prstGeom prst="line">
            <a:avLst/>
          </a:prstGeom>
        </p:spPr>
        <p:style>
          <a:lnRef idx="3">
            <a:schemeClr val="accent4"/>
          </a:lnRef>
          <a:fillRef idx="0">
            <a:schemeClr val="accent4"/>
          </a:fillRef>
          <a:effectRef idx="2">
            <a:schemeClr val="accent4"/>
          </a:effectRef>
          <a:fontRef idx="minor">
            <a:schemeClr val="tx1"/>
          </a:fontRef>
        </p:style>
      </p:cxnSp>
      <p:sp>
        <p:nvSpPr>
          <p:cNvPr id="19" name="TextBox 18"/>
          <p:cNvSpPr txBox="1"/>
          <p:nvPr/>
        </p:nvSpPr>
        <p:spPr>
          <a:xfrm>
            <a:off x="6151270" y="4428544"/>
            <a:ext cx="1110803" cy="646331"/>
          </a:xfrm>
          <a:prstGeom prst="rect">
            <a:avLst/>
          </a:prstGeom>
          <a:noFill/>
        </p:spPr>
        <p:txBody>
          <a:bodyPr wrap="square" rtlCol="0">
            <a:spAutoFit/>
          </a:bodyPr>
          <a:lstStyle/>
          <a:p>
            <a:r>
              <a:rPr lang="en-US" dirty="0"/>
              <a:t>lo level switch</a:t>
            </a:r>
          </a:p>
        </p:txBody>
      </p:sp>
      <p:sp>
        <p:nvSpPr>
          <p:cNvPr id="20" name="TextBox 19"/>
          <p:cNvSpPr txBox="1"/>
          <p:nvPr/>
        </p:nvSpPr>
        <p:spPr>
          <a:xfrm>
            <a:off x="6641471" y="3774762"/>
            <a:ext cx="1110803" cy="646331"/>
          </a:xfrm>
          <a:prstGeom prst="rect">
            <a:avLst/>
          </a:prstGeom>
          <a:noFill/>
        </p:spPr>
        <p:txBody>
          <a:bodyPr wrap="square" rtlCol="0">
            <a:spAutoFit/>
          </a:bodyPr>
          <a:lstStyle/>
          <a:p>
            <a:r>
              <a:rPr lang="en-US" dirty="0"/>
              <a:t>Hi level switch</a:t>
            </a:r>
          </a:p>
        </p:txBody>
      </p:sp>
      <p:sp>
        <p:nvSpPr>
          <p:cNvPr id="21" name="Rectangle 20"/>
          <p:cNvSpPr/>
          <p:nvPr/>
        </p:nvSpPr>
        <p:spPr>
          <a:xfrm>
            <a:off x="7018985" y="5202094"/>
            <a:ext cx="734096" cy="546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Control system</a:t>
            </a:r>
          </a:p>
        </p:txBody>
      </p:sp>
      <p:cxnSp>
        <p:nvCxnSpPr>
          <p:cNvPr id="23" name="Straight Connector 22"/>
          <p:cNvCxnSpPr>
            <a:stCxn id="12" idx="3"/>
          </p:cNvCxnSpPr>
          <p:nvPr/>
        </p:nvCxnSpPr>
        <p:spPr>
          <a:xfrm flipV="1">
            <a:off x="6500611" y="3693017"/>
            <a:ext cx="1072167" cy="9775"/>
          </a:xfrm>
          <a:prstGeom prst="line">
            <a:avLst/>
          </a:prstGeom>
        </p:spPr>
        <p:style>
          <a:lnRef idx="3">
            <a:schemeClr val="accent3"/>
          </a:lnRef>
          <a:fillRef idx="0">
            <a:schemeClr val="accent3"/>
          </a:fillRef>
          <a:effectRef idx="2">
            <a:schemeClr val="accent3"/>
          </a:effectRef>
          <a:fontRef idx="minor">
            <a:schemeClr val="tx1"/>
          </a:fontRef>
        </p:style>
      </p:cxnSp>
      <p:cxnSp>
        <p:nvCxnSpPr>
          <p:cNvPr id="25" name="Straight Arrow Connector 24"/>
          <p:cNvCxnSpPr/>
          <p:nvPr/>
        </p:nvCxnSpPr>
        <p:spPr>
          <a:xfrm>
            <a:off x="7572778" y="3693018"/>
            <a:ext cx="0" cy="150907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7" name="Straight Connector 26"/>
          <p:cNvCxnSpPr>
            <a:stCxn id="13" idx="3"/>
          </p:cNvCxnSpPr>
          <p:nvPr/>
        </p:nvCxnSpPr>
        <p:spPr>
          <a:xfrm>
            <a:off x="6500611" y="4856283"/>
            <a:ext cx="885422" cy="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Arrow Connector 28"/>
          <p:cNvCxnSpPr>
            <a:endCxn id="21" idx="0"/>
          </p:cNvCxnSpPr>
          <p:nvPr/>
        </p:nvCxnSpPr>
        <p:spPr>
          <a:xfrm>
            <a:off x="7386033" y="4856284"/>
            <a:ext cx="0" cy="34581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a:stCxn id="21" idx="1"/>
          </p:cNvCxnSpPr>
          <p:nvPr/>
        </p:nvCxnSpPr>
        <p:spPr>
          <a:xfrm flipH="1">
            <a:off x="2506954" y="5475371"/>
            <a:ext cx="4512032"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3" name="Straight Arrow Connector 32"/>
          <p:cNvCxnSpPr>
            <a:endCxn id="17" idx="2"/>
          </p:cNvCxnSpPr>
          <p:nvPr/>
        </p:nvCxnSpPr>
        <p:spPr>
          <a:xfrm flipV="1">
            <a:off x="2506954" y="4182413"/>
            <a:ext cx="1" cy="129295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8826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Close loop control system block diagram</a:t>
            </a:r>
            <a:br>
              <a:rPr lang="en-US" b="1" dirty="0">
                <a:solidFill>
                  <a:srgbClr val="FF0000"/>
                </a:solidFill>
              </a:rPr>
            </a:br>
            <a:endParaRPr lang="en-US" b="1" dirty="0">
              <a:solidFill>
                <a:srgbClr val="FF0000"/>
              </a:solidFill>
            </a:endParaRPr>
          </a:p>
        </p:txBody>
      </p:sp>
      <p:sp>
        <p:nvSpPr>
          <p:cNvPr id="3" name="Content Placeholder 2"/>
          <p:cNvSpPr>
            <a:spLocks noGrp="1"/>
          </p:cNvSpPr>
          <p:nvPr>
            <p:ph sz="quarter" idx="1"/>
          </p:nvPr>
        </p:nvSpPr>
        <p:spPr/>
        <p:txBody>
          <a:bodyPr/>
          <a:lstStyle/>
          <a:p>
            <a:pPr marL="0" indent="0">
              <a:buNone/>
            </a:pPr>
            <a:r>
              <a:rPr lang="en-US" dirty="0"/>
              <a:t>Block diagram</a:t>
            </a:r>
          </a:p>
        </p:txBody>
      </p:sp>
      <p:sp>
        <p:nvSpPr>
          <p:cNvPr id="4" name="Rectangle 3"/>
          <p:cNvSpPr/>
          <p:nvPr/>
        </p:nvSpPr>
        <p:spPr>
          <a:xfrm>
            <a:off x="3786389" y="3013655"/>
            <a:ext cx="1410237" cy="759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a:t>
            </a:r>
          </a:p>
        </p:txBody>
      </p:sp>
      <p:cxnSp>
        <p:nvCxnSpPr>
          <p:cNvPr id="6" name="Straight Connector 5"/>
          <p:cNvCxnSpPr/>
          <p:nvPr/>
        </p:nvCxnSpPr>
        <p:spPr>
          <a:xfrm>
            <a:off x="1081826" y="3393582"/>
            <a:ext cx="695459" cy="0"/>
          </a:xfrm>
          <a:prstGeom prst="line">
            <a:avLst/>
          </a:prstGeom>
        </p:spPr>
        <p:style>
          <a:lnRef idx="3">
            <a:schemeClr val="accent3"/>
          </a:lnRef>
          <a:fillRef idx="0">
            <a:schemeClr val="accent3"/>
          </a:fillRef>
          <a:effectRef idx="2">
            <a:schemeClr val="accent3"/>
          </a:effectRef>
          <a:fontRef idx="minor">
            <a:schemeClr val="tx1"/>
          </a:fontRef>
        </p:style>
      </p:cxnSp>
      <p:sp>
        <p:nvSpPr>
          <p:cNvPr id="11" name="Flowchart: Summing Junction 10"/>
          <p:cNvSpPr/>
          <p:nvPr/>
        </p:nvSpPr>
        <p:spPr>
          <a:xfrm>
            <a:off x="1777285" y="3129566"/>
            <a:ext cx="444321" cy="528033"/>
          </a:xfrm>
          <a:prstGeom prst="flowChartSummingJunctio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3" name="Straight Arrow Connector 12"/>
          <p:cNvCxnSpPr>
            <a:stCxn id="11" idx="6"/>
            <a:endCxn id="4" idx="1"/>
          </p:cNvCxnSpPr>
          <p:nvPr/>
        </p:nvCxnSpPr>
        <p:spPr>
          <a:xfrm>
            <a:off x="2221606" y="3393582"/>
            <a:ext cx="1564783"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5" name="Straight Arrow Connector 14"/>
          <p:cNvCxnSpPr/>
          <p:nvPr/>
        </p:nvCxnSpPr>
        <p:spPr>
          <a:xfrm>
            <a:off x="5196626" y="3296992"/>
            <a:ext cx="1815921"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6587545" y="3296992"/>
            <a:ext cx="13682" cy="1429554"/>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flipH="1">
            <a:off x="1999445" y="4726546"/>
            <a:ext cx="4601781" cy="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V="1">
            <a:off x="1999445" y="3657598"/>
            <a:ext cx="0" cy="106894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5" name="Rectangle 24"/>
          <p:cNvSpPr/>
          <p:nvPr/>
        </p:nvSpPr>
        <p:spPr>
          <a:xfrm>
            <a:off x="1023628" y="3417055"/>
            <a:ext cx="769763" cy="369332"/>
          </a:xfrm>
          <a:prstGeom prst="rect">
            <a:avLst/>
          </a:prstGeom>
          <a:noFill/>
        </p:spPr>
        <p:txBody>
          <a:bodyPr wrap="none" lIns="91440" tIns="45720" rIns="91440" bIns="45720">
            <a:spAutoFit/>
          </a:bodyPr>
          <a:lstStyle/>
          <a:p>
            <a:pPr algn="ctr"/>
            <a:r>
              <a:rPr lang="en-US" dirty="0">
                <a:ln w="0"/>
                <a:effectLst>
                  <a:outerShdw blurRad="38100" dist="19050" dir="2700000" algn="tl" rotWithShape="0">
                    <a:schemeClr val="dk1">
                      <a:alpha val="40000"/>
                    </a:schemeClr>
                  </a:outerShdw>
                </a:effectLst>
              </a:rPr>
              <a:t>INPUT</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6" name="Rectangle 25"/>
          <p:cNvSpPr/>
          <p:nvPr/>
        </p:nvSpPr>
        <p:spPr>
          <a:xfrm>
            <a:off x="6663119" y="3305507"/>
            <a:ext cx="974947" cy="369332"/>
          </a:xfrm>
          <a:prstGeom prst="rect">
            <a:avLst/>
          </a:prstGeom>
          <a:noFill/>
        </p:spPr>
        <p:txBody>
          <a:bodyPr wrap="none" lIns="91440" tIns="45720" rIns="91440" bIns="45720">
            <a:spAutoFit/>
          </a:bodyPr>
          <a:lstStyle/>
          <a:p>
            <a:pPr algn="ctr"/>
            <a:r>
              <a:rPr lang="en-US" dirty="0">
                <a:ln w="0"/>
                <a:effectLst>
                  <a:outerShdw blurRad="38100" dist="19050" dir="2700000" algn="tl" rotWithShape="0">
                    <a:schemeClr val="dk1">
                      <a:alpha val="40000"/>
                    </a:schemeClr>
                  </a:outerShdw>
                </a:effectLst>
              </a:rPr>
              <a:t>OUTPUT</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7" name="Rectangle 26"/>
          <p:cNvSpPr/>
          <p:nvPr/>
        </p:nvSpPr>
        <p:spPr>
          <a:xfrm>
            <a:off x="3722646" y="4842457"/>
            <a:ext cx="1155381" cy="369332"/>
          </a:xfrm>
          <a:prstGeom prst="rect">
            <a:avLst/>
          </a:prstGeom>
          <a:noFill/>
        </p:spPr>
        <p:txBody>
          <a:bodyPr wrap="none" lIns="91440" tIns="45720" rIns="91440" bIns="45720">
            <a:spAutoFit/>
          </a:bodyPr>
          <a:lstStyle/>
          <a:p>
            <a:pPr algn="ctr"/>
            <a:r>
              <a:rPr lang="en-US" dirty="0">
                <a:ln w="0"/>
                <a:effectLst>
                  <a:outerShdw blurRad="38100" dist="19050" dir="2700000" algn="tl" rotWithShape="0">
                    <a:schemeClr val="dk1">
                      <a:alpha val="40000"/>
                    </a:schemeClr>
                  </a:outerShdw>
                </a:effectLst>
              </a:rPr>
              <a:t>FEEDBACK</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2544382" y="3129565"/>
            <a:ext cx="865301" cy="545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Controller</a:t>
            </a:r>
          </a:p>
        </p:txBody>
      </p:sp>
    </p:spTree>
    <p:extLst>
      <p:ext uri="{BB962C8B-B14F-4D97-AF65-F5344CB8AC3E}">
        <p14:creationId xmlns:p14="http://schemas.microsoft.com/office/powerpoint/2010/main" val="3053701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Closed loop control</a:t>
            </a:r>
          </a:p>
        </p:txBody>
      </p:sp>
      <p:sp>
        <p:nvSpPr>
          <p:cNvPr id="3" name="Content Placeholder 2"/>
          <p:cNvSpPr>
            <a:spLocks noGrp="1"/>
          </p:cNvSpPr>
          <p:nvPr>
            <p:ph sz="quarter" idx="1"/>
          </p:nvPr>
        </p:nvSpPr>
        <p:spPr/>
        <p:txBody>
          <a:bodyPr>
            <a:normAutofit/>
          </a:bodyPr>
          <a:lstStyle/>
          <a:p>
            <a:r>
              <a:rPr lang="en-US" dirty="0">
                <a:latin typeface="Times New Roman" pitchFamily="18" charset="0"/>
                <a:cs typeface="Times New Roman" pitchFamily="18" charset="0"/>
              </a:rPr>
              <a:t>In open loop control system when we start the pump we have no status of the tank level but in closed loop control we have status of tank level and if tank level goes below,  low  level switch act and the pump will start by controller. </a:t>
            </a:r>
          </a:p>
          <a:p>
            <a:r>
              <a:rPr lang="en-US" dirty="0">
                <a:latin typeface="Times New Roman" pitchFamily="18" charset="0"/>
                <a:cs typeface="Times New Roman" pitchFamily="18" charset="0"/>
              </a:rPr>
              <a:t>In second case if the tank level goes high then the high level switch act and controller stop the pump. Hence the difference between the open loop and closed loop control system</a:t>
            </a:r>
          </a:p>
        </p:txBody>
      </p:sp>
    </p:spTree>
    <p:extLst>
      <p:ext uri="{BB962C8B-B14F-4D97-AF65-F5344CB8AC3E}">
        <p14:creationId xmlns:p14="http://schemas.microsoft.com/office/powerpoint/2010/main" val="616444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FF0000"/>
                </a:solidFill>
              </a:rPr>
              <a:t>Advantages of Closed Loop System</a:t>
            </a:r>
            <a:endParaRPr lang="en-US" sz="3600" dirty="0">
              <a:solidFill>
                <a:srgbClr val="FF0000"/>
              </a:solidFill>
            </a:endParaRPr>
          </a:p>
        </p:txBody>
      </p:sp>
      <p:sp>
        <p:nvSpPr>
          <p:cNvPr id="3" name="Content Placeholder 2"/>
          <p:cNvSpPr>
            <a:spLocks noGrp="1"/>
          </p:cNvSpPr>
          <p:nvPr>
            <p:ph sz="quarter" idx="1"/>
          </p:nvPr>
        </p:nvSpPr>
        <p:spPr/>
        <p:txBody>
          <a:bodyPr/>
          <a:lstStyle/>
          <a:p>
            <a:pPr lvl="0"/>
            <a:r>
              <a:rPr lang="en-US" dirty="0">
                <a:latin typeface="Times New Roman" pitchFamily="18" charset="0"/>
                <a:cs typeface="Times New Roman" pitchFamily="18" charset="0"/>
              </a:rPr>
              <a:t>Closed loop systems are accurate.</a:t>
            </a:r>
          </a:p>
          <a:p>
            <a:pPr lvl="0"/>
            <a:r>
              <a:rPr lang="en-US" dirty="0">
                <a:latin typeface="Times New Roman" pitchFamily="18" charset="0"/>
                <a:cs typeface="Times New Roman" pitchFamily="18" charset="0"/>
              </a:rPr>
              <a:t>They are accurate even in the presence of nonlinearity.</a:t>
            </a:r>
          </a:p>
          <a:p>
            <a:pPr lvl="0"/>
            <a:r>
              <a:rPr lang="en-US" dirty="0">
                <a:latin typeface="Times New Roman" pitchFamily="18" charset="0"/>
                <a:cs typeface="Times New Roman" pitchFamily="18" charset="0"/>
              </a:rPr>
              <a:t>They are more stable.</a:t>
            </a:r>
          </a:p>
          <a:p>
            <a:pPr lvl="0"/>
            <a:r>
              <a:rPr lang="en-US" dirty="0">
                <a:latin typeface="Times New Roman" pitchFamily="18" charset="0"/>
                <a:cs typeface="Times New Roman" pitchFamily="18" charset="0"/>
              </a:rPr>
              <a:t>They are less affected by noise.</a:t>
            </a:r>
          </a:p>
          <a:p>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467600" cy="1143000"/>
          </a:xfrm>
        </p:spPr>
        <p:txBody>
          <a:bodyPr>
            <a:noAutofit/>
          </a:bodyPr>
          <a:lstStyle/>
          <a:p>
            <a:r>
              <a:rPr lang="en-US" sz="3600" b="1" dirty="0">
                <a:solidFill>
                  <a:srgbClr val="FF0000"/>
                </a:solidFill>
              </a:rPr>
              <a:t>Disadvantages of Closed Loop System</a:t>
            </a:r>
            <a:br>
              <a:rPr lang="en-US" sz="3600" dirty="0">
                <a:solidFill>
                  <a:srgbClr val="FF0000"/>
                </a:solidFill>
              </a:rPr>
            </a:br>
            <a:endParaRPr lang="en-US" sz="3600" dirty="0">
              <a:solidFill>
                <a:srgbClr val="FF0000"/>
              </a:solidFill>
            </a:endParaRPr>
          </a:p>
        </p:txBody>
      </p:sp>
      <p:sp>
        <p:nvSpPr>
          <p:cNvPr id="3" name="Content Placeholder 2"/>
          <p:cNvSpPr>
            <a:spLocks noGrp="1"/>
          </p:cNvSpPr>
          <p:nvPr>
            <p:ph sz="quarter" idx="1"/>
          </p:nvPr>
        </p:nvSpPr>
        <p:spPr/>
        <p:txBody>
          <a:bodyPr/>
          <a:lstStyle/>
          <a:p>
            <a:pPr lvl="0"/>
            <a:r>
              <a:rPr lang="en-US" dirty="0">
                <a:latin typeface="Times New Roman" pitchFamily="18" charset="0"/>
                <a:cs typeface="Times New Roman" pitchFamily="18" charset="0"/>
              </a:rPr>
              <a:t>They are complex and expensive.</a:t>
            </a:r>
          </a:p>
          <a:p>
            <a:pPr lvl="0"/>
            <a:r>
              <a:rPr lang="en-US" dirty="0">
                <a:latin typeface="Times New Roman" pitchFamily="18" charset="0"/>
                <a:cs typeface="Times New Roman" pitchFamily="18" charset="0"/>
              </a:rPr>
              <a:t>The feedback in closed loop system may leave to oscillatory response.</a:t>
            </a:r>
          </a:p>
          <a:p>
            <a:pPr lvl="0"/>
            <a:r>
              <a:rPr lang="en-US" dirty="0">
                <a:latin typeface="Times New Roman" pitchFamily="18" charset="0"/>
                <a:cs typeface="Times New Roman" pitchFamily="18" charset="0"/>
              </a:rPr>
              <a:t>More care is needed to design a closed loop system.</a:t>
            </a:r>
          </a:p>
          <a:p>
            <a:pPr lvl="0"/>
            <a:r>
              <a:rPr lang="en-US" dirty="0">
                <a:latin typeface="Times New Roman" pitchFamily="18" charset="0"/>
                <a:cs typeface="Times New Roman" pitchFamily="18" charset="0"/>
              </a:rPr>
              <a:t>The overall gain of the system is reduced due to feedback.</a:t>
            </a:r>
          </a:p>
          <a:p>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latin typeface="Times New Roman" pitchFamily="18" charset="0"/>
                <a:cs typeface="Times New Roman" pitchFamily="18" charset="0"/>
              </a:rPr>
              <a:t>Examples of Control Systems</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Distinct examples of control systems are as follows:</a:t>
            </a:r>
          </a:p>
          <a:p>
            <a:pPr lvl="0"/>
            <a:r>
              <a:rPr lang="en-US" dirty="0">
                <a:latin typeface="Times New Roman" pitchFamily="18" charset="0"/>
                <a:cs typeface="Times New Roman" pitchFamily="18" charset="0"/>
              </a:rPr>
              <a:t>Liquid level control system</a:t>
            </a:r>
          </a:p>
          <a:p>
            <a:pPr lvl="0"/>
            <a:r>
              <a:rPr lang="en-US" dirty="0">
                <a:latin typeface="Times New Roman" pitchFamily="18" charset="0"/>
                <a:cs typeface="Times New Roman" pitchFamily="18" charset="0"/>
              </a:rPr>
              <a:t>Room temperature control system</a:t>
            </a:r>
          </a:p>
          <a:p>
            <a:pPr lvl="0"/>
            <a:r>
              <a:rPr lang="en-US" dirty="0">
                <a:latin typeface="Times New Roman" pitchFamily="18" charset="0"/>
                <a:cs typeface="Times New Roman" pitchFamily="18" charset="0"/>
              </a:rPr>
              <a:t>Traffic control system</a:t>
            </a:r>
          </a:p>
          <a:p>
            <a:pPr lvl="0"/>
            <a:r>
              <a:rPr lang="en-US" dirty="0">
                <a:latin typeface="Times New Roman" pitchFamily="18" charset="0"/>
                <a:cs typeface="Times New Roman" pitchFamily="18" charset="0"/>
              </a:rPr>
              <a:t>Home heating systems</a:t>
            </a:r>
          </a:p>
          <a:p>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references </a:t>
            </a:r>
          </a:p>
        </p:txBody>
      </p:sp>
      <p:sp>
        <p:nvSpPr>
          <p:cNvPr id="3" name="Content Placeholder 2"/>
          <p:cNvSpPr>
            <a:spLocks noGrp="1"/>
          </p:cNvSpPr>
          <p:nvPr>
            <p:ph sz="quarter" idx="1"/>
          </p:nvPr>
        </p:nvSpPr>
        <p:spPr/>
        <p:txBody>
          <a:bodyPr/>
          <a:lstStyle/>
          <a:p>
            <a:r>
              <a:rPr lang="en-US" b="1" u="sng" dirty="0">
                <a:hlinkClick r:id="rId2"/>
              </a:rPr>
              <a:t>www.google.com</a:t>
            </a:r>
            <a:r>
              <a:rPr lang="en-US" b="1" u="sng" dirty="0"/>
              <a:t> </a:t>
            </a:r>
            <a:endParaRPr lang="en-US" dirty="0"/>
          </a:p>
          <a:p>
            <a:r>
              <a:rPr lang="en-US" b="1" u="sng" dirty="0">
                <a:hlinkClick r:id="rId3"/>
              </a:rPr>
              <a:t>www.wikipedia.com</a:t>
            </a:r>
            <a:r>
              <a:rPr lang="en-US" b="1" u="sng" dirty="0"/>
              <a:t> </a:t>
            </a:r>
            <a:endParaRPr lang="en-US" dirty="0"/>
          </a:p>
          <a:p>
            <a:r>
              <a:rPr lang="en-US" b="1" u="sng" dirty="0">
                <a:hlinkClick r:id="rId4"/>
              </a:rPr>
              <a:t>www.studymafia.org</a:t>
            </a:r>
            <a:r>
              <a:rPr lang="en-US" b="1" u="sng"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Content</a:t>
            </a:r>
          </a:p>
        </p:txBody>
      </p:sp>
      <p:sp>
        <p:nvSpPr>
          <p:cNvPr id="3" name="Content Placeholder 2"/>
          <p:cNvSpPr>
            <a:spLocks noGrp="1"/>
          </p:cNvSpPr>
          <p:nvPr>
            <p:ph sz="quarter" idx="1"/>
          </p:nvPr>
        </p:nvSpPr>
        <p:spPr/>
        <p:txBody>
          <a:bodyPr/>
          <a:lstStyle/>
          <a:p>
            <a:r>
              <a:rPr lang="en-US" sz="2800" dirty="0">
                <a:latin typeface="Times New Roman" pitchFamily="18" charset="0"/>
                <a:cs typeface="Times New Roman" pitchFamily="18" charset="0"/>
              </a:rPr>
              <a:t>Introduction</a:t>
            </a:r>
          </a:p>
          <a:p>
            <a:r>
              <a:rPr lang="en-US" sz="2800" dirty="0">
                <a:latin typeface="Times New Roman" pitchFamily="18" charset="0"/>
                <a:cs typeface="Times New Roman" pitchFamily="18" charset="0"/>
              </a:rPr>
              <a:t>Definition</a:t>
            </a:r>
          </a:p>
          <a:p>
            <a:r>
              <a:rPr lang="en-US" sz="2800" dirty="0">
                <a:latin typeface="Times New Roman" pitchFamily="18" charset="0"/>
                <a:cs typeface="Times New Roman" pitchFamily="18" charset="0"/>
              </a:rPr>
              <a:t>Components of Control System</a:t>
            </a:r>
          </a:p>
          <a:p>
            <a:r>
              <a:rPr lang="en-US" sz="2800" dirty="0">
                <a:latin typeface="Times New Roman" pitchFamily="18" charset="0"/>
                <a:cs typeface="Times New Roman" pitchFamily="18" charset="0"/>
              </a:rPr>
              <a:t>Types of Control Systems</a:t>
            </a:r>
          </a:p>
          <a:p>
            <a:pPr>
              <a:buNone/>
            </a:pPr>
            <a:r>
              <a:rPr lang="en-US" sz="2800" dirty="0">
                <a:latin typeface="Times New Roman" pitchFamily="18" charset="0"/>
                <a:cs typeface="Times New Roman" pitchFamily="18" charset="0"/>
              </a:rPr>
              <a:t>              Open loop control systems</a:t>
            </a:r>
          </a:p>
          <a:p>
            <a:pPr>
              <a:buNone/>
            </a:pPr>
            <a:r>
              <a:rPr lang="en-US" sz="2800" dirty="0">
                <a:latin typeface="Times New Roman" pitchFamily="18" charset="0"/>
                <a:cs typeface="Times New Roman" pitchFamily="18" charset="0"/>
              </a:rPr>
              <a:t>              Closed loop control system</a:t>
            </a:r>
          </a:p>
          <a:p>
            <a:r>
              <a:rPr lang="en-US" sz="2800" dirty="0">
                <a:latin typeface="Times New Roman" pitchFamily="18" charset="0"/>
                <a:cs typeface="Times New Roman" pitchFamily="18" charset="0"/>
              </a:rPr>
              <a:t>Examples of Control Systems </a:t>
            </a:r>
          </a:p>
          <a:p>
            <a:r>
              <a:rPr lang="en-US" sz="2800" dirty="0">
                <a:latin typeface="Times New Roman" pitchFamily="18" charset="0"/>
                <a:cs typeface="Times New Roman" pitchFamily="18" charset="0"/>
              </a:rPr>
              <a:t>Reference</a:t>
            </a:r>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5786" y="2786058"/>
            <a:ext cx="7756263" cy="1054250"/>
          </a:xfrm>
        </p:spPr>
        <p:txBody>
          <a:bodyPr>
            <a:normAutofit fontScale="90000"/>
          </a:bodyPr>
          <a:lstStyle/>
          <a:p>
            <a:r>
              <a:rPr lang="en-US" sz="7200" dirty="0"/>
              <a:t>Thanks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Introduction</a:t>
            </a:r>
            <a:br>
              <a:rPr lang="en-US" b="1" dirty="0">
                <a:solidFill>
                  <a:srgbClr val="FF0000"/>
                </a:solidFill>
              </a:rPr>
            </a:br>
            <a:endParaRPr lang="en-US" dirty="0"/>
          </a:p>
        </p:txBody>
      </p:sp>
      <p:sp>
        <p:nvSpPr>
          <p:cNvPr id="3" name="Content Placeholder 2"/>
          <p:cNvSpPr>
            <a:spLocks noGrp="1"/>
          </p:cNvSpPr>
          <p:nvPr>
            <p:ph sz="quarter" idx="1"/>
          </p:nvPr>
        </p:nvSpPr>
        <p:spPr>
          <a:xfrm>
            <a:off x="457200" y="1600200"/>
            <a:ext cx="7467600" cy="3124200"/>
          </a:xfrm>
        </p:spPr>
        <p:txBody>
          <a:bodyPr>
            <a:noAutofit/>
          </a:bodyPr>
          <a:lstStyle/>
          <a:p>
            <a:pPr>
              <a:spcAft>
                <a:spcPts val="0"/>
              </a:spcAft>
              <a:defRPr/>
            </a:pPr>
            <a:r>
              <a:rPr lang="en-US" dirty="0">
                <a:latin typeface="Times New Roman" pitchFamily="18" charset="0"/>
                <a:cs typeface="Times New Roman" pitchFamily="18" charset="0"/>
              </a:rPr>
              <a:t>A </a:t>
            </a:r>
            <a:r>
              <a:rPr lang="en-US" b="1" dirty="0">
                <a:latin typeface="Times New Roman" pitchFamily="18" charset="0"/>
                <a:cs typeface="Times New Roman" pitchFamily="18" charset="0"/>
              </a:rPr>
              <a:t>control system</a:t>
            </a:r>
            <a:r>
              <a:rPr lang="en-US" dirty="0">
                <a:latin typeface="Times New Roman" pitchFamily="18" charset="0"/>
                <a:cs typeface="Times New Roman" pitchFamily="18" charset="0"/>
              </a:rPr>
              <a:t> is a control system for a process or plant, wherein control elements are distributed throughout the system. </a:t>
            </a:r>
          </a:p>
          <a:p>
            <a:pPr>
              <a:spcAft>
                <a:spcPts val="0"/>
              </a:spcAft>
              <a:defRPr/>
            </a:pPr>
            <a:r>
              <a:rPr lang="en-US" dirty="0">
                <a:latin typeface="Times New Roman" pitchFamily="18" charset="0"/>
                <a:cs typeface="Times New Roman" pitchFamily="18" charset="0"/>
              </a:rPr>
              <a:t>This is in contrast to non-distributed systems, which use a single controller at a central location. In a DCS, a hierarchy of controllers is connected by communications networks for command and monitoring.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b="1" dirty="0">
                <a:solidFill>
                  <a:srgbClr val="FF0000"/>
                </a:solidFill>
              </a:rPr>
              <a:t>Definition</a:t>
            </a:r>
            <a:br>
              <a:rPr lang="en-US" b="1" dirty="0">
                <a:solidFill>
                  <a:srgbClr val="FF0000"/>
                </a:solidFill>
              </a:rPr>
            </a:br>
            <a:endParaRPr lang="en-US" dirty="0"/>
          </a:p>
        </p:txBody>
      </p:sp>
      <p:sp>
        <p:nvSpPr>
          <p:cNvPr id="3" name="Content Placeholder 2"/>
          <p:cNvSpPr>
            <a:spLocks noGrp="1"/>
          </p:cNvSpPr>
          <p:nvPr>
            <p:ph sz="quarter" idx="1"/>
          </p:nvPr>
        </p:nvSpPr>
        <p:spPr>
          <a:xfrm>
            <a:off x="457200" y="1600200"/>
            <a:ext cx="7848600" cy="4873752"/>
          </a:xfrm>
        </p:spPr>
        <p:txBody>
          <a:bodyPr>
            <a:normAutofit/>
          </a:bodyPr>
          <a:lstStyle/>
          <a:p>
            <a:r>
              <a:rPr lang="en-US" dirty="0">
                <a:latin typeface="Times New Roman" pitchFamily="18" charset="0"/>
                <a:cs typeface="Times New Roman" pitchFamily="18" charset="0"/>
              </a:rPr>
              <a:t>    It means by which a variable quantity or set of variable quantities is made to conform to a prescribed norm. It either holds the values of the controlled quantities constant or causes them to vary in a prescribed way. </a:t>
            </a:r>
          </a:p>
          <a:p>
            <a:r>
              <a:rPr lang="en-US" dirty="0">
                <a:latin typeface="Times New Roman" pitchFamily="18" charset="0"/>
                <a:cs typeface="Times New Roman" pitchFamily="18" charset="0"/>
              </a:rPr>
              <a:t>    A control system may be operated by electricity, by mechanical means, by fluid pressure (liquid or gas), or by a combination of means. When a computer is involved in the control circuit, it is usually more convenient to operate all of the control systems electrically, although intermixtures are fairly common.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Basic Components of Control System</a:t>
            </a:r>
          </a:p>
        </p:txBody>
      </p:sp>
      <p:sp>
        <p:nvSpPr>
          <p:cNvPr id="3" name="Content Placeholder 2"/>
          <p:cNvSpPr>
            <a:spLocks noGrp="1"/>
          </p:cNvSpPr>
          <p:nvPr>
            <p:ph sz="quarter" idx="1"/>
          </p:nvPr>
        </p:nvSpPr>
        <p:spPr/>
        <p:txBody>
          <a:bodyPr/>
          <a:lstStyle/>
          <a:p>
            <a:pPr lvl="0"/>
            <a:r>
              <a:rPr lang="en-US" dirty="0"/>
              <a:t>Plant </a:t>
            </a:r>
          </a:p>
          <a:p>
            <a:pPr lvl="0"/>
            <a:r>
              <a:rPr lang="en-US" dirty="0"/>
              <a:t>Feedback</a:t>
            </a:r>
          </a:p>
          <a:p>
            <a:pPr lvl="0"/>
            <a:r>
              <a:rPr lang="en-US" dirty="0"/>
              <a:t>Controller</a:t>
            </a:r>
          </a:p>
          <a:p>
            <a:pPr lvl="0"/>
            <a:r>
              <a:rPr lang="en-US" dirty="0"/>
              <a:t>Error detector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143000"/>
            <a:ext cx="8229600" cy="6400800"/>
          </a:xfrm>
        </p:spPr>
        <p:txBody>
          <a:bodyPr>
            <a:noAutofit/>
          </a:bodyPr>
          <a:lstStyle/>
          <a:p>
            <a:pPr lvl="0"/>
            <a:r>
              <a:rPr lang="en-US" sz="2400" b="1" dirty="0">
                <a:latin typeface="Times New Roman" pitchFamily="18" charset="0"/>
                <a:cs typeface="Times New Roman" pitchFamily="18" charset="0"/>
              </a:rPr>
              <a:t>Plant:</a:t>
            </a:r>
            <a:r>
              <a:rPr lang="en-US" sz="2400" dirty="0">
                <a:latin typeface="Times New Roman" pitchFamily="18" charset="0"/>
                <a:cs typeface="Times New Roman" pitchFamily="18" charset="0"/>
              </a:rPr>
              <a:t> The portion of a system which is to be controlled or regulated is called as plant or process. It is a unit where actual processing is performed and if we observe in the above figure, the input of the plant is the controlled signal generated by a controller. </a:t>
            </a:r>
          </a:p>
          <a:p>
            <a:pPr lvl="0"/>
            <a:r>
              <a:rPr lang="en-US" sz="2400" b="1" dirty="0">
                <a:latin typeface="Times New Roman" pitchFamily="18" charset="0"/>
                <a:cs typeface="Times New Roman" pitchFamily="18" charset="0"/>
              </a:rPr>
              <a:t>Feedback:</a:t>
            </a:r>
            <a:r>
              <a:rPr lang="en-US" sz="2400" dirty="0">
                <a:latin typeface="Times New Roman" pitchFamily="18" charset="0"/>
                <a:cs typeface="Times New Roman" pitchFamily="18" charset="0"/>
              </a:rPr>
              <a:t> It is a controlled action in which the output is sampled and a proportional signal is given to the input for automatic correction of any changes in the desired output. </a:t>
            </a:r>
          </a:p>
          <a:p>
            <a:pPr lvl="0">
              <a:buNone/>
            </a:pPr>
            <a:r>
              <a:rPr lang="en-US" sz="2400" dirty="0">
                <a:latin typeface="Times New Roman" pitchFamily="18" charset="0"/>
                <a:cs typeface="Times New Roman" pitchFamily="18" charset="0"/>
              </a:rPr>
              <a:t>     The output is given as feedback to the input for correction i.e. information about output is given to input for correcting the changes in output due to disturbances. The feedback signal is fed to the error detector. </a:t>
            </a:r>
          </a:p>
          <a:p>
            <a:pPr>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219200"/>
            <a:ext cx="8229600" cy="5897563"/>
          </a:xfrm>
        </p:spPr>
        <p:txBody>
          <a:bodyPr>
            <a:normAutofit/>
          </a:bodyPr>
          <a:lstStyle/>
          <a:p>
            <a:pPr lvl="0"/>
            <a:r>
              <a:rPr lang="en-US" b="1" dirty="0">
                <a:latin typeface="Times New Roman" pitchFamily="18" charset="0"/>
                <a:cs typeface="Times New Roman" pitchFamily="18" charset="0"/>
              </a:rPr>
              <a:t>Error Detector:</a:t>
            </a:r>
            <a:r>
              <a:rPr lang="en-US" dirty="0">
                <a:latin typeface="Times New Roman" pitchFamily="18" charset="0"/>
                <a:cs typeface="Times New Roman" pitchFamily="18" charset="0"/>
              </a:rPr>
              <a:t> The function of error detector is to compare the reference input with the feedback signal. It produces an error signal which is a difference of two inputs which are reference signal and a feedback signal. The error signal is fed to the controller for necessary controlled action. </a:t>
            </a:r>
          </a:p>
          <a:p>
            <a:pPr lvl="0"/>
            <a:r>
              <a:rPr lang="en-US" b="1" dirty="0">
                <a:latin typeface="Times New Roman" pitchFamily="18" charset="0"/>
                <a:cs typeface="Times New Roman" pitchFamily="18" charset="0"/>
              </a:rPr>
              <a:t>Controller:</a:t>
            </a:r>
            <a:r>
              <a:rPr lang="en-US" dirty="0">
                <a:latin typeface="Times New Roman" pitchFamily="18" charset="0"/>
                <a:cs typeface="Times New Roman" pitchFamily="18" charset="0"/>
              </a:rPr>
              <a:t> the element of a system within itself or external to the system which controls the plant is called as a controller. The error signal will be a weak signal and so it has to be amplified and then modified for better control action.</a:t>
            </a:r>
          </a:p>
          <a:p>
            <a:pPr lvl="0">
              <a:buNone/>
            </a:pPr>
            <a:r>
              <a:rPr lang="en-US" dirty="0">
                <a:latin typeface="Times New Roman" pitchFamily="18" charset="0"/>
                <a:cs typeface="Times New Roman" pitchFamily="18" charset="0"/>
              </a:rPr>
              <a:t>    In most of the systems, the controller itself amplifies the error signal and integrates or differentiates to generate a control signal.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304800"/>
            <a:ext cx="7476989" cy="6172200"/>
          </a:xfrm>
        </p:spPr>
        <p:txBody>
          <a:bodyPr>
            <a:normAutofit/>
          </a:bodyPr>
          <a:lstStyle/>
          <a:p>
            <a:pPr algn="ctr">
              <a:buNone/>
            </a:pPr>
            <a:r>
              <a:rPr lang="en-US" sz="4000" b="1" dirty="0">
                <a:solidFill>
                  <a:srgbClr val="FF0000"/>
                </a:solidFill>
              </a:rPr>
              <a:t>Types of Control Systems</a:t>
            </a:r>
          </a:p>
          <a:p>
            <a:r>
              <a:rPr lang="en-US" b="1" dirty="0">
                <a:solidFill>
                  <a:srgbClr val="002060"/>
                </a:solidFill>
              </a:rPr>
              <a:t>Open loop control systems</a:t>
            </a:r>
          </a:p>
          <a:p>
            <a:r>
              <a:rPr lang="en-US" b="1" dirty="0">
                <a:solidFill>
                  <a:srgbClr val="002060"/>
                </a:solidFill>
              </a:rPr>
              <a:t>Closed loop control system </a:t>
            </a:r>
          </a:p>
          <a:p>
            <a:r>
              <a:rPr lang="en-US" dirty="0">
                <a:solidFill>
                  <a:srgbClr val="7030A0"/>
                </a:solidFill>
              </a:rPr>
              <a:t>Open loop control systems</a:t>
            </a:r>
          </a:p>
          <a:p>
            <a:endParaRPr lang="en-US" dirty="0">
              <a:solidFill>
                <a:srgbClr val="7030A0"/>
              </a:solidFill>
            </a:endParaRPr>
          </a:p>
          <a:p>
            <a:pPr>
              <a:buNone/>
            </a:pPr>
            <a:r>
              <a:rPr lang="en-US" b="1" dirty="0">
                <a:solidFill>
                  <a:srgbClr val="002060"/>
                </a:solidFill>
              </a:rPr>
              <a:t> </a:t>
            </a:r>
          </a:p>
          <a:p>
            <a:pPr>
              <a:buNone/>
            </a:pPr>
            <a:r>
              <a:rPr lang="en-US" b="1" dirty="0">
                <a:solidFill>
                  <a:srgbClr val="002060"/>
                </a:solidFill>
              </a:rPr>
              <a:t>      </a:t>
            </a:r>
          </a:p>
          <a:p>
            <a:pPr>
              <a:buNone/>
            </a:pPr>
            <a:r>
              <a:rPr lang="en-US" b="1" dirty="0">
                <a:solidFill>
                  <a:srgbClr val="002060"/>
                </a:solidFill>
              </a:rPr>
              <a:t>              </a:t>
            </a:r>
          </a:p>
          <a:p>
            <a:pPr>
              <a:buNone/>
            </a:pPr>
            <a:endParaRPr lang="en-US" b="1" dirty="0">
              <a:solidFill>
                <a:srgbClr val="002060"/>
              </a:solidFill>
            </a:endParaRPr>
          </a:p>
          <a:p>
            <a:pPr>
              <a:buNone/>
            </a:pPr>
            <a:r>
              <a:rPr lang="en-US" b="1" dirty="0">
                <a:solidFill>
                  <a:srgbClr val="002060"/>
                </a:solidFill>
              </a:rPr>
              <a:t>              INPUT</a:t>
            </a:r>
          </a:p>
        </p:txBody>
      </p:sp>
      <p:sp>
        <p:nvSpPr>
          <p:cNvPr id="4" name="Rectangle 3"/>
          <p:cNvSpPr/>
          <p:nvPr/>
        </p:nvSpPr>
        <p:spPr>
          <a:xfrm>
            <a:off x="4114800" y="4343400"/>
            <a:ext cx="1130121" cy="6568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a:t>
            </a:r>
          </a:p>
        </p:txBody>
      </p:sp>
      <p:cxnSp>
        <p:nvCxnSpPr>
          <p:cNvPr id="6" name="Straight Arrow Connector 5"/>
          <p:cNvCxnSpPr/>
          <p:nvPr/>
        </p:nvCxnSpPr>
        <p:spPr>
          <a:xfrm flipV="1">
            <a:off x="3124200" y="4724400"/>
            <a:ext cx="936938" cy="643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2" name="Straight Arrow Connector 11"/>
          <p:cNvCxnSpPr/>
          <p:nvPr/>
        </p:nvCxnSpPr>
        <p:spPr>
          <a:xfrm>
            <a:off x="5257800" y="4724400"/>
            <a:ext cx="89830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 name="Rectangle 12"/>
          <p:cNvSpPr/>
          <p:nvPr/>
        </p:nvSpPr>
        <p:spPr>
          <a:xfrm>
            <a:off x="5562600" y="4114800"/>
            <a:ext cx="2460285" cy="923330"/>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 </a:t>
            </a:r>
            <a:r>
              <a:rPr lang="en-US" sz="2400" b="0" cap="none" spc="0" dirty="0">
                <a:ln w="0"/>
                <a:solidFill>
                  <a:schemeClr val="tx1"/>
                </a:solidFill>
                <a:effectLst>
                  <a:outerShdw blurRad="38100" dist="19050" dir="2700000" algn="tl" rotWithShape="0">
                    <a:schemeClr val="dk1">
                      <a:alpha val="40000"/>
                    </a:schemeClr>
                  </a:outerShdw>
                </a:effectLst>
              </a:rPr>
              <a:t>OUTPUT</a:t>
            </a:r>
          </a:p>
        </p:txBody>
      </p:sp>
    </p:spTree>
    <p:extLst>
      <p:ext uri="{BB962C8B-B14F-4D97-AF65-F5344CB8AC3E}">
        <p14:creationId xmlns:p14="http://schemas.microsoft.com/office/powerpoint/2010/main" val="85980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OPEN LOOP CONTROL SYSTEM</a:t>
            </a:r>
          </a:p>
        </p:txBody>
      </p:sp>
      <p:sp>
        <p:nvSpPr>
          <p:cNvPr id="3" name="Content Placeholder 2"/>
          <p:cNvSpPr>
            <a:spLocks noGrp="1"/>
          </p:cNvSpPr>
          <p:nvPr>
            <p:ph sz="quarter" idx="1"/>
          </p:nvPr>
        </p:nvSpPr>
        <p:spPr>
          <a:xfrm>
            <a:off x="152400" y="1600200"/>
            <a:ext cx="8458200" cy="5257800"/>
          </a:xfrm>
        </p:spPr>
        <p:txBody>
          <a:bodyPr/>
          <a:lstStyle/>
          <a:p>
            <a:r>
              <a:rPr lang="en-US" dirty="0"/>
              <a:t>In open loop control system we have a process which we have to control and some input to change the process and out put. We have an example of a tank level control</a:t>
            </a:r>
          </a:p>
        </p:txBody>
      </p:sp>
      <p:sp>
        <p:nvSpPr>
          <p:cNvPr id="4" name="Rectangle 3"/>
          <p:cNvSpPr/>
          <p:nvPr/>
        </p:nvSpPr>
        <p:spPr>
          <a:xfrm>
            <a:off x="3210059" y="4911503"/>
            <a:ext cx="1361941" cy="1300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54"/>
          <p:cNvGrpSpPr/>
          <p:nvPr/>
        </p:nvGrpSpPr>
        <p:grpSpPr>
          <a:xfrm>
            <a:off x="1444043" y="4696853"/>
            <a:ext cx="714777" cy="802426"/>
            <a:chOff x="1925391" y="4696853"/>
            <a:chExt cx="953036" cy="802426"/>
          </a:xfrm>
        </p:grpSpPr>
        <p:sp>
          <p:nvSpPr>
            <p:cNvPr id="7" name="Isosceles Triangle 6"/>
            <p:cNvSpPr/>
            <p:nvPr/>
          </p:nvSpPr>
          <p:spPr>
            <a:xfrm>
              <a:off x="1970468" y="5029200"/>
              <a:ext cx="656821" cy="47007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25391" y="4696853"/>
              <a:ext cx="746974" cy="664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11757" y="4699357"/>
              <a:ext cx="566670" cy="3219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 name="Straight Connector 11"/>
          <p:cNvCxnSpPr>
            <a:stCxn id="10" idx="3"/>
          </p:cNvCxnSpPr>
          <p:nvPr/>
        </p:nvCxnSpPr>
        <p:spPr>
          <a:xfrm>
            <a:off x="2158821" y="4860343"/>
            <a:ext cx="516766"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flipV="1">
            <a:off x="2665927" y="3902299"/>
            <a:ext cx="9659" cy="958044"/>
          </a:xfrm>
          <a:prstGeom prst="line">
            <a:avLst/>
          </a:prstGeom>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2675586" y="3902299"/>
            <a:ext cx="888642" cy="0"/>
          </a:xfrm>
          <a:prstGeom prst="line">
            <a:avLst/>
          </a:prstGeom>
        </p:spPr>
        <p:style>
          <a:lnRef idx="3">
            <a:schemeClr val="accent2"/>
          </a:lnRef>
          <a:fillRef idx="0">
            <a:schemeClr val="accent2"/>
          </a:fillRef>
          <a:effectRef idx="2">
            <a:schemeClr val="accent2"/>
          </a:effectRef>
          <a:fontRef idx="minor">
            <a:schemeClr val="tx1"/>
          </a:fontRef>
        </p:style>
      </p:cxnSp>
      <p:sp>
        <p:nvSpPr>
          <p:cNvPr id="17" name="Rectangle 16"/>
          <p:cNvSpPr/>
          <p:nvPr/>
        </p:nvSpPr>
        <p:spPr>
          <a:xfrm>
            <a:off x="4571999" y="4702873"/>
            <a:ext cx="354170" cy="16349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8" name="Rectangle 17"/>
          <p:cNvSpPr/>
          <p:nvPr/>
        </p:nvSpPr>
        <p:spPr>
          <a:xfrm>
            <a:off x="4571999" y="5820589"/>
            <a:ext cx="354170" cy="23504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cxnSp>
        <p:nvCxnSpPr>
          <p:cNvPr id="28" name="Straight Connector 27"/>
          <p:cNvCxnSpPr/>
          <p:nvPr/>
        </p:nvCxnSpPr>
        <p:spPr>
          <a:xfrm>
            <a:off x="4571999" y="4378817"/>
            <a:ext cx="0" cy="532686"/>
          </a:xfrm>
          <a:prstGeom prst="line">
            <a:avLst/>
          </a:prstGeom>
        </p:spPr>
        <p:style>
          <a:lnRef idx="3">
            <a:schemeClr val="accent1"/>
          </a:lnRef>
          <a:fillRef idx="0">
            <a:schemeClr val="accent1"/>
          </a:fillRef>
          <a:effectRef idx="2">
            <a:schemeClr val="accent1"/>
          </a:effectRef>
          <a:fontRef idx="minor">
            <a:schemeClr val="tx1"/>
          </a:fontRef>
        </p:style>
      </p:cxnSp>
      <p:cxnSp>
        <p:nvCxnSpPr>
          <p:cNvPr id="30" name="Straight Connector 29"/>
          <p:cNvCxnSpPr/>
          <p:nvPr/>
        </p:nvCxnSpPr>
        <p:spPr>
          <a:xfrm>
            <a:off x="3210059" y="4378817"/>
            <a:ext cx="0" cy="642512"/>
          </a:xfrm>
          <a:prstGeom prst="line">
            <a:avLst/>
          </a:prstGeom>
        </p:spPr>
        <p:style>
          <a:lnRef idx="3">
            <a:schemeClr val="accent1"/>
          </a:lnRef>
          <a:fillRef idx="0">
            <a:schemeClr val="accent1"/>
          </a:fillRef>
          <a:effectRef idx="2">
            <a:schemeClr val="accent1"/>
          </a:effectRef>
          <a:fontRef idx="minor">
            <a:schemeClr val="tx1"/>
          </a:fontRef>
        </p:style>
      </p:cxnSp>
      <p:sp>
        <p:nvSpPr>
          <p:cNvPr id="35" name="TextBox 34"/>
          <p:cNvSpPr txBox="1"/>
          <p:nvPr/>
        </p:nvSpPr>
        <p:spPr>
          <a:xfrm>
            <a:off x="4914094" y="4396551"/>
            <a:ext cx="1110803" cy="646331"/>
          </a:xfrm>
          <a:prstGeom prst="rect">
            <a:avLst/>
          </a:prstGeom>
          <a:noFill/>
        </p:spPr>
        <p:txBody>
          <a:bodyPr wrap="square" rtlCol="0">
            <a:spAutoFit/>
          </a:bodyPr>
          <a:lstStyle/>
          <a:p>
            <a:r>
              <a:rPr lang="en-US" dirty="0"/>
              <a:t>Hi level switch</a:t>
            </a:r>
          </a:p>
        </p:txBody>
      </p:sp>
      <p:sp>
        <p:nvSpPr>
          <p:cNvPr id="36" name="TextBox 35"/>
          <p:cNvSpPr txBox="1"/>
          <p:nvPr/>
        </p:nvSpPr>
        <p:spPr>
          <a:xfrm>
            <a:off x="4926169" y="5565938"/>
            <a:ext cx="1110803" cy="646331"/>
          </a:xfrm>
          <a:prstGeom prst="rect">
            <a:avLst/>
          </a:prstGeom>
          <a:noFill/>
        </p:spPr>
        <p:txBody>
          <a:bodyPr wrap="square" rtlCol="0">
            <a:spAutoFit/>
          </a:bodyPr>
          <a:lstStyle/>
          <a:p>
            <a:r>
              <a:rPr lang="en-US" dirty="0"/>
              <a:t>lo level switch</a:t>
            </a:r>
          </a:p>
        </p:txBody>
      </p:sp>
      <p:cxnSp>
        <p:nvCxnSpPr>
          <p:cNvPr id="40" name="Straight Connector 39"/>
          <p:cNvCxnSpPr/>
          <p:nvPr/>
        </p:nvCxnSpPr>
        <p:spPr>
          <a:xfrm>
            <a:off x="3564228" y="3902299"/>
            <a:ext cx="0" cy="1119030"/>
          </a:xfrm>
          <a:prstGeom prst="line">
            <a:avLst/>
          </a:prstGeom>
        </p:spPr>
        <p:style>
          <a:lnRef idx="3">
            <a:schemeClr val="accent2"/>
          </a:lnRef>
          <a:fillRef idx="0">
            <a:schemeClr val="accent2"/>
          </a:fillRef>
          <a:effectRef idx="2">
            <a:schemeClr val="accent2"/>
          </a:effectRef>
          <a:fontRef idx="minor">
            <a:schemeClr val="tx1"/>
          </a:fontRef>
        </p:style>
      </p:cxnSp>
      <p:sp>
        <p:nvSpPr>
          <p:cNvPr id="41" name="Rectangle 40"/>
          <p:cNvSpPr/>
          <p:nvPr/>
        </p:nvSpPr>
        <p:spPr>
          <a:xfrm>
            <a:off x="491009" y="4774843"/>
            <a:ext cx="883007" cy="48939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Start/stop</a:t>
            </a:r>
          </a:p>
        </p:txBody>
      </p:sp>
      <p:sp>
        <p:nvSpPr>
          <p:cNvPr id="42" name="Oval 41"/>
          <p:cNvSpPr/>
          <p:nvPr/>
        </p:nvSpPr>
        <p:spPr>
          <a:xfrm>
            <a:off x="6404020" y="4461815"/>
            <a:ext cx="202842" cy="3130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a:stCxn id="42" idx="4"/>
          </p:cNvCxnSpPr>
          <p:nvPr/>
        </p:nvCxnSpPr>
        <p:spPr>
          <a:xfrm>
            <a:off x="6505441" y="4774843"/>
            <a:ext cx="0" cy="724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6191519" y="5042882"/>
            <a:ext cx="313922" cy="318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505441" y="5042882"/>
            <a:ext cx="284945" cy="318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6224918" y="5499280"/>
            <a:ext cx="275688" cy="407029"/>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500606" y="5484060"/>
            <a:ext cx="284948" cy="407029"/>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7" idx="3"/>
          </p:cNvCxnSpPr>
          <p:nvPr/>
        </p:nvCxnSpPr>
        <p:spPr>
          <a:xfrm flipH="1">
            <a:off x="1724159" y="5499279"/>
            <a:ext cx="1" cy="71299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388821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TotalTime>
  <Words>895</Words>
  <Application>Microsoft Office PowerPoint</Application>
  <PresentationFormat>On-screen Show (4:3)</PresentationFormat>
  <Paragraphs>99</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Calibri</vt:lpstr>
      <vt:lpstr>Century Schoolbook</vt:lpstr>
      <vt:lpstr>Times New Roman</vt:lpstr>
      <vt:lpstr>Verdana</vt:lpstr>
      <vt:lpstr>Wingdings</vt:lpstr>
      <vt:lpstr>Wingdings 2</vt:lpstr>
      <vt:lpstr>Oriel</vt:lpstr>
      <vt:lpstr>PowerPoint Presentation</vt:lpstr>
      <vt:lpstr>Content</vt:lpstr>
      <vt:lpstr>Introduction </vt:lpstr>
      <vt:lpstr>Definition </vt:lpstr>
      <vt:lpstr>Basic Components of Control System</vt:lpstr>
      <vt:lpstr>PowerPoint Presentation</vt:lpstr>
      <vt:lpstr>PowerPoint Presentation</vt:lpstr>
      <vt:lpstr>PowerPoint Presentation</vt:lpstr>
      <vt:lpstr>OPEN LOOP CONTROL SYSTEM</vt:lpstr>
      <vt:lpstr>Open loop control</vt:lpstr>
      <vt:lpstr>Advantages of Open Loop System </vt:lpstr>
      <vt:lpstr>Disadvantages of Open Loop System </vt:lpstr>
      <vt:lpstr>Closed loop control</vt:lpstr>
      <vt:lpstr>Close loop control system block diagram </vt:lpstr>
      <vt:lpstr>Closed loop control</vt:lpstr>
      <vt:lpstr>Advantages of Closed Loop System</vt:lpstr>
      <vt:lpstr>Disadvantages of Closed Loop System </vt:lpstr>
      <vt:lpstr>Examples of Control Systems</vt:lpstr>
      <vt:lpstr>references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Sumit Thakur</dc:creator>
  <cp:lastModifiedBy>Sumit Thakur</cp:lastModifiedBy>
  <cp:revision>6</cp:revision>
  <dcterms:created xsi:type="dcterms:W3CDTF">2017-04-07T10:20:15Z</dcterms:created>
  <dcterms:modified xsi:type="dcterms:W3CDTF">2021-05-19T02:26:40Z</dcterms:modified>
</cp:coreProperties>
</file>