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8" r:id="rId2"/>
    <p:sldId id="275" r:id="rId3"/>
    <p:sldId id="257" r:id="rId4"/>
    <p:sldId id="276" r:id="rId5"/>
    <p:sldId id="258" r:id="rId6"/>
    <p:sldId id="259" r:id="rId7"/>
    <p:sldId id="260" r:id="rId8"/>
    <p:sldId id="270" r:id="rId9"/>
    <p:sldId id="271" r:id="rId10"/>
    <p:sldId id="272" r:id="rId11"/>
    <p:sldId id="273" r:id="rId12"/>
    <p:sldId id="274" r:id="rId13"/>
    <p:sldId id="263" r:id="rId14"/>
    <p:sldId id="264" r:id="rId15"/>
    <p:sldId id="279"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0717C-D25D-4D03-A4E8-C92FBE8CE626}" type="datetimeFigureOut">
              <a:rPr lang="en-US" smtClean="0"/>
              <a:t>3/28/2017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E918D-FB03-4217-AA82-640E896BBC2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smtClean="0"/>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3DA98C4-980D-4893-92C8-736BC47F19F3}" type="datetimeFigureOut">
              <a:rPr lang="en-US" smtClean="0"/>
              <a:pPr/>
              <a:t>3/28/2017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86C567B-A392-482A-ABD2-112EE3968CB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6C567B-A392-482A-ABD2-112EE3968C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6C567B-A392-482A-ABD2-112EE3968C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6C567B-A392-482A-ABD2-112EE3968C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3DA98C4-980D-4893-92C8-736BC47F19F3}" type="datetimeFigureOut">
              <a:rPr lang="en-US" smtClean="0"/>
              <a:pPr/>
              <a:t>3/28/2017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86C567B-A392-482A-ABD2-112EE3968CB9}"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86C567B-A392-482A-ABD2-112EE3968CB9}"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86C567B-A392-482A-ABD2-112EE3968C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86C567B-A392-482A-ABD2-112EE3968CB9}"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DA98C4-980D-4893-92C8-736BC47F19F3}" type="datetimeFigureOut">
              <a:rPr lang="en-US" smtClean="0"/>
              <a:pPr/>
              <a:t>3/28/2017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86C567B-A392-482A-ABD2-112EE3968C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3DA98C4-980D-4893-92C8-736BC47F19F3}" type="datetimeFigureOut">
              <a:rPr lang="en-US" smtClean="0"/>
              <a:pPr/>
              <a:t>3/28/2017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86C567B-A392-482A-ABD2-112EE3968CB9}"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3DA98C4-980D-4893-92C8-736BC47F19F3}" type="datetimeFigureOut">
              <a:rPr lang="en-US" smtClean="0"/>
              <a:pPr/>
              <a:t>3/28/2017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86C567B-A392-482A-ABD2-112EE3968CB9}"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3DA98C4-980D-4893-92C8-736BC47F19F3}" type="datetimeFigureOut">
              <a:rPr lang="en-US" smtClean="0"/>
              <a:pPr/>
              <a:t>3/28/2017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86C567B-A392-482A-ABD2-112EE3968CB9}"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pptplanet.com/" TargetMode="External"/><Relationship Id="rId4" Type="http://schemas.openxmlformats.org/officeDocument/2006/relationships/hyperlink" Target="http://www.studymafi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9900"/>
              </a:solidFill>
            </a:endParaRPr>
          </a:p>
        </p:txBody>
      </p:sp>
      <p:sp>
        <p:nvSpPr>
          <p:cNvPr id="9221" name="Text Box 9"/>
          <p:cNvSpPr txBox="1">
            <a:spLocks noChangeArrowheads="1"/>
          </p:cNvSpPr>
          <p:nvPr/>
        </p:nvSpPr>
        <p:spPr bwMode="auto">
          <a:xfrm>
            <a:off x="533400" y="5638800"/>
            <a:ext cx="8610600" cy="677108"/>
          </a:xfrm>
          <a:prstGeom prst="rect">
            <a:avLst/>
          </a:prstGeom>
          <a:noFill/>
          <a:ln w="9525">
            <a:noFill/>
            <a:miter lim="800000"/>
            <a:headEnd/>
            <a:tailEnd/>
          </a:ln>
        </p:spPr>
        <p:txBody>
          <a:bodyPr>
            <a:spAutoFit/>
          </a:bodyPr>
          <a:lstStyle/>
          <a:p>
            <a:pPr>
              <a:spcBef>
                <a:spcPct val="50000"/>
              </a:spcBef>
            </a:pPr>
            <a:r>
              <a:rPr lang="en-US" sz="2000" b="1" dirty="0"/>
              <a:t>Submitted To:				              </a:t>
            </a:r>
            <a:r>
              <a:rPr lang="en-US" sz="2000" b="1" dirty="0" smtClean="0"/>
              <a:t>        Submitted </a:t>
            </a:r>
            <a:r>
              <a:rPr lang="en-US" sz="2000" b="1" dirty="0"/>
              <a:t>By:</a:t>
            </a:r>
          </a:p>
          <a:p>
            <a:r>
              <a:rPr lang="en-US" b="1" dirty="0" smtClean="0"/>
              <a:t>www.studymafia.org </a:t>
            </a:r>
            <a:r>
              <a:rPr lang="en-US" b="1" dirty="0" smtClean="0"/>
              <a:t>                                                             </a:t>
            </a:r>
            <a:r>
              <a:rPr lang="en-US" b="1" dirty="0" err="1" smtClean="0"/>
              <a:t>www.studymafia.org</a:t>
            </a:r>
            <a:r>
              <a:rPr lang="en-US" dirty="0" smtClean="0"/>
              <a:t> </a:t>
            </a:r>
            <a:endParaRPr lang="en-US" b="1" dirty="0"/>
          </a:p>
        </p:txBody>
      </p:sp>
      <p:sp>
        <p:nvSpPr>
          <p:cNvPr id="11270" name="Rectangle 8"/>
          <p:cNvSpPr>
            <a:spLocks noChangeArrowheads="1"/>
          </p:cNvSpPr>
          <p:nvPr/>
        </p:nvSpPr>
        <p:spPr bwMode="auto">
          <a:xfrm>
            <a:off x="1219200" y="2362200"/>
            <a:ext cx="6400800" cy="1754326"/>
          </a:xfrm>
          <a:prstGeom prst="rect">
            <a:avLst/>
          </a:prstGeom>
          <a:noFill/>
          <a:ln w="9525">
            <a:noFill/>
            <a:miter lim="800000"/>
            <a:headEnd/>
            <a:tailEnd/>
          </a:ln>
        </p:spPr>
        <p:txBody>
          <a:bodyPr>
            <a:spAutoFit/>
          </a:bodyPr>
          <a:lstStyle/>
          <a:p>
            <a:pPr algn="ctr">
              <a:defRPr/>
            </a:pPr>
            <a:r>
              <a:rPr lang="en-US" sz="3600" b="1" dirty="0">
                <a:latin typeface="+mn-lt"/>
              </a:rPr>
              <a:t>   Seminar </a:t>
            </a:r>
          </a:p>
          <a:p>
            <a:pPr algn="ctr">
              <a:defRPr/>
            </a:pPr>
            <a:r>
              <a:rPr lang="en-US" sz="3600" b="1" dirty="0" smtClean="0">
                <a:latin typeface="+mn-lt"/>
              </a:rPr>
              <a:t>   On</a:t>
            </a:r>
            <a:endParaRPr lang="en-US" sz="3600" b="1" dirty="0">
              <a:latin typeface="+mn-lt"/>
            </a:endParaRPr>
          </a:p>
          <a:p>
            <a:pPr algn="ctr">
              <a:buNone/>
            </a:pPr>
            <a:r>
              <a:rPr lang="en-US" sz="3600" b="1" dirty="0" smtClean="0">
                <a:latin typeface="Times New Roman" pitchFamily="18" charset="0"/>
                <a:cs typeface="Times New Roman" pitchFamily="18" charset="0"/>
              </a:rPr>
              <a:t>   Research </a:t>
            </a:r>
            <a:r>
              <a:rPr lang="en-US" sz="3600" b="1" dirty="0" smtClean="0">
                <a:latin typeface="Times New Roman" pitchFamily="18" charset="0"/>
                <a:cs typeface="Times New Roman" pitchFamily="18" charset="0"/>
              </a:rPr>
              <a:t>Methodology</a:t>
            </a:r>
            <a:endParaRPr lang="en-US" sz="36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latin typeface="Arial" pitchFamily="34" charset="0"/>
              </a:rPr>
              <a:t>Characteristics</a:t>
            </a:r>
            <a:endParaRPr lang="en-US" dirty="0"/>
          </a:p>
        </p:txBody>
      </p:sp>
      <p:sp>
        <p:nvSpPr>
          <p:cNvPr id="3" name="Content Placeholder 2"/>
          <p:cNvSpPr>
            <a:spLocks noGrp="1"/>
          </p:cNvSpPr>
          <p:nvPr>
            <p:ph idx="1"/>
          </p:nvPr>
        </p:nvSpPr>
        <p:spPr/>
        <p:txBody>
          <a:bodyPr/>
          <a:lstStyle/>
          <a:p>
            <a:pPr algn="ctr">
              <a:lnSpc>
                <a:spcPct val="90000"/>
              </a:lnSpc>
              <a:buNone/>
            </a:pPr>
            <a:endParaRPr lang="en-GB" sz="3600" dirty="0" smtClean="0">
              <a:latin typeface="Arial" pitchFamily="34" charset="0"/>
            </a:endParaRPr>
          </a:p>
          <a:p>
            <a:pPr algn="just">
              <a:lnSpc>
                <a:spcPct val="90000"/>
              </a:lnSpc>
              <a:buFont typeface="Wingdings" pitchFamily="2" charset="2"/>
              <a:buChar char="ü"/>
            </a:pPr>
            <a:r>
              <a:rPr lang="en-GB" dirty="0" smtClean="0">
                <a:latin typeface="Arial" pitchFamily="34" charset="0"/>
              </a:rPr>
              <a:t>There is a clear purpose to find things out</a:t>
            </a:r>
          </a:p>
          <a:p>
            <a:pPr algn="just">
              <a:lnSpc>
                <a:spcPct val="90000"/>
              </a:lnSpc>
              <a:buFont typeface="Wingdings" pitchFamily="2" charset="2"/>
              <a:buChar char="ü"/>
            </a:pPr>
            <a:endParaRPr lang="en-GB" dirty="0" smtClean="0">
              <a:latin typeface="Arial" pitchFamily="34" charset="0"/>
            </a:endParaRPr>
          </a:p>
          <a:p>
            <a:pPr algn="just">
              <a:lnSpc>
                <a:spcPct val="90000"/>
              </a:lnSpc>
              <a:buFont typeface="Wingdings" pitchFamily="2" charset="2"/>
              <a:buChar char="ü"/>
            </a:pPr>
            <a:r>
              <a:rPr lang="en-GB" dirty="0" smtClean="0">
                <a:latin typeface="Arial" pitchFamily="34" charset="0"/>
              </a:rPr>
              <a:t>Data are collected systematically</a:t>
            </a:r>
          </a:p>
          <a:p>
            <a:pPr algn="just">
              <a:lnSpc>
                <a:spcPct val="90000"/>
              </a:lnSpc>
              <a:buFont typeface="Wingdings" pitchFamily="2" charset="2"/>
              <a:buChar char="ü"/>
            </a:pPr>
            <a:endParaRPr lang="en-GB" dirty="0" smtClean="0">
              <a:latin typeface="Arial" pitchFamily="34" charset="0"/>
            </a:endParaRPr>
          </a:p>
          <a:p>
            <a:pPr algn="just">
              <a:lnSpc>
                <a:spcPct val="90000"/>
              </a:lnSpc>
              <a:buFont typeface="Wingdings" pitchFamily="2" charset="2"/>
              <a:buChar char="ü"/>
            </a:pPr>
            <a:r>
              <a:rPr lang="en-GB" dirty="0" smtClean="0">
                <a:latin typeface="Arial" pitchFamily="34" charset="0"/>
              </a:rPr>
              <a:t>Data are interpreted systematically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US" sz="2800" b="1" dirty="0" smtClean="0"/>
              <a:t>Features of Research: Basic and Applied </a:t>
            </a:r>
            <a:endParaRPr lang="en-US" sz="2800" b="1" dirty="0"/>
          </a:p>
        </p:txBody>
      </p:sp>
      <p:pic>
        <p:nvPicPr>
          <p:cNvPr id="4" name="Picture 9" descr="M01NF001"/>
          <p:cNvPicPr>
            <a:picLocks noGrp="1" noChangeAspect="1" noChangeArrowheads="1"/>
          </p:cNvPicPr>
          <p:nvPr>
            <p:ph idx="1"/>
          </p:nvPr>
        </p:nvPicPr>
        <p:blipFill>
          <a:blip r:embed="rId2" cstate="print"/>
          <a:srcRect/>
          <a:stretch>
            <a:fillRect/>
          </a:stretch>
        </p:blipFill>
        <p:spPr bwMode="auto">
          <a:xfrm>
            <a:off x="304801" y="762000"/>
            <a:ext cx="84582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3200" b="1" dirty="0" smtClean="0">
                <a:latin typeface="Arial" pitchFamily="34" charset="0"/>
              </a:rPr>
              <a:t>Stages of the research process</a:t>
            </a:r>
            <a:endParaRPr lang="en-US" sz="3200" dirty="0"/>
          </a:p>
        </p:txBody>
      </p:sp>
      <p:sp>
        <p:nvSpPr>
          <p:cNvPr id="3" name="Content Placeholder 2"/>
          <p:cNvSpPr>
            <a:spLocks noGrp="1"/>
          </p:cNvSpPr>
          <p:nvPr>
            <p:ph idx="1"/>
          </p:nvPr>
        </p:nvSpPr>
        <p:spPr>
          <a:xfrm>
            <a:off x="457200" y="1143000"/>
            <a:ext cx="8229600" cy="5029200"/>
          </a:xfrm>
        </p:spPr>
        <p:txBody>
          <a:bodyPr>
            <a:normAutofit lnSpcReduction="10000"/>
          </a:bodyPr>
          <a:lstStyle/>
          <a:p>
            <a:pPr>
              <a:lnSpc>
                <a:spcPct val="85000"/>
              </a:lnSpc>
            </a:pPr>
            <a:r>
              <a:rPr lang="en-GB" dirty="0" smtClean="0"/>
              <a:t>Formulating and clarifying a topic</a:t>
            </a:r>
          </a:p>
          <a:p>
            <a:pPr>
              <a:lnSpc>
                <a:spcPct val="85000"/>
              </a:lnSpc>
            </a:pPr>
            <a:endParaRPr lang="en-GB" dirty="0" smtClean="0"/>
          </a:p>
          <a:p>
            <a:pPr>
              <a:lnSpc>
                <a:spcPct val="85000"/>
              </a:lnSpc>
            </a:pPr>
            <a:r>
              <a:rPr lang="en-GB" dirty="0" smtClean="0"/>
              <a:t>Reviewing the literature</a:t>
            </a:r>
          </a:p>
          <a:p>
            <a:pPr>
              <a:lnSpc>
                <a:spcPct val="85000"/>
              </a:lnSpc>
            </a:pPr>
            <a:endParaRPr lang="en-GB" dirty="0" smtClean="0"/>
          </a:p>
          <a:p>
            <a:pPr>
              <a:lnSpc>
                <a:spcPct val="85000"/>
              </a:lnSpc>
            </a:pPr>
            <a:r>
              <a:rPr lang="en-GB" dirty="0" smtClean="0"/>
              <a:t>Designing the research</a:t>
            </a:r>
          </a:p>
          <a:p>
            <a:pPr>
              <a:lnSpc>
                <a:spcPct val="85000"/>
              </a:lnSpc>
            </a:pPr>
            <a:endParaRPr lang="en-GB" dirty="0" smtClean="0"/>
          </a:p>
          <a:p>
            <a:pPr>
              <a:lnSpc>
                <a:spcPct val="85000"/>
              </a:lnSpc>
            </a:pPr>
            <a:r>
              <a:rPr lang="en-GB" dirty="0" smtClean="0"/>
              <a:t>Collecting the data </a:t>
            </a:r>
          </a:p>
          <a:p>
            <a:pPr>
              <a:lnSpc>
                <a:spcPct val="85000"/>
              </a:lnSpc>
            </a:pPr>
            <a:endParaRPr lang="en-GB" dirty="0" smtClean="0"/>
          </a:p>
          <a:p>
            <a:pPr>
              <a:lnSpc>
                <a:spcPct val="85000"/>
              </a:lnSpc>
            </a:pPr>
            <a:r>
              <a:rPr lang="en-GB" dirty="0" smtClean="0"/>
              <a:t>Analysing the data</a:t>
            </a:r>
          </a:p>
          <a:p>
            <a:pPr>
              <a:lnSpc>
                <a:spcPct val="85000"/>
              </a:lnSpc>
            </a:pPr>
            <a:endParaRPr lang="en-GB" dirty="0" smtClean="0"/>
          </a:p>
          <a:p>
            <a:pPr>
              <a:lnSpc>
                <a:spcPct val="85000"/>
              </a:lnSpc>
            </a:pPr>
            <a:r>
              <a:rPr lang="en-GB" dirty="0" smtClean="0"/>
              <a:t>Writing up of the dissertation/paper/report etc.</a:t>
            </a:r>
          </a:p>
          <a:p>
            <a:pPr algn="r">
              <a:lnSpc>
                <a:spcPct val="85000"/>
              </a:lnSpc>
              <a:buNone/>
            </a:pPr>
            <a:endParaRPr lang="en-GB" sz="2400" dirty="0" smtClean="0"/>
          </a:p>
          <a:p>
            <a:pPr algn="r">
              <a:lnSpc>
                <a:spcPct val="85000"/>
              </a:lnSpc>
              <a:buNone/>
            </a:pPr>
            <a:endParaRPr lang="en-GB" sz="1600" b="1"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dvantages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Practical</a:t>
            </a:r>
          </a:p>
          <a:p>
            <a:r>
              <a:rPr lang="en-US" dirty="0" smtClean="0"/>
              <a:t>Large amounts of information can be collected from a large number of people in a short period of time and in a relatively cost effective way.</a:t>
            </a:r>
          </a:p>
          <a:p>
            <a:r>
              <a:rPr lang="en-US" dirty="0" smtClean="0"/>
              <a:t>Can be carried out by the researcher or by any number of people with limited affect to its validity and reliability.</a:t>
            </a:r>
          </a:p>
          <a:p>
            <a:r>
              <a:rPr lang="en-US" dirty="0" smtClean="0"/>
              <a:t>The results of the questionnaires can usually be quickly and easily quantified by either a researcher or through the use of a software package.</a:t>
            </a:r>
          </a:p>
          <a:p>
            <a:r>
              <a:rPr lang="en-US" dirty="0" smtClean="0"/>
              <a:t>Can be </a:t>
            </a:r>
            <a:r>
              <a:rPr lang="en-US" dirty="0" err="1" smtClean="0"/>
              <a:t>analysed</a:t>
            </a:r>
            <a:r>
              <a:rPr lang="en-US" dirty="0" smtClean="0"/>
              <a:t> more 'scientifically' and objectively than other forms of research.</a:t>
            </a:r>
          </a:p>
          <a:p>
            <a:r>
              <a:rPr lang="en-US" dirty="0" smtClean="0"/>
              <a:t>When data has been quantified, it can be used to compare and contrast other research and may be used to measure change.</a:t>
            </a:r>
          </a:p>
          <a:p>
            <a:r>
              <a:rPr lang="en-US" dirty="0" smtClean="0"/>
              <a:t>Positivists believe that quantitative data can be used to create new theories and / or test existing hypotheses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
            </a:r>
            <a:r>
              <a:rPr lang="en-US" dirty="0" smtClean="0"/>
              <a:t>isadvantages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Is argued to be inadequate to understand some forms of information - i.e. changes of emotions, </a:t>
            </a:r>
            <a:r>
              <a:rPr lang="en-US" dirty="0" err="1" smtClean="0"/>
              <a:t>behaviour</a:t>
            </a:r>
            <a:r>
              <a:rPr lang="en-US" dirty="0" smtClean="0"/>
              <a:t>, feelings etc.</a:t>
            </a:r>
          </a:p>
          <a:p>
            <a:r>
              <a:rPr lang="en-US" dirty="0" err="1" smtClean="0"/>
              <a:t>Phenomenologists</a:t>
            </a:r>
            <a:r>
              <a:rPr lang="en-US" dirty="0" smtClean="0"/>
              <a:t> state that quantitative research is simply an artificial creation by the researcher, as it is asking only a limited amount of information without explanation.</a:t>
            </a:r>
          </a:p>
          <a:p>
            <a:r>
              <a:rPr lang="en-US" dirty="0" smtClean="0"/>
              <a:t>Lacks validity.</a:t>
            </a:r>
          </a:p>
          <a:p>
            <a:r>
              <a:rPr lang="en-US" dirty="0" smtClean="0"/>
              <a:t>There is no way to tell how truthful a respondent is being.</a:t>
            </a:r>
          </a:p>
          <a:p>
            <a:r>
              <a:rPr lang="en-US" dirty="0" smtClean="0"/>
              <a:t>There is no way of telling how much thought a respondent has put in.</a:t>
            </a:r>
          </a:p>
          <a:p>
            <a:r>
              <a:rPr lang="en-US" dirty="0" smtClean="0"/>
              <a:t>The respondent may be forgetful or not thinking within the full context of the situation.</a:t>
            </a:r>
          </a:p>
          <a:p>
            <a:r>
              <a:rPr lang="en-US" dirty="0" smtClean="0"/>
              <a:t>People may read differently into each question and therefore reply based on their own interpretation of the question - i.e. what is 'good' to someone may be 'poor' to someone else, therefore there is a level of subjectivity that is not acknowledged.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lstStyle/>
          <a:p>
            <a:r>
              <a:rPr lang="en-US" b="1" u="sng" dirty="0" smtClean="0">
                <a:hlinkClick r:id="rId2"/>
              </a:rPr>
              <a:t>www.google.com</a:t>
            </a:r>
            <a:r>
              <a:rPr lang="en-US" b="1" u="sng" dirty="0" smtClean="0"/>
              <a:t> </a:t>
            </a:r>
            <a:endParaRPr lang="en-US" dirty="0" smtClean="0"/>
          </a:p>
          <a:p>
            <a:r>
              <a:rPr lang="en-US" b="1" u="sng" dirty="0" smtClean="0">
                <a:hlinkClick r:id="rId3"/>
              </a:rPr>
              <a:t>www.wikipedia.com</a:t>
            </a:r>
            <a:r>
              <a:rPr lang="en-US" b="1" u="sng" dirty="0" smtClean="0"/>
              <a:t> </a:t>
            </a:r>
            <a:endParaRPr lang="en-US" dirty="0" smtClean="0"/>
          </a:p>
          <a:p>
            <a:r>
              <a:rPr lang="en-US" b="1" u="sng" dirty="0" smtClean="0">
                <a:hlinkClick r:id="rId4"/>
              </a:rPr>
              <a:t>www.studymafia.org</a:t>
            </a:r>
            <a:r>
              <a:rPr lang="en-US" b="1" u="sng" dirty="0" smtClean="0"/>
              <a:t> </a:t>
            </a:r>
            <a:endParaRPr lang="en-US" dirty="0" smtClean="0"/>
          </a:p>
          <a:p>
            <a:r>
              <a:rPr lang="en-US" b="1" u="sng" dirty="0" smtClean="0">
                <a:hlinkClick r:id="rId5"/>
              </a:rPr>
              <a:t>www.pptplanet.com</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Autofit/>
          </a:bodyPr>
          <a:lstStyle/>
          <a:p>
            <a:r>
              <a:rPr lang="en-US" sz="8000" dirty="0" smtClean="0"/>
              <a:t>Thanks </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sz="4500" dirty="0" smtClean="0">
                <a:latin typeface="Times New Roman" pitchFamily="18" charset="0"/>
                <a:cs typeface="Times New Roman" pitchFamily="18" charset="0"/>
              </a:rPr>
              <a:t>Introduction</a:t>
            </a:r>
          </a:p>
          <a:p>
            <a:r>
              <a:rPr lang="en-US" sz="4500" dirty="0" smtClean="0">
                <a:latin typeface="Times New Roman" pitchFamily="18" charset="0"/>
                <a:cs typeface="Times New Roman" pitchFamily="18" charset="0"/>
              </a:rPr>
              <a:t>What is Research Methodology </a:t>
            </a:r>
          </a:p>
          <a:p>
            <a:r>
              <a:rPr lang="en-US" sz="4500" dirty="0" smtClean="0">
                <a:latin typeface="Times New Roman" pitchFamily="18" charset="0"/>
                <a:cs typeface="Times New Roman" pitchFamily="18" charset="0"/>
              </a:rPr>
              <a:t>Research Methods</a:t>
            </a:r>
          </a:p>
          <a:p>
            <a:r>
              <a:rPr lang="en-US" sz="4500" dirty="0" smtClean="0">
                <a:latin typeface="Times New Roman" pitchFamily="18" charset="0"/>
                <a:cs typeface="Times New Roman" pitchFamily="18" charset="0"/>
              </a:rPr>
              <a:t>Data Analysis Methods </a:t>
            </a:r>
          </a:p>
          <a:p>
            <a:r>
              <a:rPr lang="en-US" sz="4500" dirty="0" smtClean="0">
                <a:latin typeface="Times New Roman" pitchFamily="18" charset="0"/>
                <a:cs typeface="Times New Roman" pitchFamily="18" charset="0"/>
              </a:rPr>
              <a:t>Why do research?</a:t>
            </a:r>
          </a:p>
          <a:p>
            <a:r>
              <a:rPr lang="en-US" sz="4500" dirty="0" smtClean="0">
                <a:latin typeface="Times New Roman" pitchFamily="18" charset="0"/>
                <a:cs typeface="Times New Roman" pitchFamily="18" charset="0"/>
              </a:rPr>
              <a:t>Nature of Research </a:t>
            </a:r>
          </a:p>
          <a:p>
            <a:r>
              <a:rPr lang="en-US" sz="4500" dirty="0" smtClean="0">
                <a:latin typeface="Times New Roman" pitchFamily="18" charset="0"/>
                <a:cs typeface="Times New Roman" pitchFamily="18" charset="0"/>
              </a:rPr>
              <a:t>What is </a:t>
            </a:r>
            <a:r>
              <a:rPr lang="en-US" sz="4500" i="1" dirty="0" smtClean="0">
                <a:latin typeface="Times New Roman" pitchFamily="18" charset="0"/>
                <a:cs typeface="Times New Roman" pitchFamily="18" charset="0"/>
              </a:rPr>
              <a:t>‘not’ </a:t>
            </a:r>
            <a:r>
              <a:rPr lang="en-US" sz="4500" dirty="0" smtClean="0">
                <a:latin typeface="Times New Roman" pitchFamily="18" charset="0"/>
                <a:cs typeface="Times New Roman" pitchFamily="18" charset="0"/>
              </a:rPr>
              <a:t>Research?</a:t>
            </a:r>
          </a:p>
          <a:p>
            <a:r>
              <a:rPr lang="en-GB" sz="4500" dirty="0" smtClean="0">
                <a:latin typeface="Times New Roman" pitchFamily="18" charset="0"/>
                <a:cs typeface="Times New Roman" pitchFamily="18" charset="0"/>
              </a:rPr>
              <a:t>Stages of the research process</a:t>
            </a:r>
          </a:p>
          <a:p>
            <a:r>
              <a:rPr lang="en-US" sz="4500" dirty="0" smtClean="0">
                <a:latin typeface="Times New Roman" pitchFamily="18" charset="0"/>
                <a:cs typeface="Times New Roman" pitchFamily="18" charset="0"/>
              </a:rPr>
              <a:t>Advantages</a:t>
            </a:r>
          </a:p>
          <a:p>
            <a:r>
              <a:rPr lang="en-US" sz="4500" dirty="0" smtClean="0">
                <a:latin typeface="Times New Roman" pitchFamily="18" charset="0"/>
                <a:cs typeface="Times New Roman" pitchFamily="18" charset="0"/>
              </a:rPr>
              <a:t>Disadvantages</a:t>
            </a:r>
          </a:p>
          <a:p>
            <a:r>
              <a:rPr lang="en-US" sz="4500" dirty="0" smtClean="0">
                <a:latin typeface="Times New Roman" pitchFamily="18" charset="0"/>
                <a:cs typeface="Times New Roman" pitchFamily="18" charset="0"/>
              </a:rPr>
              <a:t>References </a:t>
            </a:r>
            <a:r>
              <a:rPr lang="en-US" sz="4500" dirty="0" smtClean="0"/>
              <a:t/>
            </a:r>
            <a:br>
              <a:rPr lang="en-US" sz="4500" dirty="0" smtClean="0"/>
            </a:br>
            <a:r>
              <a:rPr lang="en-US" b="1" dirty="0" smtClean="0"/>
              <a:t/>
            </a:r>
            <a:br>
              <a:rPr lang="en-US" b="1"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Introduction to Research Methodology The design of any research project requires considerable attention to the research methods and the proposed data analysis. Within this section, we have attempted to provide some information about how to produce a research design for a study. We offer a basic overview of the research methods portion of a research proposal and then some data analysis templates for different types of designs. Our goal is not to answer every question, but provide a head start.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Research Methodology</a:t>
            </a:r>
            <a:endParaRPr lang="en-US" dirty="0"/>
          </a:p>
        </p:txBody>
      </p:sp>
      <p:sp>
        <p:nvSpPr>
          <p:cNvPr id="3" name="Content Placeholder 2"/>
          <p:cNvSpPr>
            <a:spLocks noGrp="1"/>
          </p:cNvSpPr>
          <p:nvPr>
            <p:ph idx="1"/>
          </p:nvPr>
        </p:nvSpPr>
        <p:spPr/>
        <p:txBody>
          <a:bodyPr>
            <a:normAutofit lnSpcReduction="10000"/>
          </a:bodyPr>
          <a:lstStyle/>
          <a:p>
            <a:r>
              <a:rPr lang="en-US" dirty="0" smtClean="0"/>
              <a:t>The process used to collect information and data for the purpose of making business decisions. </a:t>
            </a:r>
          </a:p>
          <a:p>
            <a:r>
              <a:rPr lang="en-US" dirty="0" smtClean="0"/>
              <a:t>The methodology may include publication research, interviews, surveys and other research techniques, and could include both present and historical information.</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Methods</a:t>
            </a:r>
            <a:br>
              <a:rPr lang="en-US" b="1" dirty="0" smtClean="0"/>
            </a:br>
            <a:endParaRPr lang="en-US" dirty="0"/>
          </a:p>
        </p:txBody>
      </p:sp>
      <p:sp>
        <p:nvSpPr>
          <p:cNvPr id="3" name="Content Placeholder 2"/>
          <p:cNvSpPr>
            <a:spLocks noGrp="1"/>
          </p:cNvSpPr>
          <p:nvPr>
            <p:ph idx="1"/>
          </p:nvPr>
        </p:nvSpPr>
        <p:spPr/>
        <p:txBody>
          <a:bodyPr/>
          <a:lstStyle/>
          <a:p>
            <a:r>
              <a:rPr lang="en-US" dirty="0" smtClean="0"/>
              <a:t>The methods section of any proposal must address several fundamental design components. The research method documents describes a number of components required for a fundable proposal.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Analysis Methods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analysis methods vary considerably from and even within the types of research designs. Some methods, such as single-subject designs, do not necessarily need a </a:t>
            </a:r>
            <a:r>
              <a:rPr lang="en-US" b="0" u="none" strike="noStrike" dirty="0" err="1" smtClean="0"/>
              <a:t>australian</a:t>
            </a:r>
            <a:r>
              <a:rPr lang="en-US" b="0" u="none" strike="noStrike" dirty="0" smtClean="0"/>
              <a:t> pokies online</a:t>
            </a:r>
            <a:r>
              <a:rPr lang="en-US" dirty="0" smtClean="0"/>
              <a:t> statistical analysis to convey experimental control over the dependent variables. Most “quantitative” designs, such as randomized trials and many quasi-experimental designs, require statistical analysis.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research?</a:t>
            </a:r>
            <a:endParaRPr lang="en-US" dirty="0"/>
          </a:p>
        </p:txBody>
      </p:sp>
      <p:sp>
        <p:nvSpPr>
          <p:cNvPr id="3" name="Content Placeholder 2"/>
          <p:cNvSpPr>
            <a:spLocks noGrp="1"/>
          </p:cNvSpPr>
          <p:nvPr>
            <p:ph idx="1"/>
          </p:nvPr>
        </p:nvSpPr>
        <p:spPr/>
        <p:txBody>
          <a:bodyPr/>
          <a:lstStyle/>
          <a:p>
            <a:r>
              <a:rPr lang="en-US" dirty="0" smtClean="0"/>
              <a:t>Validate intuition</a:t>
            </a:r>
          </a:p>
          <a:p>
            <a:r>
              <a:rPr lang="en-US" dirty="0" smtClean="0"/>
              <a:t>Improve methods </a:t>
            </a:r>
          </a:p>
          <a:p>
            <a:r>
              <a:rPr lang="en-US" dirty="0" smtClean="0"/>
              <a:t>Demands of the Job</a:t>
            </a:r>
          </a:p>
          <a:p>
            <a:r>
              <a:rPr lang="en-US" dirty="0" smtClean="0"/>
              <a:t>For publication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Nature of Research </a:t>
            </a:r>
            <a:endParaRPr lang="en-US" sz="3200" b="1" dirty="0"/>
          </a:p>
        </p:txBody>
      </p:sp>
      <p:sp>
        <p:nvSpPr>
          <p:cNvPr id="3" name="Content Placeholder 2"/>
          <p:cNvSpPr>
            <a:spLocks noGrp="1"/>
          </p:cNvSpPr>
          <p:nvPr>
            <p:ph idx="1"/>
          </p:nvPr>
        </p:nvSpPr>
        <p:spPr>
          <a:xfrm>
            <a:off x="457200" y="762000"/>
            <a:ext cx="8229600" cy="5791200"/>
          </a:xfrm>
        </p:spPr>
        <p:txBody>
          <a:bodyPr>
            <a:normAutofit fontScale="92500" lnSpcReduction="10000"/>
          </a:bodyPr>
          <a:lstStyle/>
          <a:p>
            <a:pPr>
              <a:buNone/>
            </a:pPr>
            <a:r>
              <a:rPr lang="en-GB" sz="3000" b="1" dirty="0" smtClean="0"/>
              <a:t>Bogus survey</a:t>
            </a:r>
          </a:p>
          <a:p>
            <a:pPr lvl="1" algn="just"/>
            <a:r>
              <a:rPr lang="en-GB" sz="2600" dirty="0" smtClean="0"/>
              <a:t>Statistics are hard to obtain and interpret</a:t>
            </a:r>
          </a:p>
          <a:p>
            <a:pPr lvl="1" algn="just"/>
            <a:endParaRPr lang="en-GB" sz="2600" dirty="0" smtClean="0"/>
          </a:p>
          <a:p>
            <a:pPr lvl="1" algn="just"/>
            <a:r>
              <a:rPr lang="en-GB" sz="2600" dirty="0" smtClean="0"/>
              <a:t>Difficult to know if the situation is getting better or worse</a:t>
            </a:r>
          </a:p>
          <a:p>
            <a:pPr lvl="1" algn="just"/>
            <a:endParaRPr lang="en-GB" sz="2600" dirty="0" smtClean="0"/>
          </a:p>
          <a:p>
            <a:pPr lvl="1" algn="just"/>
            <a:r>
              <a:rPr lang="en-GB" sz="2600" dirty="0" smtClean="0"/>
              <a:t>Program producers will not allow to talk about the complexities of methods but will use numbers to horrify viewers (Like News about floods, earthquakes etc.)</a:t>
            </a:r>
          </a:p>
          <a:p>
            <a:pPr lvl="1" algn="just"/>
            <a:endParaRPr lang="en-GB" sz="2600" dirty="0" smtClean="0"/>
          </a:p>
          <a:p>
            <a:pPr>
              <a:buNone/>
            </a:pPr>
            <a:r>
              <a:rPr lang="en-GB" sz="3000" b="1" dirty="0" smtClean="0"/>
              <a:t>Real research</a:t>
            </a:r>
          </a:p>
          <a:p>
            <a:pPr lvl="1"/>
            <a:r>
              <a:rPr lang="en-GB" sz="2600" dirty="0" smtClean="0"/>
              <a:t>Methodologically rigorous</a:t>
            </a:r>
          </a:p>
          <a:p>
            <a:pPr lvl="1"/>
            <a:endParaRPr lang="en-GB" sz="2600" dirty="0" smtClean="0"/>
          </a:p>
          <a:p>
            <a:pPr lvl="1"/>
            <a:r>
              <a:rPr lang="en-GB" sz="2600" dirty="0" smtClean="0"/>
              <a:t>Findings are interpretable</a:t>
            </a:r>
            <a:endParaRPr lang="en-GB"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What is </a:t>
            </a:r>
            <a:r>
              <a:rPr lang="en-US" sz="3200" i="1" dirty="0" smtClean="0"/>
              <a:t>‘not’ </a:t>
            </a:r>
            <a:r>
              <a:rPr lang="en-US" sz="3200" b="1" dirty="0" smtClean="0"/>
              <a:t>Research?</a:t>
            </a:r>
            <a:endParaRPr lang="en-US" sz="3200" b="1" dirty="0"/>
          </a:p>
        </p:txBody>
      </p:sp>
      <p:sp>
        <p:nvSpPr>
          <p:cNvPr id="3" name="Content Placeholder 2"/>
          <p:cNvSpPr>
            <a:spLocks noGrp="1"/>
          </p:cNvSpPr>
          <p:nvPr>
            <p:ph idx="1"/>
          </p:nvPr>
        </p:nvSpPr>
        <p:spPr>
          <a:xfrm>
            <a:off x="457200" y="838200"/>
            <a:ext cx="8229600" cy="1981199"/>
          </a:xfrm>
        </p:spPr>
        <p:txBody>
          <a:bodyPr>
            <a:normAutofit/>
          </a:bodyPr>
          <a:lstStyle/>
          <a:p>
            <a:pPr algn="just">
              <a:buFont typeface="Wingdings" pitchFamily="2" charset="2"/>
              <a:buChar char="q"/>
            </a:pPr>
            <a:r>
              <a:rPr lang="en-US" sz="2400" dirty="0" smtClean="0"/>
              <a:t>Just collecting facts or information with no clear purpose.</a:t>
            </a:r>
          </a:p>
          <a:p>
            <a:pPr algn="just">
              <a:buFont typeface="Wingdings" pitchFamily="2" charset="2"/>
              <a:buChar char="q"/>
            </a:pPr>
            <a:endParaRPr lang="en-US" sz="2400" dirty="0" smtClean="0"/>
          </a:p>
          <a:p>
            <a:pPr algn="just">
              <a:buFont typeface="Wingdings" pitchFamily="2" charset="2"/>
              <a:buChar char="q"/>
            </a:pPr>
            <a:r>
              <a:rPr lang="en-US" sz="2400" dirty="0" smtClean="0"/>
              <a:t>Reassembling and reordering facts or information without interpretation.</a:t>
            </a:r>
            <a:endParaRPr lang="ar-SA" sz="2400" dirty="0" smtClean="0">
              <a:ea typeface="Majalla UI"/>
            </a:endParaRPr>
          </a:p>
          <a:p>
            <a:pPr>
              <a:buNone/>
            </a:pPr>
            <a:endParaRPr lang="en-US" dirty="0"/>
          </a:p>
        </p:txBody>
      </p:sp>
      <p:sp>
        <p:nvSpPr>
          <p:cNvPr id="4" name="TextBox 3"/>
          <p:cNvSpPr txBox="1"/>
          <p:nvPr/>
        </p:nvSpPr>
        <p:spPr>
          <a:xfrm>
            <a:off x="2209800" y="2819400"/>
            <a:ext cx="4648200" cy="584775"/>
          </a:xfrm>
          <a:prstGeom prst="rect">
            <a:avLst/>
          </a:prstGeom>
          <a:noFill/>
        </p:spPr>
        <p:txBody>
          <a:bodyPr wrap="square" rtlCol="0">
            <a:spAutoFit/>
          </a:bodyPr>
          <a:lstStyle/>
          <a:p>
            <a:r>
              <a:rPr lang="en-US" sz="3200" b="1" dirty="0" smtClean="0">
                <a:latin typeface="+mj-lt"/>
              </a:rPr>
              <a:t>What is Research then?</a:t>
            </a:r>
            <a:endParaRPr lang="en-US" sz="3200" b="1" dirty="0">
              <a:latin typeface="+mj-lt"/>
            </a:endParaRPr>
          </a:p>
        </p:txBody>
      </p:sp>
      <p:sp>
        <p:nvSpPr>
          <p:cNvPr id="5" name="TextBox 4"/>
          <p:cNvSpPr txBox="1"/>
          <p:nvPr/>
        </p:nvSpPr>
        <p:spPr>
          <a:xfrm>
            <a:off x="457200" y="3581400"/>
            <a:ext cx="8229600" cy="1938992"/>
          </a:xfrm>
          <a:prstGeom prst="rect">
            <a:avLst/>
          </a:prstGeom>
          <a:noFill/>
        </p:spPr>
        <p:txBody>
          <a:bodyPr wrap="square" rtlCol="0">
            <a:spAutoFit/>
          </a:bodyPr>
          <a:lstStyle/>
          <a:p>
            <a:pPr algn="just">
              <a:buFont typeface="Wingdings" pitchFamily="2" charset="2"/>
              <a:buChar char="q"/>
            </a:pPr>
            <a:r>
              <a:rPr lang="en-GB" sz="2400" dirty="0" smtClean="0">
                <a:latin typeface="Arial" pitchFamily="34" charset="0"/>
              </a:rPr>
              <a:t> </a:t>
            </a:r>
            <a:r>
              <a:rPr lang="en-GB" sz="2400" dirty="0" smtClean="0"/>
              <a:t>Something that people (Researchers/scientists) undertake in order </a:t>
            </a:r>
            <a:r>
              <a:rPr lang="en-GB" sz="2400" i="1" dirty="0" smtClean="0"/>
              <a:t>to find things</a:t>
            </a:r>
            <a:r>
              <a:rPr lang="en-GB" sz="2400" dirty="0" smtClean="0"/>
              <a:t> out in a </a:t>
            </a:r>
            <a:r>
              <a:rPr lang="en-GB" sz="2400" i="1" dirty="0" smtClean="0"/>
              <a:t>systematic way</a:t>
            </a:r>
            <a:r>
              <a:rPr lang="en-GB" sz="2400" dirty="0" smtClean="0"/>
              <a:t>, there by increasing their knowledge’ (Saunders </a:t>
            </a:r>
            <a:r>
              <a:rPr lang="en-GB" sz="2400" i="1" dirty="0" smtClean="0"/>
              <a:t>et al</a:t>
            </a:r>
            <a:r>
              <a:rPr lang="en-GB" sz="2400" dirty="0" smtClean="0"/>
              <a:t>. (2009)</a:t>
            </a:r>
            <a:r>
              <a:rPr lang="en-GB" sz="2400" b="1" dirty="0" smtClean="0"/>
              <a:t>.</a:t>
            </a:r>
            <a:endParaRPr lang="en-GB" sz="2400" dirty="0" smtClean="0"/>
          </a:p>
          <a:p>
            <a:pPr algn="just"/>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81</TotalTime>
  <Words>724</Words>
  <Application>Microsoft Office PowerPoint</Application>
  <PresentationFormat>On-screen Show (4:3)</PresentationFormat>
  <Paragraphs>95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Slide 1</vt:lpstr>
      <vt:lpstr>Content </vt:lpstr>
      <vt:lpstr>Introduction </vt:lpstr>
      <vt:lpstr>What is Research Methodology</vt:lpstr>
      <vt:lpstr>Research Methods </vt:lpstr>
      <vt:lpstr>Data Analysis Methods  </vt:lpstr>
      <vt:lpstr>Why do research?</vt:lpstr>
      <vt:lpstr>Nature of Research </vt:lpstr>
      <vt:lpstr>What is ‘not’ Research?</vt:lpstr>
      <vt:lpstr>Characteristics</vt:lpstr>
      <vt:lpstr>Features of Research: Basic and Applied </vt:lpstr>
      <vt:lpstr>Stages of the research process</vt:lpstr>
      <vt:lpstr>Advantages</vt:lpstr>
      <vt:lpstr>Disadvantages</vt:lpstr>
      <vt:lpstr>References </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Sumit Thakur</cp:lastModifiedBy>
  <cp:revision>3</cp:revision>
  <dcterms:created xsi:type="dcterms:W3CDTF">2017-03-27T02:14:25Z</dcterms:created>
  <dcterms:modified xsi:type="dcterms:W3CDTF">2017-03-28T06:18:19Z</dcterms:modified>
</cp:coreProperties>
</file>