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74" r:id="rId3"/>
  </p:sldMasterIdLst>
  <p:notesMasterIdLst>
    <p:notesMasterId r:id="rId21"/>
  </p:notesMasterIdLst>
  <p:sldIdLst>
    <p:sldId id="307" r:id="rId4"/>
    <p:sldId id="303" r:id="rId5"/>
    <p:sldId id="298" r:id="rId6"/>
    <p:sldId id="299" r:id="rId7"/>
    <p:sldId id="262" r:id="rId8"/>
    <p:sldId id="263" r:id="rId9"/>
    <p:sldId id="264" r:id="rId10"/>
    <p:sldId id="301" r:id="rId11"/>
    <p:sldId id="266" r:id="rId12"/>
    <p:sldId id="270" r:id="rId13"/>
    <p:sldId id="271" r:id="rId14"/>
    <p:sldId id="282" r:id="rId15"/>
    <p:sldId id="284" r:id="rId16"/>
    <p:sldId id="286" r:id="rId17"/>
    <p:sldId id="300" r:id="rId18"/>
    <p:sldId id="305" r:id="rId19"/>
    <p:sldId id="30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C49909-AD43-455F-9D08-3776679CCA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a:p>
        </p:txBody>
      </p:sp>
      <p:sp>
        <p:nvSpPr>
          <p:cNvPr id="27651"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A2BE303-7ED3-4E38-876D-27363DAD9E88}" type="slidenum">
              <a:rPr lang="en-US" smtClean="0"/>
              <a:pPr/>
              <a:t>14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BFE0EBB-3BA8-490D-866E-CCD7ACE31EA7}" type="slidenum">
              <a:rPr lang="en-US" smtClean="0"/>
              <a:pPr/>
              <a:t>5</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689AAFA-A513-4F2C-B8A7-408217ACC583}"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66D7475-BEA6-4CF1-B0FE-3EF018285894}" type="slidenum">
              <a:rPr lang="en-US" smtClean="0"/>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098348A-4B03-4E75-8FBB-D416044CCBC1}" type="slidenum">
              <a:rPr lang="en-US" smtClean="0"/>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06D2B5A-081B-464E-814C-9A8B1F09B5DF}" type="slidenum">
              <a:rPr lang="en-US" smtClean="0"/>
              <a:pPr/>
              <a:t>10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6E85648-BE2D-421C-942E-9B87781CEDAE}" type="slidenum">
              <a:rPr lang="en-US" smtClean="0"/>
              <a:pPr/>
              <a:t>11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D1DCBF-2900-40E2-855B-4A9C83753F1C}" type="slidenum">
              <a:rPr lang="en-US" smtClean="0"/>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120000"/>
              </a:lnSpc>
            </a:pPr>
            <a:r>
              <a:rPr lang="en-US" b="1">
                <a:solidFill>
                  <a:schemeClr val="accent2"/>
                </a:solidFill>
              </a:rPr>
              <a:t> Scientists agree that the burning of fossil fuels is causing global warming.  Since these fuels are burned for energy, and everyone uses energy, everyone can help stop global warming just by using less energy or energy from renewable sources!</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F344C4-FDCA-4D5B-A8F4-18ABB80190D3}" type="slidenum">
              <a:rPr lang="en-US" smtClean="0"/>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808A8A-F518-4DD7-9EEE-88F8F5954B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29C54-93C5-4929-B12B-B81E39263B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B362C-5ED9-414C-9D74-CDD8E41518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D518DC-84B4-4C43-B3EE-426F03D6E7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6223CA3F-AF83-4D65-8B54-1913B1BB951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A325E05-7104-4DF4-AB26-84AD4A597D7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018F88-64D2-4767-81C8-E1AF6134C51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6B8CB29-B9B8-435D-B82D-942514ED482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7164EC1-5B5E-4F44-823B-B1264DACA5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3C8E14C-FC33-4394-8229-25D8BEA0CF4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98B60F7-9059-49E9-9CEF-BB47BFE6FF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4EE9B-1FAC-45E1-BD9F-F3BF9F44278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42CDA13-F858-45D4-B175-B25817ACA8E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16FDBAE-BD22-4312-AFE8-C17D401B517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7480F6C-6BA9-472D-B299-E0D21CDD4D3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2656002-0054-4936-A3A1-5173D5C1DA1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D6D24D1-6DB2-4950-B322-517434B79BE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3DA7D54-4914-4FF9-834E-9C273B29586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7CA2E54-8686-46BE-87D1-8DC2E116A3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38D9E60-372B-4D61-BA7F-6692080A1F2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86E4DFF-CD8B-4A8C-B97C-9444770F94A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010FAB4-A1B1-4DC7-9285-2EEAADA7B90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CC899-CC76-4E38-AB3A-58A557E7427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DA133B-367C-4536-A68D-20272A26D36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A0544EB-8782-45B5-A8E8-D46342C731D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EE6096B8-AFB1-4856-9B62-7404B622781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02D2B3D-A1D6-4F34-93C0-AE65AE0F664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3CFA497-19AA-4E08-8C41-7A0F584A5BF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ABB9D7F-0B4D-4E78-B16D-6E20200434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3B0D44-EDD2-4C08-A7D3-AAC229581A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4CF6FD-CEF6-4246-8DB1-AEBE45567E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DA76C4-E44F-4339-AC06-DEE5FAE81E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EFAEB3-71C6-4789-BBE2-EDA1CE5979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C397C7-507B-42AF-84B2-A014616FDE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432E9-E376-479E-B2BE-E2C1BBB75A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4"/>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5"/>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FD930E-2A1C-4DB6-855A-1A1AD764B0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E70149-93D9-4BF3-BAA2-0B713DDDB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79F3B674-BE79-4958-9461-41B0CC24E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18" r:id="rId2"/>
    <p:sldLayoutId id="2147483825" r:id="rId3"/>
    <p:sldLayoutId id="2147483826" r:id="rId4"/>
    <p:sldLayoutId id="2147483827" r:id="rId5"/>
    <p:sldLayoutId id="2147483828" r:id="rId6"/>
    <p:sldLayoutId id="2147483819" r:id="rId7"/>
    <p:sldLayoutId id="2147483829" r:id="rId8"/>
    <p:sldLayoutId id="2147483830" r:id="rId9"/>
    <p:sldLayoutId id="2147483820" r:id="rId10"/>
    <p:sldLayoutId id="2147483821" r:id="rId11"/>
    <p:sldLayoutId id="2147483831" r:id="rId12"/>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wmf"/><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gif"/><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0.wmf"/><Relationship Id="rId5" Type="http://schemas.openxmlformats.org/officeDocument/2006/relationships/image" Target="../media/image39.gif"/><Relationship Id="rId4" Type="http://schemas.openxmlformats.org/officeDocument/2006/relationships/image" Target="../media/image3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www.studymafia.org/" TargetMode="External"/><Relationship Id="rId2" Type="http://schemas.openxmlformats.org/officeDocument/2006/relationships/hyperlink" Target="http://www.google.com/" TargetMode="External"/><Relationship Id="rId1" Type="http://schemas.openxmlformats.org/officeDocument/2006/relationships/slideLayout" Target="../slideLayouts/slideLayout25.xml"/><Relationship Id="rId4" Type="http://schemas.openxmlformats.org/officeDocument/2006/relationships/hyperlink" Target="http://www.pptpalane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gi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wmf"/><Relationship Id="rId4" Type="http://schemas.openxmlformats.org/officeDocument/2006/relationships/image" Target="../media/image7.png"/><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9219"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9220" name="Rectangle 5"/>
          <p:cNvSpPr>
            <a:spLocks noChangeArrowheads="1"/>
          </p:cNvSpPr>
          <p:nvPr/>
        </p:nvSpPr>
        <p:spPr bwMode="auto">
          <a:xfrm>
            <a:off x="762000" y="609600"/>
            <a:ext cx="8686800" cy="1143000"/>
          </a:xfrm>
          <a:prstGeom prst="rect">
            <a:avLst/>
          </a:prstGeom>
          <a:noFill/>
          <a:ln w="9525">
            <a:noFill/>
            <a:miter lim="800000"/>
            <a:headEnd/>
            <a:tailEnd/>
          </a:ln>
        </p:spPr>
        <p:txBody>
          <a:bodyPr anchor="ctr"/>
          <a:lstStyle/>
          <a:p>
            <a:pPr algn="ctr"/>
            <a:r>
              <a:rPr lang="en-US" sz="6000" dirty="0">
                <a:solidFill>
                  <a:srgbClr val="FF0000"/>
                </a:solidFill>
                <a:latin typeface="Verdana" pitchFamily="34" charset="0"/>
              </a:rPr>
              <a:t>www.studymafia.org</a:t>
            </a:r>
            <a:endParaRPr lang="en-US" sz="6000" dirty="0">
              <a:solidFill>
                <a:srgbClr val="FF9900"/>
              </a:solidFill>
            </a:endParaRPr>
          </a:p>
        </p:txBody>
      </p:sp>
      <p:sp>
        <p:nvSpPr>
          <p:cNvPr id="9221" name="Text Box 9"/>
          <p:cNvSpPr txBox="1">
            <a:spLocks noChangeArrowheads="1"/>
          </p:cNvSpPr>
          <p:nvPr/>
        </p:nvSpPr>
        <p:spPr bwMode="auto">
          <a:xfrm>
            <a:off x="381000" y="5410200"/>
            <a:ext cx="8610600" cy="584775"/>
          </a:xfrm>
          <a:prstGeom prst="rect">
            <a:avLst/>
          </a:prstGeom>
          <a:noFill/>
          <a:ln w="9525">
            <a:noFill/>
            <a:miter lim="800000"/>
            <a:headEnd/>
            <a:tailEnd/>
          </a:ln>
        </p:spPr>
        <p:txBody>
          <a:bodyPr>
            <a:spAutoFit/>
          </a:bodyPr>
          <a:lstStyle/>
          <a:p>
            <a:pPr>
              <a:spcBef>
                <a:spcPct val="50000"/>
              </a:spcBef>
            </a:pPr>
            <a:r>
              <a:rPr lang="en-US" sz="1600" b="1" dirty="0"/>
              <a:t>Submitted To:				                                Submitted By:</a:t>
            </a:r>
          </a:p>
          <a:p>
            <a:r>
              <a:rPr lang="en-US" sz="1600" b="1" dirty="0"/>
              <a:t>www.studymafia.org                                                                              </a:t>
            </a:r>
            <a:r>
              <a:rPr lang="en-US" sz="1600" b="1" dirty="0" err="1"/>
              <a:t>www.studymafia.org</a:t>
            </a:r>
            <a:r>
              <a:rPr lang="en-US" sz="1600" dirty="0"/>
              <a:t> </a:t>
            </a:r>
            <a:endParaRPr lang="en-US" sz="1600" b="1" dirty="0"/>
          </a:p>
        </p:txBody>
      </p:sp>
      <p:sp>
        <p:nvSpPr>
          <p:cNvPr id="11270" name="Rectangle 8"/>
          <p:cNvSpPr>
            <a:spLocks noChangeArrowheads="1"/>
          </p:cNvSpPr>
          <p:nvPr/>
        </p:nvSpPr>
        <p:spPr bwMode="auto">
          <a:xfrm>
            <a:off x="1828800" y="2667000"/>
            <a:ext cx="5410200" cy="1754326"/>
          </a:xfrm>
          <a:prstGeom prst="rect">
            <a:avLst/>
          </a:prstGeom>
          <a:noFill/>
          <a:ln w="9525">
            <a:noFill/>
            <a:miter lim="800000"/>
            <a:headEnd/>
            <a:tailEnd/>
          </a:ln>
        </p:spPr>
        <p:txBody>
          <a:bodyPr wrap="square">
            <a:spAutoFit/>
          </a:bodyPr>
          <a:lstStyle/>
          <a:p>
            <a:pPr algn="ctr">
              <a:defRPr/>
            </a:pPr>
            <a:r>
              <a:rPr lang="en-US" sz="3600" b="1" dirty="0">
                <a:solidFill>
                  <a:srgbClr val="FF0000"/>
                </a:solidFill>
              </a:rPr>
              <a:t> Seminar </a:t>
            </a:r>
          </a:p>
          <a:p>
            <a:pPr algn="ctr">
              <a:defRPr/>
            </a:pPr>
            <a:r>
              <a:rPr lang="en-US" sz="3600" b="1" dirty="0">
                <a:solidFill>
                  <a:srgbClr val="FF0000"/>
                </a:solidFill>
              </a:rPr>
              <a:t>On</a:t>
            </a:r>
          </a:p>
          <a:p>
            <a:pPr algn="ctr">
              <a:defRPr/>
            </a:pPr>
            <a:r>
              <a:rPr lang="en-US" sz="3600" b="1" dirty="0">
                <a:solidFill>
                  <a:srgbClr val="FF0000"/>
                </a:solidFill>
              </a:rPr>
              <a:t>GLOBAL WARMING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990600"/>
            <a:ext cx="7772400" cy="1470025"/>
          </a:xfrm>
        </p:spPr>
        <p:txBody>
          <a:bodyPr>
            <a:normAutofit fontScale="90000"/>
          </a:bodyPr>
          <a:lstStyle/>
          <a:p>
            <a:pPr fontAlgn="auto">
              <a:spcAft>
                <a:spcPts val="0"/>
              </a:spcAft>
              <a:defRPr/>
            </a:pPr>
            <a:r>
              <a:rPr lang="en-US" dirty="0">
                <a:solidFill>
                  <a:srgbClr val="5998C9"/>
                </a:solidFill>
                <a:latin typeface="Arial Black" pitchFamily="34" charset="0"/>
              </a:rPr>
              <a:t>Why is global warming happening?</a:t>
            </a:r>
            <a:r>
              <a:rPr lang="en-US" sz="4000" dirty="0">
                <a:solidFill>
                  <a:schemeClr val="folHlink"/>
                </a:solidFill>
                <a:latin typeface="Arial Black" pitchFamily="34" charset="0"/>
              </a:rPr>
              <a:t>  </a:t>
            </a:r>
          </a:p>
        </p:txBody>
      </p:sp>
      <p:pic>
        <p:nvPicPr>
          <p:cNvPr id="26627" name="Picture 7" descr="telescopeKid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0" y="3200400"/>
            <a:ext cx="3040063"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8229600" cy="1143000"/>
          </a:xfrm>
        </p:spPr>
        <p:txBody>
          <a:bodyPr/>
          <a:lstStyle/>
          <a:p>
            <a:pPr fontAlgn="auto">
              <a:spcAft>
                <a:spcPts val="0"/>
              </a:spcAft>
              <a:defRPr/>
            </a:pPr>
            <a:r>
              <a:rPr lang="en-US">
                <a:solidFill>
                  <a:srgbClr val="5998C9"/>
                </a:solidFill>
                <a:latin typeface="Arial Black" pitchFamily="34" charset="0"/>
              </a:rPr>
              <a:t>Burning of Fossil Fuels</a:t>
            </a:r>
          </a:p>
        </p:txBody>
      </p:sp>
      <p:pic>
        <p:nvPicPr>
          <p:cNvPr id="27651" name="Picture 4" descr="j0390146"/>
          <p:cNvPicPr>
            <a:picLocks noChangeAspect="1" noChangeArrowheads="1"/>
          </p:cNvPicPr>
          <p:nvPr/>
        </p:nvPicPr>
        <p:blipFill>
          <a:blip r:embed="rId3" cstate="print">
            <a:lum contrast="6000"/>
          </a:blip>
          <a:srcRect/>
          <a:stretch>
            <a:fillRect/>
          </a:stretch>
        </p:blipFill>
        <p:spPr bwMode="auto">
          <a:xfrm>
            <a:off x="533400" y="1752600"/>
            <a:ext cx="2609850" cy="3733800"/>
          </a:xfrm>
          <a:prstGeom prst="rect">
            <a:avLst/>
          </a:prstGeom>
          <a:noFill/>
          <a:ln w="9525">
            <a:noFill/>
            <a:miter lim="800000"/>
            <a:headEnd/>
            <a:tailEnd/>
          </a:ln>
        </p:spPr>
      </p:pic>
      <p:pic>
        <p:nvPicPr>
          <p:cNvPr id="27652" name="Picture 6" descr="j0185108"/>
          <p:cNvPicPr>
            <a:picLocks noChangeAspect="1" noChangeArrowheads="1"/>
          </p:cNvPicPr>
          <p:nvPr/>
        </p:nvPicPr>
        <p:blipFill>
          <a:blip r:embed="rId4" cstate="print">
            <a:lum bright="6000" contrast="18000"/>
          </a:blip>
          <a:srcRect r="52750"/>
          <a:stretch>
            <a:fillRect/>
          </a:stretch>
        </p:blipFill>
        <p:spPr bwMode="auto">
          <a:xfrm>
            <a:off x="3328988" y="1752600"/>
            <a:ext cx="2614612" cy="3733800"/>
          </a:xfrm>
          <a:prstGeom prst="rect">
            <a:avLst/>
          </a:prstGeom>
          <a:noFill/>
          <a:ln w="9525">
            <a:noFill/>
            <a:miter lim="800000"/>
            <a:headEnd/>
            <a:tailEnd/>
          </a:ln>
        </p:spPr>
      </p:pic>
      <p:pic>
        <p:nvPicPr>
          <p:cNvPr id="27653" name="Picture 7" descr="j0399337"/>
          <p:cNvPicPr>
            <a:picLocks noChangeAspect="1" noChangeArrowheads="1"/>
          </p:cNvPicPr>
          <p:nvPr/>
        </p:nvPicPr>
        <p:blipFill>
          <a:blip r:embed="rId5" cstate="print">
            <a:lum bright="12000" contrast="36000"/>
          </a:blip>
          <a:srcRect/>
          <a:stretch>
            <a:fillRect/>
          </a:stretch>
        </p:blipFill>
        <p:spPr bwMode="auto">
          <a:xfrm>
            <a:off x="6173788" y="1752600"/>
            <a:ext cx="2436812" cy="3733800"/>
          </a:xfrm>
          <a:prstGeom prst="rect">
            <a:avLst/>
          </a:prstGeom>
          <a:noFill/>
          <a:ln w="9525">
            <a:noFill/>
            <a:miter lim="800000"/>
            <a:headEnd/>
            <a:tailEnd/>
          </a:ln>
        </p:spPr>
      </p:pic>
      <p:sp>
        <p:nvSpPr>
          <p:cNvPr id="27654" name="AutoShape 8"/>
          <p:cNvSpPr>
            <a:spLocks noChangeArrowheads="1"/>
          </p:cNvSpPr>
          <p:nvPr/>
        </p:nvSpPr>
        <p:spPr bwMode="auto">
          <a:xfrm>
            <a:off x="2514600" y="5410200"/>
            <a:ext cx="4191000" cy="1447800"/>
          </a:xfrm>
          <a:prstGeom prst="cloudCallout">
            <a:avLst>
              <a:gd name="adj1" fmla="val -54130"/>
              <a:gd name="adj2" fmla="val -87171"/>
            </a:avLst>
          </a:prstGeom>
          <a:solidFill>
            <a:schemeClr val="accent1"/>
          </a:solidFill>
          <a:ln w="9525">
            <a:solidFill>
              <a:schemeClr val="tx1"/>
            </a:solidFill>
            <a:round/>
            <a:headEnd/>
            <a:tailEnd/>
          </a:ln>
        </p:spPr>
        <p:txBody>
          <a:bodyPr/>
          <a:lstStyle/>
          <a:p>
            <a:pPr algn="ctr"/>
            <a:endParaRPr lang="en-US">
              <a:latin typeface="Arial Black" pitchFamily="34" charset="0"/>
            </a:endParaRPr>
          </a:p>
          <a:p>
            <a:pPr algn="ctr"/>
            <a:r>
              <a:rPr lang="en-US">
                <a:latin typeface="Arial Black" pitchFamily="34" charset="0"/>
              </a:rPr>
              <a:t>Pollution from coal, natural gas, and oil</a:t>
            </a:r>
          </a:p>
        </p:txBody>
      </p:sp>
      <p:sp>
        <p:nvSpPr>
          <p:cNvPr id="27655" name="AutoShape 9"/>
          <p:cNvSpPr>
            <a:spLocks noChangeArrowheads="1"/>
          </p:cNvSpPr>
          <p:nvPr/>
        </p:nvSpPr>
        <p:spPr bwMode="auto">
          <a:xfrm>
            <a:off x="2438400" y="5410200"/>
            <a:ext cx="4343400" cy="1447800"/>
          </a:xfrm>
          <a:prstGeom prst="cloudCallout">
            <a:avLst>
              <a:gd name="adj1" fmla="val 2560"/>
              <a:gd name="adj2" fmla="val -100000"/>
            </a:avLst>
          </a:prstGeom>
          <a:solidFill>
            <a:schemeClr val="accent1"/>
          </a:solidFill>
          <a:ln w="9525">
            <a:solidFill>
              <a:schemeClr val="tx1"/>
            </a:solidFill>
            <a:round/>
            <a:headEnd/>
            <a:tailEnd/>
          </a:ln>
        </p:spPr>
        <p:txBody>
          <a:bodyPr/>
          <a:lstStyle/>
          <a:p>
            <a:pPr algn="ctr"/>
            <a:endParaRPr lang="en-US">
              <a:latin typeface="Arial Black" pitchFamily="34" charset="0"/>
            </a:endParaRPr>
          </a:p>
          <a:p>
            <a:pPr algn="ctr"/>
            <a:r>
              <a:rPr lang="en-US">
                <a:latin typeface="Arial Black" pitchFamily="34" charset="0"/>
              </a:rPr>
              <a:t>Pollution from coal, natural gas, and oil</a:t>
            </a:r>
          </a:p>
        </p:txBody>
      </p:sp>
      <p:sp>
        <p:nvSpPr>
          <p:cNvPr id="27656" name="AutoShape 10"/>
          <p:cNvSpPr>
            <a:spLocks noChangeArrowheads="1"/>
          </p:cNvSpPr>
          <p:nvPr/>
        </p:nvSpPr>
        <p:spPr bwMode="auto">
          <a:xfrm>
            <a:off x="2438400" y="5410200"/>
            <a:ext cx="4343400" cy="1447800"/>
          </a:xfrm>
          <a:prstGeom prst="cloudCallout">
            <a:avLst>
              <a:gd name="adj1" fmla="val 62574"/>
              <a:gd name="adj2" fmla="val -94296"/>
            </a:avLst>
          </a:prstGeom>
          <a:solidFill>
            <a:schemeClr val="accent1"/>
          </a:solidFill>
          <a:ln w="9525">
            <a:solidFill>
              <a:schemeClr val="tx1"/>
            </a:solidFill>
            <a:round/>
            <a:headEnd/>
            <a:tailEnd/>
          </a:ln>
        </p:spPr>
        <p:txBody>
          <a:bodyPr/>
          <a:lstStyle/>
          <a:p>
            <a:pPr algn="ctr"/>
            <a:endParaRPr lang="en-US">
              <a:latin typeface="Arial Black" pitchFamily="34" charset="0"/>
            </a:endParaRPr>
          </a:p>
          <a:p>
            <a:pPr algn="ctr"/>
            <a:r>
              <a:rPr lang="en-US">
                <a:latin typeface="Arial Black" pitchFamily="34" charset="0"/>
              </a:rPr>
              <a:t>Pollution from coal, natural gas, and oil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lang="en-US" sz="4000">
                <a:solidFill>
                  <a:srgbClr val="5998C9"/>
                </a:solidFill>
                <a:latin typeface="Arial Black" pitchFamily="34" charset="0"/>
              </a:rPr>
              <a:t>We can stop global warming!</a:t>
            </a:r>
          </a:p>
        </p:txBody>
      </p:sp>
      <p:pic>
        <p:nvPicPr>
          <p:cNvPr id="44035" name="Picture 7" descr="j0104564"/>
          <p:cNvPicPr>
            <a:picLocks noChangeAspect="1" noChangeArrowheads="1"/>
          </p:cNvPicPr>
          <p:nvPr/>
        </p:nvPicPr>
        <p:blipFill>
          <a:blip r:embed="rId3" cstate="print"/>
          <a:srcRect/>
          <a:stretch>
            <a:fillRect/>
          </a:stretch>
        </p:blipFill>
        <p:spPr bwMode="auto">
          <a:xfrm>
            <a:off x="4038600" y="1371600"/>
            <a:ext cx="3832225" cy="3943350"/>
          </a:xfrm>
          <a:prstGeom prst="rect">
            <a:avLst/>
          </a:prstGeom>
          <a:noFill/>
          <a:ln w="9525">
            <a:noFill/>
            <a:miter lim="800000"/>
            <a:headEnd/>
            <a:tailEnd/>
          </a:ln>
        </p:spPr>
      </p:pic>
      <p:pic>
        <p:nvPicPr>
          <p:cNvPr id="44036" name="Picture 12" descr="notebookBoy silo 2 right"/>
          <p:cNvPicPr>
            <a:picLocks noChangeAspect="1" noChangeArrowheads="1"/>
          </p:cNvPicPr>
          <p:nvPr/>
        </p:nvPicPr>
        <p:blipFill>
          <a:blip r:embed="rId4" cstate="print">
            <a:clrChange>
              <a:clrFrom>
                <a:srgbClr val="C5E05F"/>
              </a:clrFrom>
              <a:clrTo>
                <a:srgbClr val="C5E05F">
                  <a:alpha val="0"/>
                </a:srgbClr>
              </a:clrTo>
            </a:clrChange>
          </a:blip>
          <a:srcRect/>
          <a:stretch>
            <a:fillRect/>
          </a:stretch>
        </p:blipFill>
        <p:spPr bwMode="auto">
          <a:xfrm>
            <a:off x="1143000" y="3352800"/>
            <a:ext cx="2776538" cy="35052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914400" y="1371600"/>
            <a:ext cx="8229600" cy="4800600"/>
          </a:xfrm>
        </p:spPr>
        <p:txBody>
          <a:bodyPr>
            <a:normAutofit fontScale="85000" lnSpcReduction="10000"/>
          </a:bodyPr>
          <a:lstStyle/>
          <a:p>
            <a:pPr marL="365760" indent="-256032" fontAlgn="auto">
              <a:lnSpc>
                <a:spcPct val="220000"/>
              </a:lnSpc>
              <a:spcAft>
                <a:spcPts val="0"/>
              </a:spcAft>
              <a:buFontTx/>
              <a:buNone/>
              <a:defRPr/>
            </a:pPr>
            <a:r>
              <a:rPr lang="en-US" dirty="0">
                <a:solidFill>
                  <a:srgbClr val="5998C9"/>
                </a:solidFill>
              </a:rPr>
              <a:t>           </a:t>
            </a:r>
            <a:r>
              <a:rPr lang="en-US" dirty="0"/>
              <a:t>Turn off your computer or the TV </a:t>
            </a:r>
          </a:p>
          <a:p>
            <a:pPr marL="365760" indent="-256032" fontAlgn="auto">
              <a:lnSpc>
                <a:spcPct val="60000"/>
              </a:lnSpc>
              <a:spcAft>
                <a:spcPts val="0"/>
              </a:spcAft>
              <a:buFontTx/>
              <a:buNone/>
              <a:defRPr/>
            </a:pPr>
            <a:r>
              <a:rPr lang="en-US" dirty="0"/>
              <a:t>              when you’re not using it.</a:t>
            </a:r>
          </a:p>
          <a:p>
            <a:pPr marL="365760" indent="-256032" fontAlgn="auto">
              <a:lnSpc>
                <a:spcPct val="220000"/>
              </a:lnSpc>
              <a:spcAft>
                <a:spcPts val="0"/>
              </a:spcAft>
              <a:buFontTx/>
              <a:buNone/>
              <a:defRPr/>
            </a:pPr>
            <a:r>
              <a:rPr lang="en-US" dirty="0"/>
              <a:t>Take shorter showers.  Heating water uses energy.</a:t>
            </a:r>
          </a:p>
          <a:p>
            <a:pPr marL="365760" indent="-256032" fontAlgn="auto">
              <a:lnSpc>
                <a:spcPct val="160000"/>
              </a:lnSpc>
              <a:spcAft>
                <a:spcPts val="0"/>
              </a:spcAft>
              <a:buFontTx/>
              <a:buNone/>
              <a:defRPr/>
            </a:pPr>
            <a:r>
              <a:rPr lang="en-US" dirty="0"/>
              <a:t>         Keep rooms cool by closing the blinds, shades, or</a:t>
            </a:r>
          </a:p>
          <a:p>
            <a:pPr marL="365760" indent="-256032" fontAlgn="auto">
              <a:lnSpc>
                <a:spcPct val="90000"/>
              </a:lnSpc>
              <a:spcAft>
                <a:spcPts val="0"/>
              </a:spcAft>
              <a:buFontTx/>
              <a:buNone/>
              <a:defRPr/>
            </a:pPr>
            <a:r>
              <a:rPr lang="en-US" dirty="0"/>
              <a:t>              curtains.                  </a:t>
            </a:r>
          </a:p>
          <a:p>
            <a:pPr marL="365760" indent="-256032" fontAlgn="auto">
              <a:lnSpc>
                <a:spcPct val="200000"/>
              </a:lnSpc>
              <a:spcAft>
                <a:spcPts val="0"/>
              </a:spcAft>
              <a:buFontTx/>
              <a:buNone/>
              <a:defRPr/>
            </a:pPr>
            <a:r>
              <a:rPr lang="en-US" dirty="0"/>
              <a:t>Turn off the lights when you leave a room. </a:t>
            </a:r>
          </a:p>
          <a:p>
            <a:pPr marL="365760" indent="-256032" fontAlgn="auto">
              <a:lnSpc>
                <a:spcPct val="220000"/>
              </a:lnSpc>
              <a:spcAft>
                <a:spcPts val="0"/>
              </a:spcAft>
              <a:buFontTx/>
              <a:buNone/>
              <a:defRPr/>
            </a:pPr>
            <a:r>
              <a:rPr lang="en-US" dirty="0"/>
              <a:t>                   Use compact fluorescent bulbs.</a:t>
            </a:r>
          </a:p>
          <a:p>
            <a:pPr marL="365760" indent="-256032" fontAlgn="auto">
              <a:lnSpc>
                <a:spcPct val="220000"/>
              </a:lnSpc>
              <a:spcAft>
                <a:spcPts val="0"/>
              </a:spcAft>
              <a:buFontTx/>
              <a:buNone/>
              <a:defRPr/>
            </a:pPr>
            <a:endParaRPr lang="en-US" dirty="0">
              <a:solidFill>
                <a:srgbClr val="5998C9"/>
              </a:solidFill>
            </a:endParaRPr>
          </a:p>
          <a:p>
            <a:pPr marL="365760" indent="-256032" fontAlgn="auto">
              <a:lnSpc>
                <a:spcPct val="220000"/>
              </a:lnSpc>
              <a:spcAft>
                <a:spcPts val="0"/>
              </a:spcAft>
              <a:buFontTx/>
              <a:buNone/>
              <a:defRPr/>
            </a:pPr>
            <a:endParaRPr lang="en-US" dirty="0">
              <a:solidFill>
                <a:srgbClr val="5998C9"/>
              </a:solidFill>
            </a:endParaRPr>
          </a:p>
        </p:txBody>
      </p:sp>
      <p:sp>
        <p:nvSpPr>
          <p:cNvPr id="38914" name="Rectangle 2"/>
          <p:cNvSpPr>
            <a:spLocks noGrp="1" noChangeArrowheads="1"/>
          </p:cNvSpPr>
          <p:nvPr>
            <p:ph type="title"/>
          </p:nvPr>
        </p:nvSpPr>
        <p:spPr/>
        <p:txBody>
          <a:bodyPr/>
          <a:lstStyle/>
          <a:p>
            <a:pPr fontAlgn="auto">
              <a:spcAft>
                <a:spcPts val="0"/>
              </a:spcAft>
              <a:defRPr/>
            </a:pPr>
            <a:r>
              <a:rPr lang="en-US">
                <a:latin typeface="Arial Black" pitchFamily="34" charset="0"/>
              </a:rPr>
              <a:t>Simple Things To Do</a:t>
            </a:r>
          </a:p>
        </p:txBody>
      </p:sp>
      <p:pic>
        <p:nvPicPr>
          <p:cNvPr id="65540" name="Picture 4" descr="j0283501"/>
          <p:cNvPicPr>
            <a:picLocks noChangeAspect="1" noChangeArrowheads="1" noCrop="1"/>
          </p:cNvPicPr>
          <p:nvPr/>
        </p:nvPicPr>
        <p:blipFill>
          <a:blip r:embed="rId3" cstate="print"/>
          <a:srcRect/>
          <a:stretch>
            <a:fillRect/>
          </a:stretch>
        </p:blipFill>
        <p:spPr bwMode="auto">
          <a:xfrm>
            <a:off x="7620000" y="4419600"/>
            <a:ext cx="1143000" cy="1111250"/>
          </a:xfrm>
          <a:prstGeom prst="rect">
            <a:avLst/>
          </a:prstGeom>
          <a:noFill/>
          <a:ln w="9525">
            <a:noFill/>
            <a:miter lim="800000"/>
            <a:headEnd/>
            <a:tailEnd/>
          </a:ln>
        </p:spPr>
      </p:pic>
      <p:pic>
        <p:nvPicPr>
          <p:cNvPr id="65542" name="Picture 6" descr="cf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5267325"/>
            <a:ext cx="1231900" cy="1438275"/>
          </a:xfrm>
          <a:prstGeom prst="rect">
            <a:avLst/>
          </a:prstGeom>
          <a:noFill/>
          <a:ln w="9525">
            <a:noFill/>
            <a:miter lim="800000"/>
            <a:headEnd/>
            <a:tailEnd/>
          </a:ln>
        </p:spPr>
      </p:pic>
      <p:pic>
        <p:nvPicPr>
          <p:cNvPr id="65544" name="Picture 8" descr="j0195384"/>
          <p:cNvPicPr>
            <a:picLocks noChangeAspect="1" noChangeArrowheads="1"/>
          </p:cNvPicPr>
          <p:nvPr/>
        </p:nvPicPr>
        <p:blipFill>
          <a:blip r:embed="rId5" cstate="print"/>
          <a:srcRect/>
          <a:stretch>
            <a:fillRect/>
          </a:stretch>
        </p:blipFill>
        <p:spPr bwMode="auto">
          <a:xfrm>
            <a:off x="609600" y="1600200"/>
            <a:ext cx="1046163" cy="1068388"/>
          </a:xfrm>
          <a:prstGeom prst="rect">
            <a:avLst/>
          </a:prstGeom>
          <a:noFill/>
          <a:ln w="9525">
            <a:noFill/>
            <a:miter lim="800000"/>
            <a:headEnd/>
            <a:tailEnd/>
          </a:ln>
        </p:spPr>
      </p:pic>
      <p:pic>
        <p:nvPicPr>
          <p:cNvPr id="65546" name="Picture 10" descr="j0352389"/>
          <p:cNvPicPr>
            <a:picLocks noChangeAspect="1" noChangeArrowheads="1"/>
          </p:cNvPicPr>
          <p:nvPr/>
        </p:nvPicPr>
        <p:blipFill>
          <a:blip r:embed="rId6" cstate="print"/>
          <a:srcRect/>
          <a:stretch>
            <a:fillRect/>
          </a:stretch>
        </p:blipFill>
        <p:spPr bwMode="auto">
          <a:xfrm>
            <a:off x="457200" y="3505200"/>
            <a:ext cx="1066800" cy="1050925"/>
          </a:xfrm>
          <a:prstGeom prst="rect">
            <a:avLst/>
          </a:prstGeom>
          <a:noFill/>
          <a:ln w="9525">
            <a:noFill/>
            <a:miter lim="800000"/>
            <a:headEnd/>
            <a:tailEnd/>
          </a:ln>
        </p:spPr>
      </p:pic>
      <p:pic>
        <p:nvPicPr>
          <p:cNvPr id="65547" name="Picture 11" descr="j0351181"/>
          <p:cNvPicPr>
            <a:picLocks noChangeAspect="1" noChangeArrowheads="1"/>
          </p:cNvPicPr>
          <p:nvPr/>
        </p:nvPicPr>
        <p:blipFill>
          <a:blip r:embed="rId7" cstate="print"/>
          <a:srcRect/>
          <a:stretch>
            <a:fillRect/>
          </a:stretch>
        </p:blipFill>
        <p:spPr bwMode="auto">
          <a:xfrm>
            <a:off x="8551862" y="1905000"/>
            <a:ext cx="592138" cy="141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09600" y="1600200"/>
            <a:ext cx="8077200" cy="5257800"/>
          </a:xfrm>
        </p:spPr>
        <p:txBody>
          <a:bodyPr>
            <a:normAutofit fontScale="92500"/>
          </a:bodyPr>
          <a:lstStyle/>
          <a:p>
            <a:pPr marL="365760" indent="-256032" fontAlgn="auto">
              <a:lnSpc>
                <a:spcPct val="120000"/>
              </a:lnSpc>
              <a:spcAft>
                <a:spcPts val="0"/>
              </a:spcAft>
              <a:buFontTx/>
              <a:buNone/>
              <a:defRPr/>
            </a:pPr>
            <a:r>
              <a:rPr lang="en-US" dirty="0">
                <a:solidFill>
                  <a:srgbClr val="5998C9"/>
                </a:solidFill>
              </a:rPr>
              <a:t>   </a:t>
            </a:r>
            <a:r>
              <a:rPr lang="en-US" dirty="0"/>
              <a:t>Dress lightly when it’s hot instead of turning up</a:t>
            </a:r>
          </a:p>
          <a:p>
            <a:pPr marL="365760" indent="-256032" fontAlgn="auto">
              <a:lnSpc>
                <a:spcPct val="120000"/>
              </a:lnSpc>
              <a:spcAft>
                <a:spcPts val="0"/>
              </a:spcAft>
              <a:buFontTx/>
              <a:buNone/>
              <a:defRPr/>
            </a:pPr>
            <a:r>
              <a:rPr lang="en-US" dirty="0"/>
              <a:t>  the air conditioning.  Or use a fan.</a:t>
            </a:r>
          </a:p>
          <a:p>
            <a:pPr marL="365760" indent="-256032" fontAlgn="auto">
              <a:lnSpc>
                <a:spcPct val="130000"/>
              </a:lnSpc>
              <a:spcAft>
                <a:spcPts val="0"/>
              </a:spcAft>
              <a:buFontTx/>
              <a:buNone/>
              <a:defRPr/>
            </a:pPr>
            <a:r>
              <a:rPr lang="en-US" dirty="0"/>
              <a:t> Dress warmly when it’s cold instead of turning</a:t>
            </a:r>
          </a:p>
          <a:p>
            <a:pPr marL="365760" indent="-256032" fontAlgn="auto">
              <a:lnSpc>
                <a:spcPct val="90000"/>
              </a:lnSpc>
              <a:spcAft>
                <a:spcPts val="0"/>
              </a:spcAft>
              <a:buFontTx/>
              <a:buNone/>
              <a:defRPr/>
            </a:pPr>
            <a:r>
              <a:rPr lang="en-US" dirty="0"/>
              <a:t>    up the heat.</a:t>
            </a:r>
          </a:p>
          <a:p>
            <a:pPr marL="365760" indent="-256032" fontAlgn="auto">
              <a:lnSpc>
                <a:spcPct val="150000"/>
              </a:lnSpc>
              <a:spcAft>
                <a:spcPts val="0"/>
              </a:spcAft>
              <a:buFontTx/>
              <a:buNone/>
              <a:defRPr/>
            </a:pPr>
            <a:r>
              <a:rPr lang="en-US" dirty="0"/>
              <a:t>   Offer to help your parents keep the air filters on </a:t>
            </a:r>
          </a:p>
          <a:p>
            <a:pPr marL="365760" indent="-256032" fontAlgn="auto">
              <a:spcAft>
                <a:spcPts val="0"/>
              </a:spcAft>
              <a:buFontTx/>
              <a:buNone/>
              <a:defRPr/>
            </a:pPr>
            <a:r>
              <a:rPr lang="en-US" dirty="0"/>
              <a:t>   your AC and furnace clean.</a:t>
            </a:r>
          </a:p>
          <a:p>
            <a:pPr marL="365760" indent="-256032" fontAlgn="auto">
              <a:lnSpc>
                <a:spcPct val="150000"/>
              </a:lnSpc>
              <a:spcAft>
                <a:spcPts val="0"/>
              </a:spcAft>
              <a:buFontTx/>
              <a:buNone/>
              <a:defRPr/>
            </a:pPr>
            <a:r>
              <a:rPr lang="en-US" dirty="0"/>
              <a:t>Walk short distances instead of asking for a </a:t>
            </a:r>
          </a:p>
          <a:p>
            <a:pPr marL="365760" indent="-256032" fontAlgn="auto">
              <a:lnSpc>
                <a:spcPct val="80000"/>
              </a:lnSpc>
              <a:spcAft>
                <a:spcPts val="0"/>
              </a:spcAft>
              <a:buFontTx/>
              <a:buNone/>
              <a:defRPr/>
            </a:pPr>
            <a:r>
              <a:rPr lang="en-US" dirty="0"/>
              <a:t>     ride in the car.</a:t>
            </a:r>
          </a:p>
          <a:p>
            <a:pPr marL="365760" indent="-256032" fontAlgn="auto">
              <a:lnSpc>
                <a:spcPct val="210000"/>
              </a:lnSpc>
              <a:spcAft>
                <a:spcPts val="0"/>
              </a:spcAft>
              <a:buFontTx/>
              <a:buNone/>
              <a:defRPr/>
            </a:pPr>
            <a:r>
              <a:rPr lang="en-US" dirty="0"/>
              <a:t>      Plant a tree.                      </a:t>
            </a:r>
          </a:p>
        </p:txBody>
      </p:sp>
      <p:sp>
        <p:nvSpPr>
          <p:cNvPr id="40962" name="Rectangle 2"/>
          <p:cNvSpPr>
            <a:spLocks noGrp="1" noChangeArrowheads="1"/>
          </p:cNvSpPr>
          <p:nvPr>
            <p:ph type="title"/>
          </p:nvPr>
        </p:nvSpPr>
        <p:spPr/>
        <p:txBody>
          <a:bodyPr/>
          <a:lstStyle/>
          <a:p>
            <a:pPr fontAlgn="auto">
              <a:spcAft>
                <a:spcPts val="0"/>
              </a:spcAft>
              <a:defRPr/>
            </a:pPr>
            <a:r>
              <a:rPr lang="en-US">
                <a:latin typeface="Arial Black" pitchFamily="34" charset="0"/>
              </a:rPr>
              <a:t>Simple Things To Do</a:t>
            </a:r>
          </a:p>
        </p:txBody>
      </p:sp>
      <p:pic>
        <p:nvPicPr>
          <p:cNvPr id="66564" name="Picture 4" descr="j0232970"/>
          <p:cNvPicPr>
            <a:picLocks noChangeAspect="1" noChangeArrowheads="1"/>
          </p:cNvPicPr>
          <p:nvPr/>
        </p:nvPicPr>
        <p:blipFill>
          <a:blip r:embed="rId3" cstate="print"/>
          <a:srcRect/>
          <a:stretch>
            <a:fillRect/>
          </a:stretch>
        </p:blipFill>
        <p:spPr bwMode="auto">
          <a:xfrm>
            <a:off x="7924800" y="2971800"/>
            <a:ext cx="1219200" cy="896938"/>
          </a:xfrm>
          <a:prstGeom prst="rect">
            <a:avLst/>
          </a:prstGeom>
          <a:noFill/>
          <a:ln w="9525">
            <a:noFill/>
            <a:miter lim="800000"/>
            <a:headEnd/>
            <a:tailEnd/>
          </a:ln>
        </p:spPr>
      </p:pic>
      <p:pic>
        <p:nvPicPr>
          <p:cNvPr id="66566" name="Picture 6" descr="j0150647"/>
          <p:cNvPicPr>
            <a:picLocks noChangeAspect="1" noChangeArrowheads="1"/>
          </p:cNvPicPr>
          <p:nvPr/>
        </p:nvPicPr>
        <p:blipFill>
          <a:blip r:embed="rId4" cstate="print"/>
          <a:srcRect/>
          <a:stretch>
            <a:fillRect/>
          </a:stretch>
        </p:blipFill>
        <p:spPr bwMode="auto">
          <a:xfrm>
            <a:off x="0" y="3581400"/>
            <a:ext cx="982663" cy="984250"/>
          </a:xfrm>
          <a:prstGeom prst="rect">
            <a:avLst/>
          </a:prstGeom>
          <a:noFill/>
          <a:ln w="9525">
            <a:noFill/>
            <a:miter lim="800000"/>
            <a:headEnd/>
            <a:tailEnd/>
          </a:ln>
        </p:spPr>
      </p:pic>
      <p:pic>
        <p:nvPicPr>
          <p:cNvPr id="66567" name="Picture 7" descr="j0236383"/>
          <p:cNvPicPr>
            <a:picLocks noChangeAspect="1" noChangeArrowheads="1" noCrop="1"/>
          </p:cNvPicPr>
          <p:nvPr/>
        </p:nvPicPr>
        <p:blipFill>
          <a:blip r:embed="rId5" cstate="print"/>
          <a:srcRect/>
          <a:stretch>
            <a:fillRect/>
          </a:stretch>
        </p:blipFill>
        <p:spPr bwMode="auto">
          <a:xfrm>
            <a:off x="8153400" y="4038600"/>
            <a:ext cx="704850" cy="1190625"/>
          </a:xfrm>
          <a:prstGeom prst="rect">
            <a:avLst/>
          </a:prstGeom>
          <a:noFill/>
          <a:ln w="9525">
            <a:noFill/>
            <a:miter lim="800000"/>
            <a:headEnd/>
            <a:tailEnd/>
          </a:ln>
        </p:spPr>
      </p:pic>
      <p:pic>
        <p:nvPicPr>
          <p:cNvPr id="66568" name="Picture 8" descr="j0398371"/>
          <p:cNvPicPr>
            <a:picLocks noChangeAspect="1" noChangeArrowheads="1"/>
          </p:cNvPicPr>
          <p:nvPr/>
        </p:nvPicPr>
        <p:blipFill>
          <a:blip r:embed="rId6" cstate="print"/>
          <a:srcRect/>
          <a:stretch>
            <a:fillRect/>
          </a:stretch>
        </p:blipFill>
        <p:spPr bwMode="auto">
          <a:xfrm>
            <a:off x="6553200" y="5257800"/>
            <a:ext cx="1676400" cy="1447800"/>
          </a:xfrm>
          <a:prstGeom prst="rect">
            <a:avLst/>
          </a:prstGeom>
          <a:noFill/>
          <a:ln w="9525">
            <a:noFill/>
            <a:miter lim="800000"/>
            <a:headEnd/>
            <a:tailEnd/>
          </a:ln>
        </p:spPr>
      </p:pic>
      <p:sp>
        <p:nvSpPr>
          <p:cNvPr id="66571" name="Text Box 11"/>
          <p:cNvSpPr txBox="1">
            <a:spLocks noChangeArrowheads="1"/>
          </p:cNvSpPr>
          <p:nvPr/>
        </p:nvSpPr>
        <p:spPr bwMode="auto">
          <a:xfrm>
            <a:off x="4665663" y="5943600"/>
            <a:ext cx="1366837" cy="461963"/>
          </a:xfrm>
          <a:prstGeom prst="rect">
            <a:avLst/>
          </a:prstGeom>
          <a:noFill/>
          <a:ln w="9525" algn="ctr">
            <a:noFill/>
            <a:miter lim="800000"/>
            <a:headEnd/>
            <a:tailEnd/>
          </a:ln>
        </p:spPr>
        <p:txBody>
          <a:bodyPr wrap="none">
            <a:spAutoFit/>
          </a:bodyPr>
          <a:lstStyle/>
          <a:p>
            <a:pPr marL="342900" indent="-342900"/>
            <a:r>
              <a:rPr lang="en-US" sz="2400"/>
              <a:t>Recycle.</a:t>
            </a:r>
          </a:p>
        </p:txBody>
      </p:sp>
      <p:pic>
        <p:nvPicPr>
          <p:cNvPr id="66574" name="Picture 14" descr="j0283690"/>
          <p:cNvPicPr>
            <a:picLocks noChangeAspect="1" noChangeArrowheads="1" noCrop="1"/>
          </p:cNvPicPr>
          <p:nvPr/>
        </p:nvPicPr>
        <p:blipFill>
          <a:blip r:embed="rId7" cstate="print"/>
          <a:srcRect/>
          <a:stretch>
            <a:fillRect/>
          </a:stretch>
        </p:blipFill>
        <p:spPr bwMode="auto">
          <a:xfrm>
            <a:off x="0" y="152400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56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56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5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563">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686800" cy="4525963"/>
          </a:xfrm>
        </p:spPr>
        <p:txBody>
          <a:bodyPr>
            <a:normAutofit fontScale="92500" lnSpcReduction="20000"/>
          </a:bodyPr>
          <a:lstStyle/>
          <a:p>
            <a:pPr marL="365760" indent="-256032" fontAlgn="auto">
              <a:spcAft>
                <a:spcPts val="0"/>
              </a:spcAft>
              <a:buFont typeface="Wingdings 3"/>
              <a:buChar char=""/>
              <a:defRPr/>
            </a:pPr>
            <a:r>
              <a:rPr lang="en-US" dirty="0"/>
              <a:t>There is very little doubt that global warming will change our climate in the next century. So what are the solutions to global warming? First, there must be an international political solution. </a:t>
            </a:r>
          </a:p>
          <a:p>
            <a:pPr marL="365760" indent="-256032" fontAlgn="auto">
              <a:spcAft>
                <a:spcPts val="0"/>
              </a:spcAft>
              <a:buFont typeface="Wingdings 3"/>
              <a:buChar char=""/>
              <a:defRPr/>
            </a:pPr>
            <a:r>
              <a:rPr lang="en-US" dirty="0"/>
              <a:t>Second, funding for developing cheap and clean energy production must be increased, as all economic development is based on increasing energy usage. </a:t>
            </a:r>
          </a:p>
          <a:p>
            <a:pPr marL="365760" indent="-256032" fontAlgn="auto">
              <a:spcAft>
                <a:spcPts val="0"/>
              </a:spcAft>
              <a:buFont typeface="Wingdings 3"/>
              <a:buChar char=""/>
              <a:defRPr/>
            </a:pPr>
            <a:r>
              <a:rPr lang="en-US" dirty="0"/>
              <a:t>We must not pin all our hopes on global politics and clean energy technology, so we must prepare for the worst and adapt. If implemented now, a lot of the costs and damage that could be caused by changing climate can be mitigated.</a:t>
            </a:r>
          </a:p>
        </p:txBody>
      </p:sp>
      <p:sp>
        <p:nvSpPr>
          <p:cNvPr id="2" name="Title 1"/>
          <p:cNvSpPr>
            <a:spLocks noGrp="1"/>
          </p:cNvSpPr>
          <p:nvPr>
            <p:ph type="title"/>
          </p:nvPr>
        </p:nvSpPr>
        <p:spPr>
          <a:xfrm>
            <a:off x="1371600" y="228600"/>
            <a:ext cx="6316662" cy="1143000"/>
          </a:xfrm>
        </p:spPr>
        <p:txBody>
          <a:bodyPr/>
          <a:lstStyle/>
          <a:p>
            <a:pPr fontAlgn="auto">
              <a:spcAft>
                <a:spcPts val="0"/>
              </a:spcAft>
              <a:defRPr/>
            </a:pPr>
            <a:r>
              <a:rPr lang="en-US" dirty="0"/>
              <a:t>Conclusion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Reference</a:t>
            </a:r>
          </a:p>
        </p:txBody>
      </p:sp>
      <p:sp>
        <p:nvSpPr>
          <p:cNvPr id="50179" name="Content Placeholder 2"/>
          <p:cNvSpPr>
            <a:spLocks noGrp="1"/>
          </p:cNvSpPr>
          <p:nvPr>
            <p:ph idx="1"/>
          </p:nvPr>
        </p:nvSpPr>
        <p:spPr/>
        <p:txBody>
          <a:bodyPr/>
          <a:lstStyle/>
          <a:p>
            <a:r>
              <a:rPr lang="en-US">
                <a:hlinkClick r:id="rId2"/>
              </a:rPr>
              <a:t>www.google.com</a:t>
            </a:r>
            <a:endParaRPr lang="en-US"/>
          </a:p>
          <a:p>
            <a:r>
              <a:rPr lang="en-US">
                <a:hlinkClick r:id="rId2"/>
              </a:rPr>
              <a:t>www.wikipedia.com</a:t>
            </a:r>
            <a:endParaRPr lang="en-US"/>
          </a:p>
          <a:p>
            <a:r>
              <a:rPr lang="en-US">
                <a:hlinkClick r:id="rId3"/>
              </a:rPr>
              <a:t>www.studymafia.org</a:t>
            </a:r>
            <a:endParaRPr lang="en-US"/>
          </a:p>
          <a:p>
            <a:r>
              <a:rPr lang="en-US">
                <a:hlinkClick r:id="rId4"/>
              </a:rPr>
              <a:t>www.pptplanet.com</a:t>
            </a:r>
            <a:endParaRPr lang="en-US"/>
          </a:p>
          <a:p>
            <a:pPr>
              <a:buFont typeface="Wingdings 3" pitchFamily="18" charset="2"/>
              <a:buNone/>
            </a:pPr>
            <a:endParaRPr lang="en-US"/>
          </a:p>
          <a:p>
            <a:pPr>
              <a:buFont typeface="Wingdings" pitchFamily="2" charset="2"/>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2743200"/>
            <a:ext cx="8229600" cy="1828800"/>
          </a:xfrm>
        </p:spPr>
        <p:txBody>
          <a:bodyPr/>
          <a:lstStyle/>
          <a:p>
            <a:pPr>
              <a:buFont typeface="Wingdings 3" pitchFamily="18" charset="2"/>
              <a:buNone/>
            </a:pPr>
            <a:r>
              <a:rPr lang="en-US" sz="8000"/>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65760" indent="-256032" fontAlgn="auto">
              <a:spcAft>
                <a:spcPts val="0"/>
              </a:spcAft>
              <a:buFont typeface="Wingdings 3"/>
              <a:buChar char=""/>
              <a:defRPr/>
            </a:pPr>
            <a:r>
              <a:rPr lang="en-US" sz="2000" dirty="0"/>
              <a:t>Introduction</a:t>
            </a:r>
          </a:p>
          <a:p>
            <a:pPr marL="365760" indent="-256032" fontAlgn="auto">
              <a:spcAft>
                <a:spcPts val="0"/>
              </a:spcAft>
              <a:buFont typeface="Wingdings 3"/>
              <a:buChar char=""/>
              <a:defRPr/>
            </a:pPr>
            <a:r>
              <a:rPr lang="en-US" sz="2000" dirty="0"/>
              <a:t>What is </a:t>
            </a:r>
            <a:r>
              <a:rPr lang="en-GB" sz="2000" dirty="0"/>
              <a:t>Global Warming?</a:t>
            </a:r>
            <a:endParaRPr lang="en-US" sz="2000" dirty="0"/>
          </a:p>
          <a:p>
            <a:pPr marL="365760" indent="-256032" fontAlgn="auto">
              <a:spcAft>
                <a:spcPts val="0"/>
              </a:spcAft>
              <a:buFont typeface="Wingdings 3"/>
              <a:buChar char=""/>
              <a:defRPr/>
            </a:pPr>
            <a:r>
              <a:rPr lang="en-GB" sz="2000" dirty="0"/>
              <a:t>How Global Warming Works.</a:t>
            </a:r>
          </a:p>
          <a:p>
            <a:pPr marL="365760" indent="-256032" fontAlgn="auto">
              <a:spcAft>
                <a:spcPts val="0"/>
              </a:spcAft>
              <a:buFont typeface="Wingdings 3"/>
              <a:buChar char=""/>
              <a:defRPr/>
            </a:pPr>
            <a:r>
              <a:rPr lang="en-US" sz="2000" dirty="0"/>
              <a:t>Example of the Greenhouse Effect.</a:t>
            </a:r>
          </a:p>
          <a:p>
            <a:pPr marL="365760" indent="-256032" fontAlgn="auto">
              <a:spcAft>
                <a:spcPts val="0"/>
              </a:spcAft>
              <a:buFont typeface="Wingdings 3"/>
              <a:buChar char=""/>
              <a:defRPr/>
            </a:pPr>
            <a:r>
              <a:rPr lang="en-US" sz="2000" dirty="0"/>
              <a:t>Difference between “global warming” and “climate change.</a:t>
            </a:r>
          </a:p>
          <a:p>
            <a:pPr marL="365760" indent="-256032" fontAlgn="auto">
              <a:spcAft>
                <a:spcPts val="0"/>
              </a:spcAft>
              <a:buFont typeface="Wingdings 3"/>
              <a:buChar char=""/>
              <a:defRPr/>
            </a:pPr>
            <a:r>
              <a:rPr lang="en-US" sz="2000" dirty="0"/>
              <a:t>Effects of </a:t>
            </a:r>
            <a:r>
              <a:rPr lang="en-GB" sz="2000" dirty="0"/>
              <a:t>Global Warming.</a:t>
            </a:r>
          </a:p>
          <a:p>
            <a:pPr marL="365760" indent="-256032" fontAlgn="auto">
              <a:spcAft>
                <a:spcPts val="0"/>
              </a:spcAft>
              <a:buFont typeface="Wingdings 3"/>
              <a:buChar char=""/>
              <a:defRPr/>
            </a:pPr>
            <a:r>
              <a:rPr lang="en-US" sz="2000" dirty="0"/>
              <a:t>Why is global warming happening? </a:t>
            </a:r>
          </a:p>
          <a:p>
            <a:pPr marL="365760" indent="-256032" fontAlgn="auto">
              <a:spcAft>
                <a:spcPts val="0"/>
              </a:spcAft>
              <a:buFont typeface="Wingdings 3"/>
              <a:buChar char=""/>
              <a:defRPr/>
            </a:pPr>
            <a:r>
              <a:rPr lang="en-US" sz="2000" dirty="0">
                <a:effectLst>
                  <a:outerShdw blurRad="38100" dist="38100" dir="2700000" algn="tl">
                    <a:srgbClr val="FFFFFF"/>
                  </a:outerShdw>
                </a:effectLst>
              </a:rPr>
              <a:t>What can you do to help solve the problem?</a:t>
            </a:r>
          </a:p>
          <a:p>
            <a:pPr marL="365760" indent="-256032" fontAlgn="auto">
              <a:spcAft>
                <a:spcPts val="0"/>
              </a:spcAft>
              <a:buFont typeface="Wingdings 3"/>
              <a:buChar char=""/>
              <a:defRPr/>
            </a:pPr>
            <a:r>
              <a:rPr lang="en-US" sz="2000" dirty="0">
                <a:effectLst>
                  <a:outerShdw blurRad="38100" dist="38100" dir="2700000" algn="tl">
                    <a:srgbClr val="FFFFFF"/>
                  </a:outerShdw>
                </a:effectLst>
              </a:rPr>
              <a:t>Conclusion</a:t>
            </a:r>
          </a:p>
          <a:p>
            <a:pPr marL="365760" indent="-256032" fontAlgn="auto">
              <a:spcAft>
                <a:spcPts val="0"/>
              </a:spcAft>
              <a:buFont typeface="Wingdings 3"/>
              <a:buChar char=""/>
              <a:defRPr/>
            </a:pPr>
            <a:r>
              <a:rPr lang="en-US" sz="2000" dirty="0">
                <a:effectLst>
                  <a:outerShdw blurRad="38100" dist="38100" dir="2700000" algn="tl">
                    <a:srgbClr val="FFFFFF"/>
                  </a:outerShdw>
                </a:effectLst>
              </a:rPr>
              <a:t>Reference</a:t>
            </a:r>
            <a:endParaRPr lang="en-GB" sz="2000" dirty="0"/>
          </a:p>
          <a:p>
            <a:pPr marL="365760" indent="-256032" fontAlgn="auto">
              <a:spcAft>
                <a:spcPts val="0"/>
              </a:spcAft>
              <a:buFont typeface="Wingdings 3"/>
              <a:buChar char=""/>
              <a:defRPr/>
            </a:pPr>
            <a:endParaRPr lang="en-US" sz="2000" dirty="0"/>
          </a:p>
        </p:txBody>
      </p:sp>
      <p:sp>
        <p:nvSpPr>
          <p:cNvPr id="3" name="Title 2"/>
          <p:cNvSpPr>
            <a:spLocks noGrp="1"/>
          </p:cNvSpPr>
          <p:nvPr>
            <p:ph type="title"/>
          </p:nvPr>
        </p:nvSpPr>
        <p:spPr/>
        <p:txBody>
          <a:bodyPr/>
          <a:lstStyle/>
          <a:p>
            <a:pPr fontAlgn="auto">
              <a:spcAft>
                <a:spcPts val="0"/>
              </a:spcAft>
              <a:defRPr/>
            </a:pPr>
            <a:r>
              <a:rPr lang="en-US" dirty="0"/>
              <a:t>Content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914400" y="1676400"/>
            <a:ext cx="6326188" cy="4525963"/>
          </a:xfrm>
        </p:spPr>
        <p:txBody>
          <a:bodyPr/>
          <a:lstStyle/>
          <a:p>
            <a:r>
              <a:rPr lang="en-US" dirty="0"/>
              <a:t>Is the world getting warmer?</a:t>
            </a:r>
          </a:p>
          <a:p>
            <a:r>
              <a:rPr lang="en-US" dirty="0"/>
              <a:t>If so, are the actions of mankind to blame for earth’s temperature increases?</a:t>
            </a:r>
          </a:p>
          <a:p>
            <a:r>
              <a:rPr lang="en-US" dirty="0"/>
              <a:t>What can/should be done about these issues?</a:t>
            </a:r>
          </a:p>
          <a:p>
            <a:endParaRPr lang="en-US" dirty="0"/>
          </a:p>
        </p:txBody>
      </p:sp>
      <p:sp>
        <p:nvSpPr>
          <p:cNvPr id="2" name="Title 1"/>
          <p:cNvSpPr>
            <a:spLocks noGrp="1"/>
          </p:cNvSpPr>
          <p:nvPr>
            <p:ph type="title"/>
          </p:nvPr>
        </p:nvSpPr>
        <p:spPr>
          <a:xfrm>
            <a:off x="1295400" y="304800"/>
            <a:ext cx="6316662" cy="1143000"/>
          </a:xfrm>
        </p:spPr>
        <p:txBody>
          <a:bodyPr/>
          <a:lstStyle/>
          <a:p>
            <a:pPr fontAlgn="auto">
              <a:spcAft>
                <a:spcPts val="0"/>
              </a:spcAft>
              <a:defRPr/>
            </a:pPr>
            <a:r>
              <a:rPr lang="en-US"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04800" y="1752600"/>
            <a:ext cx="8610600" cy="4525963"/>
          </a:xfrm>
        </p:spPr>
        <p:txBody>
          <a:bodyPr/>
          <a:lstStyle/>
          <a:p>
            <a:r>
              <a:rPr lang="en-US" dirty="0"/>
              <a:t>Global Warming is the increase of Earth's average surface temperature due to effect of greenhouse gases, </a:t>
            </a:r>
          </a:p>
          <a:p>
            <a:r>
              <a:rPr lang="en-US" dirty="0"/>
              <a:t>such as carbon dioxide emissions from burning fossil fuels or from deforestation, which trap heat that would otherwise escape from Earth. </a:t>
            </a:r>
          </a:p>
          <a:p>
            <a:r>
              <a:rPr lang="en-US" dirty="0"/>
              <a:t>This is a type of </a:t>
            </a:r>
            <a:r>
              <a:rPr lang="en-US" i="1" dirty="0"/>
              <a:t>greenhouse effect</a:t>
            </a:r>
            <a:r>
              <a:rPr lang="en-US" dirty="0"/>
              <a:t>.</a:t>
            </a:r>
          </a:p>
        </p:txBody>
      </p:sp>
      <p:sp>
        <p:nvSpPr>
          <p:cNvPr id="2" name="Title 1"/>
          <p:cNvSpPr>
            <a:spLocks noGrp="1"/>
          </p:cNvSpPr>
          <p:nvPr>
            <p:ph type="title"/>
          </p:nvPr>
        </p:nvSpPr>
        <p:spPr>
          <a:xfrm>
            <a:off x="1600200" y="381000"/>
            <a:ext cx="6316662" cy="1143000"/>
          </a:xfrm>
        </p:spPr>
        <p:txBody>
          <a:bodyPr>
            <a:normAutofit fontScale="90000"/>
          </a:bodyPr>
          <a:lstStyle/>
          <a:p>
            <a:pPr fontAlgn="auto">
              <a:spcAft>
                <a:spcPts val="0"/>
              </a:spcAft>
              <a:defRPr/>
            </a:pPr>
            <a:r>
              <a:rPr lang="en-US" dirty="0">
                <a:latin typeface="Arial Black" pitchFamily="34" charset="0"/>
              </a:rPr>
              <a:t>What is global warming?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6848" name="Picture 48"/>
          <p:cNvPicPr>
            <a:picLocks noGrp="1" noChangeAspect="1" noChangeArrowheads="1"/>
          </p:cNvPicPr>
          <p:nvPr>
            <p:ph idx="1"/>
          </p:nvPr>
        </p:nvPicPr>
        <p:blipFill>
          <a:blip r:embed="rId4" cstate="print">
            <a:lum bright="-42000"/>
          </a:blip>
          <a:srcRect/>
          <a:stretch>
            <a:fillRect/>
          </a:stretch>
        </p:blipFill>
        <p:spPr>
          <a:xfrm>
            <a:off x="768350" y="2379663"/>
            <a:ext cx="7588250" cy="3049587"/>
          </a:xfrm>
          <a:noFill/>
        </p:spPr>
      </p:pic>
      <p:sp>
        <p:nvSpPr>
          <p:cNvPr id="11267" name="Rectangle 3"/>
          <p:cNvSpPr>
            <a:spLocks noGrp="1" noChangeArrowheads="1"/>
          </p:cNvSpPr>
          <p:nvPr>
            <p:ph type="title"/>
          </p:nvPr>
        </p:nvSpPr>
        <p:spPr>
          <a:xfrm>
            <a:off x="628650" y="-19050"/>
            <a:ext cx="7620000" cy="762000"/>
          </a:xfrm>
        </p:spPr>
        <p:txBody>
          <a:bodyPr lIns="90360" tIns="44280" rIns="90360" bIns="44280"/>
          <a:lstStyle/>
          <a:p>
            <a:pPr defTabSz="457200" fontAlgn="auto">
              <a:lnSpc>
                <a:spcPct val="93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dirty="0">
                <a:latin typeface="Arial Black" pitchFamily="34" charset="0"/>
              </a:rPr>
              <a:t>How Global Warming Works</a:t>
            </a:r>
          </a:p>
        </p:txBody>
      </p:sp>
      <p:pic>
        <p:nvPicPr>
          <p:cNvPr id="76804" name="Picture 4"/>
          <p:cNvPicPr>
            <a:picLocks noChangeAspect="1" noChangeArrowheads="1"/>
          </p:cNvPicPr>
          <p:nvPr/>
        </p:nvPicPr>
        <p:blipFill>
          <a:blip r:embed="rId5" cstate="print">
            <a:lum bright="-6000" contrast="6000"/>
          </a:blip>
          <a:srcRect l="1208" r="2304" b="2567"/>
          <a:stretch>
            <a:fillRect/>
          </a:stretch>
        </p:blipFill>
        <p:spPr bwMode="auto">
          <a:xfrm>
            <a:off x="57150" y="1847850"/>
            <a:ext cx="9031288" cy="4953000"/>
          </a:xfrm>
          <a:prstGeom prst="rect">
            <a:avLst/>
          </a:prstGeom>
          <a:noFill/>
          <a:ln w="9525">
            <a:noFill/>
            <a:miter lim="800000"/>
            <a:headEnd/>
            <a:tailEnd/>
          </a:ln>
        </p:spPr>
      </p:pic>
      <p:grpSp>
        <p:nvGrpSpPr>
          <p:cNvPr id="18438" name="Group 5"/>
          <p:cNvGrpSpPr>
            <a:grpSpLocks/>
          </p:cNvGrpSpPr>
          <p:nvPr/>
        </p:nvGrpSpPr>
        <p:grpSpPr bwMode="auto">
          <a:xfrm>
            <a:off x="1981200" y="838200"/>
            <a:ext cx="5351463" cy="2330450"/>
            <a:chOff x="1248" y="528"/>
            <a:chExt cx="3371" cy="1468"/>
          </a:xfrm>
        </p:grpSpPr>
        <p:pic>
          <p:nvPicPr>
            <p:cNvPr id="18479" name="Picture 6"/>
            <p:cNvPicPr>
              <a:picLocks noChangeAspect="1" noChangeArrowheads="1"/>
            </p:cNvPicPr>
            <p:nvPr/>
          </p:nvPicPr>
          <p:blipFill>
            <a:blip r:embed="rId6" cstate="print">
              <a:lum contrast="12000"/>
            </a:blip>
            <a:srcRect/>
            <a:stretch>
              <a:fillRect/>
            </a:stretch>
          </p:blipFill>
          <p:spPr bwMode="auto">
            <a:xfrm>
              <a:off x="2591" y="528"/>
              <a:ext cx="576" cy="1205"/>
            </a:xfrm>
            <a:prstGeom prst="rect">
              <a:avLst/>
            </a:prstGeom>
            <a:noFill/>
            <a:ln w="9525">
              <a:noFill/>
              <a:miter lim="800000"/>
              <a:headEnd/>
              <a:tailEnd/>
            </a:ln>
          </p:spPr>
        </p:pic>
        <p:pic>
          <p:nvPicPr>
            <p:cNvPr id="18480" name="Picture 7"/>
            <p:cNvPicPr>
              <a:picLocks noChangeAspect="1" noChangeArrowheads="1"/>
            </p:cNvPicPr>
            <p:nvPr/>
          </p:nvPicPr>
          <p:blipFill>
            <a:blip r:embed="rId7" cstate="print">
              <a:lum contrast="12000"/>
            </a:blip>
            <a:srcRect/>
            <a:stretch>
              <a:fillRect/>
            </a:stretch>
          </p:blipFill>
          <p:spPr bwMode="auto">
            <a:xfrm>
              <a:off x="1248" y="765"/>
              <a:ext cx="578" cy="1199"/>
            </a:xfrm>
            <a:prstGeom prst="rect">
              <a:avLst/>
            </a:prstGeom>
            <a:noFill/>
            <a:ln w="9525">
              <a:noFill/>
              <a:miter lim="800000"/>
              <a:headEnd/>
              <a:tailEnd/>
            </a:ln>
          </p:spPr>
        </p:pic>
        <p:pic>
          <p:nvPicPr>
            <p:cNvPr id="18481" name="Picture 8"/>
            <p:cNvPicPr>
              <a:picLocks noChangeAspect="1" noChangeArrowheads="1"/>
            </p:cNvPicPr>
            <p:nvPr/>
          </p:nvPicPr>
          <p:blipFill>
            <a:blip r:embed="rId8" cstate="print">
              <a:lum contrast="12000"/>
            </a:blip>
            <a:srcRect/>
            <a:stretch>
              <a:fillRect/>
            </a:stretch>
          </p:blipFill>
          <p:spPr bwMode="auto">
            <a:xfrm>
              <a:off x="4015" y="761"/>
              <a:ext cx="605" cy="1236"/>
            </a:xfrm>
            <a:prstGeom prst="rect">
              <a:avLst/>
            </a:prstGeom>
            <a:noFill/>
            <a:ln w="9525">
              <a:noFill/>
              <a:miter lim="800000"/>
              <a:headEnd/>
              <a:tailEnd/>
            </a:ln>
          </p:spPr>
        </p:pic>
      </p:grpSp>
      <p:pic>
        <p:nvPicPr>
          <p:cNvPr id="76809" name="Picture 9"/>
          <p:cNvPicPr>
            <a:picLocks noChangeAspect="1" noChangeArrowheads="1"/>
          </p:cNvPicPr>
          <p:nvPr/>
        </p:nvPicPr>
        <p:blipFill>
          <a:blip r:embed="rId3" cstate="print"/>
          <a:srcRect t="21117"/>
          <a:stretch>
            <a:fillRect/>
          </a:stretch>
        </p:blipFill>
        <p:spPr bwMode="auto">
          <a:xfrm>
            <a:off x="3175" y="1450975"/>
            <a:ext cx="9140825" cy="5407025"/>
          </a:xfrm>
          <a:prstGeom prst="rect">
            <a:avLst/>
          </a:prstGeom>
          <a:noFill/>
          <a:ln w="9525">
            <a:noFill/>
            <a:miter lim="800000"/>
            <a:headEnd/>
            <a:tailEnd/>
          </a:ln>
        </p:spPr>
      </p:pic>
      <p:sp>
        <p:nvSpPr>
          <p:cNvPr id="76810" name="AutoShape 10"/>
          <p:cNvSpPr>
            <a:spLocks noChangeArrowheads="1"/>
          </p:cNvSpPr>
          <p:nvPr/>
        </p:nvSpPr>
        <p:spPr bwMode="auto">
          <a:xfrm>
            <a:off x="57150" y="5176838"/>
            <a:ext cx="9032875" cy="1633537"/>
          </a:xfrm>
          <a:prstGeom prst="roundRect">
            <a:avLst>
              <a:gd name="adj" fmla="val 97"/>
            </a:avLst>
          </a:prstGeom>
          <a:solidFill>
            <a:srgbClr val="996633"/>
          </a:solidFill>
          <a:ln w="9525">
            <a:noFill/>
            <a:round/>
            <a:headEnd/>
            <a:tailEnd/>
          </a:ln>
        </p:spPr>
        <p:txBody>
          <a:bodyPr wrap="none" anchor="ctr"/>
          <a:lstStyle/>
          <a:p>
            <a:endParaRPr lang="en-US"/>
          </a:p>
        </p:txBody>
      </p:sp>
      <p:sp>
        <p:nvSpPr>
          <p:cNvPr id="76811" name="Oval 11"/>
          <p:cNvSpPr>
            <a:spLocks noChangeArrowheads="1"/>
          </p:cNvSpPr>
          <p:nvPr/>
        </p:nvSpPr>
        <p:spPr bwMode="auto">
          <a:xfrm>
            <a:off x="1200150" y="5529263"/>
            <a:ext cx="6397625" cy="1066800"/>
          </a:xfrm>
          <a:prstGeom prst="ellipse">
            <a:avLst/>
          </a:prstGeom>
          <a:solidFill>
            <a:srgbClr val="FFFFFF"/>
          </a:solidFill>
          <a:ln w="9525">
            <a:noFill/>
            <a:round/>
            <a:headEnd/>
            <a:tailEnd/>
          </a:ln>
        </p:spPr>
        <p:txBody>
          <a:bodyPr wrap="none" anchor="ctr"/>
          <a:lstStyle/>
          <a:p>
            <a:pPr algn="ctr" eaLnBrk="0" hangingPunct="0"/>
            <a:endParaRPr lang="en-US" sz="2400">
              <a:latin typeface="Times New Roman" pitchFamily="18" charset="0"/>
            </a:endParaRPr>
          </a:p>
        </p:txBody>
      </p:sp>
      <p:grpSp>
        <p:nvGrpSpPr>
          <p:cNvPr id="3" name="Group 12"/>
          <p:cNvGrpSpPr>
            <a:grpSpLocks/>
          </p:cNvGrpSpPr>
          <p:nvPr/>
        </p:nvGrpSpPr>
        <p:grpSpPr bwMode="auto">
          <a:xfrm>
            <a:off x="1371600" y="5791200"/>
            <a:ext cx="6016625" cy="517525"/>
            <a:chOff x="1332" y="3675"/>
            <a:chExt cx="3790" cy="326"/>
          </a:xfrm>
        </p:grpSpPr>
        <p:sp>
          <p:nvSpPr>
            <p:cNvPr id="18475" name="AutoShape 13"/>
            <p:cNvSpPr>
              <a:spLocks noChangeArrowheads="1"/>
            </p:cNvSpPr>
            <p:nvPr/>
          </p:nvSpPr>
          <p:spPr bwMode="auto">
            <a:xfrm>
              <a:off x="1332" y="3675"/>
              <a:ext cx="2732" cy="326"/>
            </a:xfrm>
            <a:prstGeom prst="roundRect">
              <a:avLst>
                <a:gd name="adj" fmla="val 306"/>
              </a:avLst>
            </a:prstGeom>
            <a:noFill/>
            <a:ln w="9525">
              <a:noFill/>
              <a:round/>
              <a:headEnd/>
              <a:tailEnd/>
            </a:ln>
          </p:spPr>
          <p:txBody>
            <a:bodyPr wrap="none" anchor="ctr"/>
            <a:lstStyle/>
            <a:p>
              <a:endParaRPr lang="en-US"/>
            </a:p>
          </p:txBody>
        </p:sp>
        <p:grpSp>
          <p:nvGrpSpPr>
            <p:cNvPr id="18476" name="Group 14"/>
            <p:cNvGrpSpPr>
              <a:grpSpLocks/>
            </p:cNvGrpSpPr>
            <p:nvPr/>
          </p:nvGrpSpPr>
          <p:grpSpPr bwMode="auto">
            <a:xfrm>
              <a:off x="1332" y="3675"/>
              <a:ext cx="3790" cy="325"/>
              <a:chOff x="1332" y="3675"/>
              <a:chExt cx="3790" cy="325"/>
            </a:xfrm>
          </p:grpSpPr>
          <p:sp>
            <p:nvSpPr>
              <p:cNvPr id="18477" name="AutoShape 15"/>
              <p:cNvSpPr>
                <a:spLocks noChangeArrowheads="1"/>
              </p:cNvSpPr>
              <p:nvPr/>
            </p:nvSpPr>
            <p:spPr bwMode="auto">
              <a:xfrm>
                <a:off x="1332" y="3675"/>
                <a:ext cx="2732" cy="325"/>
              </a:xfrm>
              <a:prstGeom prst="roundRect">
                <a:avLst>
                  <a:gd name="adj" fmla="val 306"/>
                </a:avLst>
              </a:prstGeom>
              <a:noFill/>
              <a:ln w="9525">
                <a:noFill/>
                <a:round/>
                <a:headEnd/>
                <a:tailEnd/>
              </a:ln>
            </p:spPr>
            <p:txBody>
              <a:bodyPr wrap="none" anchor="ctr"/>
              <a:lstStyle/>
              <a:p>
                <a:endParaRPr lang="en-US"/>
              </a:p>
            </p:txBody>
          </p:sp>
          <p:sp>
            <p:nvSpPr>
              <p:cNvPr id="18478" name="AutoShape 16"/>
              <p:cNvSpPr>
                <a:spLocks noChangeArrowheads="1"/>
              </p:cNvSpPr>
              <p:nvPr/>
            </p:nvSpPr>
            <p:spPr bwMode="auto">
              <a:xfrm>
                <a:off x="1332" y="3676"/>
                <a:ext cx="3790" cy="272"/>
              </a:xfrm>
              <a:prstGeom prst="roundRect">
                <a:avLst>
                  <a:gd name="adj" fmla="val 306"/>
                </a:avLst>
              </a:prstGeom>
              <a:noFill/>
              <a:ln w="9525">
                <a:noFill/>
                <a:round/>
                <a:headEnd/>
                <a:tailEnd/>
              </a:ln>
            </p:spPr>
            <p:txBody>
              <a:bodyPr wrap="none" lIns="90000" tIns="46800" rIns="90000" bIns="46800">
                <a:spAutoFit/>
              </a:bodyPr>
              <a:lstStyle/>
              <a:p>
                <a:pPr eaLnBrk="0" hangingPunct="0">
                  <a:lnSpc>
                    <a:spcPct val="93000"/>
                  </a:lnSpc>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latin typeface="Verdana" pitchFamily="34" charset="0"/>
                  </a:rPr>
                  <a:t>Fossil fuels (coal, oil, natural gas)</a:t>
                </a:r>
              </a:p>
            </p:txBody>
          </p:sp>
        </p:grpSp>
      </p:grpSp>
      <p:grpSp>
        <p:nvGrpSpPr>
          <p:cNvPr id="18443" name="Group 17"/>
          <p:cNvGrpSpPr>
            <a:grpSpLocks/>
          </p:cNvGrpSpPr>
          <p:nvPr/>
        </p:nvGrpSpPr>
        <p:grpSpPr bwMode="auto">
          <a:xfrm>
            <a:off x="1979613" y="873125"/>
            <a:ext cx="5348287" cy="2327275"/>
            <a:chOff x="1247" y="528"/>
            <a:chExt cx="3369" cy="1466"/>
          </a:xfrm>
        </p:grpSpPr>
        <p:pic>
          <p:nvPicPr>
            <p:cNvPr id="18472" name="Picture 18"/>
            <p:cNvPicPr>
              <a:picLocks noChangeAspect="1" noChangeArrowheads="1"/>
            </p:cNvPicPr>
            <p:nvPr/>
          </p:nvPicPr>
          <p:blipFill>
            <a:blip r:embed="rId6" cstate="print">
              <a:lum contrast="12000"/>
            </a:blip>
            <a:srcRect/>
            <a:stretch>
              <a:fillRect/>
            </a:stretch>
          </p:blipFill>
          <p:spPr bwMode="auto">
            <a:xfrm>
              <a:off x="2588" y="528"/>
              <a:ext cx="576" cy="1205"/>
            </a:xfrm>
            <a:prstGeom prst="rect">
              <a:avLst/>
            </a:prstGeom>
            <a:noFill/>
            <a:ln w="9525">
              <a:noFill/>
              <a:miter lim="800000"/>
              <a:headEnd/>
              <a:tailEnd/>
            </a:ln>
          </p:spPr>
        </p:pic>
        <p:pic>
          <p:nvPicPr>
            <p:cNvPr id="18473" name="Picture 19"/>
            <p:cNvPicPr>
              <a:picLocks noChangeAspect="1" noChangeArrowheads="1"/>
            </p:cNvPicPr>
            <p:nvPr/>
          </p:nvPicPr>
          <p:blipFill>
            <a:blip r:embed="rId7" cstate="print">
              <a:lum contrast="12000"/>
            </a:blip>
            <a:srcRect/>
            <a:stretch>
              <a:fillRect/>
            </a:stretch>
          </p:blipFill>
          <p:spPr bwMode="auto">
            <a:xfrm>
              <a:off x="1247" y="765"/>
              <a:ext cx="577" cy="1198"/>
            </a:xfrm>
            <a:prstGeom prst="rect">
              <a:avLst/>
            </a:prstGeom>
            <a:noFill/>
            <a:ln w="9525">
              <a:noFill/>
              <a:miter lim="800000"/>
              <a:headEnd/>
              <a:tailEnd/>
            </a:ln>
          </p:spPr>
        </p:pic>
        <p:pic>
          <p:nvPicPr>
            <p:cNvPr id="18474" name="Picture 20"/>
            <p:cNvPicPr>
              <a:picLocks noChangeAspect="1" noChangeArrowheads="1"/>
            </p:cNvPicPr>
            <p:nvPr/>
          </p:nvPicPr>
          <p:blipFill>
            <a:blip r:embed="rId8" cstate="print">
              <a:lum contrast="12000"/>
            </a:blip>
            <a:srcRect/>
            <a:stretch>
              <a:fillRect/>
            </a:stretch>
          </p:blipFill>
          <p:spPr bwMode="auto">
            <a:xfrm>
              <a:off x="4012" y="761"/>
              <a:ext cx="604" cy="1235"/>
            </a:xfrm>
            <a:prstGeom prst="rect">
              <a:avLst/>
            </a:prstGeom>
            <a:noFill/>
            <a:ln w="9525">
              <a:noFill/>
              <a:miter lim="800000"/>
              <a:headEnd/>
              <a:tailEnd/>
            </a:ln>
          </p:spPr>
        </p:pic>
      </p:grpSp>
      <p:grpSp>
        <p:nvGrpSpPr>
          <p:cNvPr id="6" name="Group 21"/>
          <p:cNvGrpSpPr>
            <a:grpSpLocks/>
          </p:cNvGrpSpPr>
          <p:nvPr/>
        </p:nvGrpSpPr>
        <p:grpSpPr bwMode="auto">
          <a:xfrm>
            <a:off x="1447800" y="3963988"/>
            <a:ext cx="2662238" cy="1441450"/>
            <a:chOff x="912" y="2497"/>
            <a:chExt cx="1677" cy="908"/>
          </a:xfrm>
        </p:grpSpPr>
        <p:pic>
          <p:nvPicPr>
            <p:cNvPr id="18468" name="Picture 22"/>
            <p:cNvPicPr>
              <a:picLocks noChangeAspect="1" noChangeArrowheads="1"/>
            </p:cNvPicPr>
            <p:nvPr/>
          </p:nvPicPr>
          <p:blipFill>
            <a:blip r:embed="rId9" cstate="print">
              <a:lum contrast="12000"/>
            </a:blip>
            <a:srcRect/>
            <a:stretch>
              <a:fillRect/>
            </a:stretch>
          </p:blipFill>
          <p:spPr bwMode="auto">
            <a:xfrm>
              <a:off x="1140" y="2767"/>
              <a:ext cx="1450" cy="639"/>
            </a:xfrm>
            <a:prstGeom prst="rect">
              <a:avLst/>
            </a:prstGeom>
            <a:noFill/>
            <a:ln w="9525">
              <a:noFill/>
              <a:miter lim="800000"/>
              <a:headEnd/>
              <a:tailEnd/>
            </a:ln>
          </p:spPr>
        </p:pic>
        <p:grpSp>
          <p:nvGrpSpPr>
            <p:cNvPr id="18469" name="Group 23"/>
            <p:cNvGrpSpPr>
              <a:grpSpLocks/>
            </p:cNvGrpSpPr>
            <p:nvPr/>
          </p:nvGrpSpPr>
          <p:grpSpPr bwMode="auto">
            <a:xfrm>
              <a:off x="912" y="2497"/>
              <a:ext cx="278" cy="589"/>
              <a:chOff x="912" y="2497"/>
              <a:chExt cx="278" cy="589"/>
            </a:xfrm>
          </p:grpSpPr>
          <p:sp>
            <p:nvSpPr>
              <p:cNvPr id="18470" name="Freeform 24"/>
              <p:cNvSpPr>
                <a:spLocks noChangeArrowheads="1"/>
              </p:cNvSpPr>
              <p:nvPr/>
            </p:nvSpPr>
            <p:spPr bwMode="auto">
              <a:xfrm>
                <a:off x="1052" y="2497"/>
                <a:ext cx="147" cy="590"/>
              </a:xfrm>
              <a:custGeom>
                <a:avLst/>
                <a:gdLst>
                  <a:gd name="T0" fmla="*/ 7 w 648"/>
                  <a:gd name="T1" fmla="*/ 30 h 2600"/>
                  <a:gd name="T2" fmla="*/ 0 w 648"/>
                  <a:gd name="T3" fmla="*/ 26 h 2600"/>
                  <a:gd name="T4" fmla="*/ 7 w 648"/>
                  <a:gd name="T5" fmla="*/ 23 h 2600"/>
                  <a:gd name="T6" fmla="*/ 2 w 648"/>
                  <a:gd name="T7" fmla="*/ 16 h 2600"/>
                  <a:gd name="T8" fmla="*/ 7 w 648"/>
                  <a:gd name="T9" fmla="*/ 9 h 2600"/>
                  <a:gd name="T10" fmla="*/ 2 w 648"/>
                  <a:gd name="T11" fmla="*/ 5 h 2600"/>
                  <a:gd name="T12" fmla="*/ 7 w 648"/>
                  <a:gd name="T13" fmla="*/ 0 h 2600"/>
                  <a:gd name="T14" fmla="*/ 0 60000 65536"/>
                  <a:gd name="T15" fmla="*/ 0 60000 65536"/>
                  <a:gd name="T16" fmla="*/ 0 60000 65536"/>
                  <a:gd name="T17" fmla="*/ 0 60000 65536"/>
                  <a:gd name="T18" fmla="*/ 0 60000 65536"/>
                  <a:gd name="T19" fmla="*/ 0 60000 65536"/>
                  <a:gd name="T20" fmla="*/ 0 60000 65536"/>
                  <a:gd name="T21" fmla="*/ 0 w 648"/>
                  <a:gd name="T22" fmla="*/ 0 h 2600"/>
                  <a:gd name="T23" fmla="*/ 648 w 648"/>
                  <a:gd name="T24" fmla="*/ 2600 h 2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2600">
                    <a:moveTo>
                      <a:pt x="613" y="2599"/>
                    </a:moveTo>
                    <a:cubicBezTo>
                      <a:pt x="307" y="2450"/>
                      <a:pt x="0" y="2300"/>
                      <a:pt x="0" y="2200"/>
                    </a:cubicBezTo>
                    <a:cubicBezTo>
                      <a:pt x="0" y="2100"/>
                      <a:pt x="579" y="2134"/>
                      <a:pt x="613" y="2000"/>
                    </a:cubicBezTo>
                    <a:cubicBezTo>
                      <a:pt x="647" y="1866"/>
                      <a:pt x="203" y="1598"/>
                      <a:pt x="203" y="1399"/>
                    </a:cubicBezTo>
                    <a:cubicBezTo>
                      <a:pt x="203" y="1201"/>
                      <a:pt x="613" y="967"/>
                      <a:pt x="613" y="798"/>
                    </a:cubicBezTo>
                    <a:cubicBezTo>
                      <a:pt x="613" y="632"/>
                      <a:pt x="203" y="531"/>
                      <a:pt x="203" y="400"/>
                    </a:cubicBezTo>
                    <a:cubicBezTo>
                      <a:pt x="203" y="266"/>
                      <a:pt x="408" y="133"/>
                      <a:pt x="613" y="0"/>
                    </a:cubicBezTo>
                  </a:path>
                </a:pathLst>
              </a:custGeom>
              <a:noFill/>
              <a:ln w="9360">
                <a:solidFill>
                  <a:srgbClr val="6C65BE"/>
                </a:solidFill>
                <a:round/>
                <a:headEnd/>
                <a:tailEnd/>
              </a:ln>
            </p:spPr>
            <p:txBody>
              <a:bodyPr/>
              <a:lstStyle/>
              <a:p>
                <a:endParaRPr lang="en-US"/>
              </a:p>
            </p:txBody>
          </p:sp>
          <p:sp>
            <p:nvSpPr>
              <p:cNvPr id="18471" name="Freeform 25"/>
              <p:cNvSpPr>
                <a:spLocks noChangeArrowheads="1"/>
              </p:cNvSpPr>
              <p:nvPr/>
            </p:nvSpPr>
            <p:spPr bwMode="auto">
              <a:xfrm>
                <a:off x="912" y="2497"/>
                <a:ext cx="147" cy="590"/>
              </a:xfrm>
              <a:custGeom>
                <a:avLst/>
                <a:gdLst>
                  <a:gd name="T0" fmla="*/ 7 w 647"/>
                  <a:gd name="T1" fmla="*/ 30 h 2600"/>
                  <a:gd name="T2" fmla="*/ 0 w 647"/>
                  <a:gd name="T3" fmla="*/ 26 h 2600"/>
                  <a:gd name="T4" fmla="*/ 7 w 647"/>
                  <a:gd name="T5" fmla="*/ 23 h 2600"/>
                  <a:gd name="T6" fmla="*/ 2 w 647"/>
                  <a:gd name="T7" fmla="*/ 16 h 2600"/>
                  <a:gd name="T8" fmla="*/ 7 w 647"/>
                  <a:gd name="T9" fmla="*/ 9 h 2600"/>
                  <a:gd name="T10" fmla="*/ 2 w 647"/>
                  <a:gd name="T11" fmla="*/ 5 h 2600"/>
                  <a:gd name="T12" fmla="*/ 7 w 647"/>
                  <a:gd name="T13" fmla="*/ 0 h 2600"/>
                  <a:gd name="T14" fmla="*/ 0 60000 65536"/>
                  <a:gd name="T15" fmla="*/ 0 60000 65536"/>
                  <a:gd name="T16" fmla="*/ 0 60000 65536"/>
                  <a:gd name="T17" fmla="*/ 0 60000 65536"/>
                  <a:gd name="T18" fmla="*/ 0 60000 65536"/>
                  <a:gd name="T19" fmla="*/ 0 60000 65536"/>
                  <a:gd name="T20" fmla="*/ 0 60000 65536"/>
                  <a:gd name="T21" fmla="*/ 0 w 647"/>
                  <a:gd name="T22" fmla="*/ 0 h 2600"/>
                  <a:gd name="T23" fmla="*/ 647 w 647"/>
                  <a:gd name="T24" fmla="*/ 2600 h 2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600">
                    <a:moveTo>
                      <a:pt x="612" y="2599"/>
                    </a:moveTo>
                    <a:cubicBezTo>
                      <a:pt x="306" y="2450"/>
                      <a:pt x="0" y="2300"/>
                      <a:pt x="0" y="2200"/>
                    </a:cubicBezTo>
                    <a:cubicBezTo>
                      <a:pt x="0" y="2100"/>
                      <a:pt x="578" y="2134"/>
                      <a:pt x="612" y="2000"/>
                    </a:cubicBezTo>
                    <a:cubicBezTo>
                      <a:pt x="646" y="1866"/>
                      <a:pt x="202" y="1598"/>
                      <a:pt x="202" y="1399"/>
                    </a:cubicBezTo>
                    <a:cubicBezTo>
                      <a:pt x="202" y="1201"/>
                      <a:pt x="612" y="967"/>
                      <a:pt x="612" y="798"/>
                    </a:cubicBezTo>
                    <a:cubicBezTo>
                      <a:pt x="612" y="632"/>
                      <a:pt x="202" y="531"/>
                      <a:pt x="202" y="400"/>
                    </a:cubicBezTo>
                    <a:cubicBezTo>
                      <a:pt x="202" y="266"/>
                      <a:pt x="408" y="133"/>
                      <a:pt x="612" y="0"/>
                    </a:cubicBezTo>
                  </a:path>
                </a:pathLst>
              </a:custGeom>
              <a:noFill/>
              <a:ln w="9360">
                <a:solidFill>
                  <a:srgbClr val="6C65BE"/>
                </a:solidFill>
                <a:round/>
                <a:headEnd/>
                <a:tailEnd/>
              </a:ln>
            </p:spPr>
            <p:txBody>
              <a:bodyPr/>
              <a:lstStyle/>
              <a:p>
                <a:endParaRPr lang="en-US"/>
              </a:p>
            </p:txBody>
          </p:sp>
        </p:grpSp>
      </p:grpSp>
      <p:grpSp>
        <p:nvGrpSpPr>
          <p:cNvPr id="8" name="Group 26"/>
          <p:cNvGrpSpPr>
            <a:grpSpLocks/>
          </p:cNvGrpSpPr>
          <p:nvPr/>
        </p:nvGrpSpPr>
        <p:grpSpPr bwMode="auto">
          <a:xfrm>
            <a:off x="2743200" y="5257800"/>
            <a:ext cx="3195638" cy="604838"/>
            <a:chOff x="1728" y="3312"/>
            <a:chExt cx="2013" cy="381"/>
          </a:xfrm>
        </p:grpSpPr>
        <p:sp>
          <p:nvSpPr>
            <p:cNvPr id="18466" name="Line 27"/>
            <p:cNvSpPr>
              <a:spLocks noChangeShapeType="1"/>
            </p:cNvSpPr>
            <p:nvPr/>
          </p:nvSpPr>
          <p:spPr bwMode="auto">
            <a:xfrm flipV="1">
              <a:off x="1728" y="3311"/>
              <a:ext cx="1" cy="384"/>
            </a:xfrm>
            <a:prstGeom prst="line">
              <a:avLst/>
            </a:prstGeom>
            <a:noFill/>
            <a:ln w="76320">
              <a:solidFill>
                <a:srgbClr val="FFFFFF"/>
              </a:solidFill>
              <a:round/>
              <a:headEnd/>
              <a:tailEnd type="triangle" w="med" len="med"/>
            </a:ln>
          </p:spPr>
          <p:txBody>
            <a:bodyPr/>
            <a:lstStyle/>
            <a:p>
              <a:endParaRPr lang="en-US"/>
            </a:p>
          </p:txBody>
        </p:sp>
        <p:sp>
          <p:nvSpPr>
            <p:cNvPr id="18467" name="Line 28"/>
            <p:cNvSpPr>
              <a:spLocks noChangeShapeType="1"/>
            </p:cNvSpPr>
            <p:nvPr/>
          </p:nvSpPr>
          <p:spPr bwMode="auto">
            <a:xfrm flipV="1">
              <a:off x="3741" y="3311"/>
              <a:ext cx="1" cy="384"/>
            </a:xfrm>
            <a:prstGeom prst="line">
              <a:avLst/>
            </a:prstGeom>
            <a:noFill/>
            <a:ln w="76320">
              <a:solidFill>
                <a:srgbClr val="FFFFFF"/>
              </a:solidFill>
              <a:round/>
              <a:headEnd/>
              <a:tailEnd type="triangle" w="med" len="med"/>
            </a:ln>
          </p:spPr>
          <p:txBody>
            <a:bodyPr/>
            <a:lstStyle/>
            <a:p>
              <a:endParaRPr lang="en-US"/>
            </a:p>
          </p:txBody>
        </p:sp>
      </p:grpSp>
      <p:sp>
        <p:nvSpPr>
          <p:cNvPr id="18446" name="Line 29"/>
          <p:cNvSpPr>
            <a:spLocks noChangeShapeType="1"/>
          </p:cNvSpPr>
          <p:nvPr/>
        </p:nvSpPr>
        <p:spPr bwMode="auto">
          <a:xfrm>
            <a:off x="304800" y="1219200"/>
            <a:ext cx="1588" cy="1143000"/>
          </a:xfrm>
          <a:prstGeom prst="line">
            <a:avLst/>
          </a:prstGeom>
          <a:noFill/>
          <a:ln w="9360">
            <a:solidFill>
              <a:srgbClr val="EA6F00"/>
            </a:solidFill>
            <a:round/>
            <a:headEnd/>
            <a:tailEnd/>
          </a:ln>
        </p:spPr>
        <p:txBody>
          <a:bodyPr/>
          <a:lstStyle/>
          <a:p>
            <a:endParaRPr lang="en-US"/>
          </a:p>
        </p:txBody>
      </p:sp>
      <p:sp>
        <p:nvSpPr>
          <p:cNvPr id="18447" name="Line 30"/>
          <p:cNvSpPr>
            <a:spLocks noChangeShapeType="1"/>
          </p:cNvSpPr>
          <p:nvPr/>
        </p:nvSpPr>
        <p:spPr bwMode="auto">
          <a:xfrm>
            <a:off x="685800" y="1066800"/>
            <a:ext cx="352425" cy="609600"/>
          </a:xfrm>
          <a:prstGeom prst="line">
            <a:avLst/>
          </a:prstGeom>
          <a:noFill/>
          <a:ln w="9360">
            <a:solidFill>
              <a:srgbClr val="EA6F00"/>
            </a:solidFill>
            <a:round/>
            <a:headEnd/>
            <a:tailEnd/>
          </a:ln>
        </p:spPr>
        <p:txBody>
          <a:bodyPr/>
          <a:lstStyle/>
          <a:p>
            <a:endParaRPr lang="en-US"/>
          </a:p>
        </p:txBody>
      </p:sp>
      <p:sp>
        <p:nvSpPr>
          <p:cNvPr id="18448" name="Line 31"/>
          <p:cNvSpPr>
            <a:spLocks noChangeShapeType="1"/>
          </p:cNvSpPr>
          <p:nvPr/>
        </p:nvSpPr>
        <p:spPr bwMode="auto">
          <a:xfrm>
            <a:off x="533400" y="1447800"/>
            <a:ext cx="80963" cy="304800"/>
          </a:xfrm>
          <a:prstGeom prst="line">
            <a:avLst/>
          </a:prstGeom>
          <a:noFill/>
          <a:ln w="9360">
            <a:solidFill>
              <a:srgbClr val="EA6F00"/>
            </a:solidFill>
            <a:round/>
            <a:headEnd/>
            <a:tailEnd/>
          </a:ln>
        </p:spPr>
        <p:txBody>
          <a:bodyPr/>
          <a:lstStyle/>
          <a:p>
            <a:endParaRPr lang="en-US"/>
          </a:p>
        </p:txBody>
      </p:sp>
      <p:pic>
        <p:nvPicPr>
          <p:cNvPr id="76832" name="Picture 32"/>
          <p:cNvPicPr>
            <a:picLocks noChangeAspect="1" noChangeArrowheads="1"/>
          </p:cNvPicPr>
          <p:nvPr/>
        </p:nvPicPr>
        <p:blipFill>
          <a:blip r:embed="rId4" cstate="print">
            <a:lum bright="-42000"/>
          </a:blip>
          <a:srcRect/>
          <a:stretch>
            <a:fillRect/>
          </a:stretch>
        </p:blipFill>
        <p:spPr bwMode="auto">
          <a:xfrm>
            <a:off x="914400" y="2667000"/>
            <a:ext cx="6858000" cy="1371600"/>
          </a:xfrm>
          <a:prstGeom prst="rect">
            <a:avLst/>
          </a:prstGeom>
          <a:noFill/>
          <a:ln w="9525">
            <a:noFill/>
            <a:miter lim="800000"/>
            <a:headEnd/>
            <a:tailEnd/>
          </a:ln>
        </p:spPr>
      </p:pic>
      <p:pic>
        <p:nvPicPr>
          <p:cNvPr id="76833" name="Picture 33"/>
          <p:cNvPicPr>
            <a:picLocks noChangeAspect="1" noChangeArrowheads="1"/>
          </p:cNvPicPr>
          <p:nvPr/>
        </p:nvPicPr>
        <p:blipFill>
          <a:blip r:embed="rId10" cstate="print"/>
          <a:srcRect/>
          <a:stretch>
            <a:fillRect/>
          </a:stretch>
        </p:blipFill>
        <p:spPr bwMode="auto">
          <a:xfrm>
            <a:off x="5181600" y="3463925"/>
            <a:ext cx="2362200" cy="1946275"/>
          </a:xfrm>
          <a:prstGeom prst="rect">
            <a:avLst/>
          </a:prstGeom>
          <a:noFill/>
          <a:ln w="9525">
            <a:noFill/>
            <a:miter lim="800000"/>
            <a:headEnd/>
            <a:tailEnd/>
          </a:ln>
        </p:spPr>
      </p:pic>
      <p:grpSp>
        <p:nvGrpSpPr>
          <p:cNvPr id="9" name="Group 34"/>
          <p:cNvGrpSpPr>
            <a:grpSpLocks/>
          </p:cNvGrpSpPr>
          <p:nvPr/>
        </p:nvGrpSpPr>
        <p:grpSpPr bwMode="auto">
          <a:xfrm>
            <a:off x="2971800" y="2895600"/>
            <a:ext cx="2516188" cy="365125"/>
            <a:chOff x="1872" y="1824"/>
            <a:chExt cx="1585" cy="230"/>
          </a:xfrm>
        </p:grpSpPr>
        <p:sp>
          <p:nvSpPr>
            <p:cNvPr id="18462" name="AutoShape 35"/>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grpSp>
          <p:nvGrpSpPr>
            <p:cNvPr id="18463" name="Group 36"/>
            <p:cNvGrpSpPr>
              <a:grpSpLocks/>
            </p:cNvGrpSpPr>
            <p:nvPr/>
          </p:nvGrpSpPr>
          <p:grpSpPr bwMode="auto">
            <a:xfrm>
              <a:off x="1872" y="1824"/>
              <a:ext cx="1585" cy="230"/>
              <a:chOff x="1872" y="1824"/>
              <a:chExt cx="1585" cy="230"/>
            </a:xfrm>
          </p:grpSpPr>
          <p:sp>
            <p:nvSpPr>
              <p:cNvPr id="18464" name="AutoShape 37"/>
              <p:cNvSpPr>
                <a:spLocks noChangeArrowheads="1"/>
              </p:cNvSpPr>
              <p:nvPr/>
            </p:nvSpPr>
            <p:spPr bwMode="auto">
              <a:xfrm>
                <a:off x="1872" y="1824"/>
                <a:ext cx="1584" cy="230"/>
              </a:xfrm>
              <a:prstGeom prst="roundRect">
                <a:avLst>
                  <a:gd name="adj" fmla="val 431"/>
                </a:avLst>
              </a:prstGeom>
              <a:noFill/>
              <a:ln w="9525">
                <a:noFill/>
                <a:round/>
                <a:headEnd/>
                <a:tailEnd/>
              </a:ln>
            </p:spPr>
            <p:txBody>
              <a:bodyPr wrap="none" anchor="ctr"/>
              <a:lstStyle/>
              <a:p>
                <a:endParaRPr lang="en-US"/>
              </a:p>
            </p:txBody>
          </p:sp>
          <p:sp>
            <p:nvSpPr>
              <p:cNvPr id="18465" name="AutoShape 38"/>
              <p:cNvSpPr>
                <a:spLocks noChangeArrowheads="1"/>
              </p:cNvSpPr>
              <p:nvPr/>
            </p:nvSpPr>
            <p:spPr bwMode="auto">
              <a:xfrm>
                <a:off x="1872" y="1824"/>
                <a:ext cx="1585" cy="221"/>
              </a:xfrm>
              <a:prstGeom prst="roundRect">
                <a:avLst>
                  <a:gd name="adj" fmla="val 431"/>
                </a:avLst>
              </a:prstGeom>
              <a:noFill/>
              <a:ln w="9525">
                <a:noFill/>
                <a:round/>
                <a:headEnd/>
                <a:tailEnd/>
              </a:ln>
            </p:spPr>
            <p:txBody>
              <a:bodyPr wrap="none" lIns="90000" tIns="46800" rIns="90000" bIns="46800">
                <a:spAutoFit/>
              </a:bodyPr>
              <a:lstStyle/>
              <a:p>
                <a:pPr algn="ctr" eaLnBrk="0" hangingPunct="0">
                  <a:lnSpc>
                    <a:spcPct val="93000"/>
                  </a:lnSpc>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bg1"/>
                    </a:solidFill>
                  </a:rPr>
                  <a:t>Carbon Dioxide (CO</a:t>
                </a:r>
                <a:r>
                  <a:rPr lang="en-GB" b="1" baseline="-25000">
                    <a:solidFill>
                      <a:schemeClr val="bg1"/>
                    </a:solidFill>
                  </a:rPr>
                  <a:t>2</a:t>
                </a:r>
                <a:r>
                  <a:rPr lang="en-GB" b="1">
                    <a:solidFill>
                      <a:schemeClr val="bg1"/>
                    </a:solidFill>
                  </a:rPr>
                  <a:t>)</a:t>
                </a:r>
              </a:p>
            </p:txBody>
          </p:sp>
        </p:grpSp>
      </p:grpSp>
      <p:grpSp>
        <p:nvGrpSpPr>
          <p:cNvPr id="18452" name="Group 39"/>
          <p:cNvGrpSpPr>
            <a:grpSpLocks/>
          </p:cNvGrpSpPr>
          <p:nvPr/>
        </p:nvGrpSpPr>
        <p:grpSpPr bwMode="auto">
          <a:xfrm>
            <a:off x="2943225" y="1874838"/>
            <a:ext cx="838200" cy="862012"/>
            <a:chOff x="1854" y="1181"/>
            <a:chExt cx="528" cy="543"/>
          </a:xfrm>
        </p:grpSpPr>
        <p:sp>
          <p:nvSpPr>
            <p:cNvPr id="18460" name="Line 40"/>
            <p:cNvSpPr>
              <a:spLocks noChangeShapeType="1"/>
            </p:cNvSpPr>
            <p:nvPr/>
          </p:nvSpPr>
          <p:spPr bwMode="auto">
            <a:xfrm>
              <a:off x="2057" y="1181"/>
              <a:ext cx="325" cy="478"/>
            </a:xfrm>
            <a:prstGeom prst="line">
              <a:avLst/>
            </a:prstGeom>
            <a:noFill/>
            <a:ln w="76320">
              <a:solidFill>
                <a:srgbClr val="FFFF00"/>
              </a:solidFill>
              <a:prstDash val="sysDot"/>
              <a:round/>
              <a:headEnd/>
              <a:tailEnd type="triangle" w="med" len="med"/>
            </a:ln>
          </p:spPr>
          <p:txBody>
            <a:bodyPr/>
            <a:lstStyle/>
            <a:p>
              <a:endParaRPr lang="en-US"/>
            </a:p>
          </p:txBody>
        </p:sp>
        <p:sp>
          <p:nvSpPr>
            <p:cNvPr id="18461" name="Line 41"/>
            <p:cNvSpPr>
              <a:spLocks noChangeShapeType="1"/>
            </p:cNvSpPr>
            <p:nvPr/>
          </p:nvSpPr>
          <p:spPr bwMode="auto">
            <a:xfrm flipH="1">
              <a:off x="1853" y="1182"/>
              <a:ext cx="213" cy="543"/>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8453" name="Group 42"/>
          <p:cNvGrpSpPr>
            <a:grpSpLocks/>
          </p:cNvGrpSpPr>
          <p:nvPr/>
        </p:nvGrpSpPr>
        <p:grpSpPr bwMode="auto">
          <a:xfrm>
            <a:off x="4740275" y="1865313"/>
            <a:ext cx="841375" cy="849312"/>
            <a:chOff x="2986" y="1175"/>
            <a:chExt cx="530" cy="535"/>
          </a:xfrm>
        </p:grpSpPr>
        <p:sp>
          <p:nvSpPr>
            <p:cNvPr id="18458" name="Line 43"/>
            <p:cNvSpPr>
              <a:spLocks noChangeShapeType="1"/>
            </p:cNvSpPr>
            <p:nvPr/>
          </p:nvSpPr>
          <p:spPr bwMode="auto">
            <a:xfrm>
              <a:off x="3298" y="1175"/>
              <a:ext cx="219" cy="536"/>
            </a:xfrm>
            <a:prstGeom prst="line">
              <a:avLst/>
            </a:prstGeom>
            <a:noFill/>
            <a:ln w="76320">
              <a:solidFill>
                <a:srgbClr val="FFFF00"/>
              </a:solidFill>
              <a:prstDash val="sysDot"/>
              <a:round/>
              <a:headEnd/>
              <a:tailEnd type="triangle" w="med" len="med"/>
            </a:ln>
          </p:spPr>
          <p:txBody>
            <a:bodyPr/>
            <a:lstStyle/>
            <a:p>
              <a:endParaRPr lang="en-US"/>
            </a:p>
          </p:txBody>
        </p:sp>
        <p:sp>
          <p:nvSpPr>
            <p:cNvPr id="18459" name="Line 44"/>
            <p:cNvSpPr>
              <a:spLocks noChangeShapeType="1"/>
            </p:cNvSpPr>
            <p:nvPr/>
          </p:nvSpPr>
          <p:spPr bwMode="auto">
            <a:xfrm flipH="1">
              <a:off x="2985" y="1177"/>
              <a:ext cx="322" cy="488"/>
            </a:xfrm>
            <a:prstGeom prst="line">
              <a:avLst/>
            </a:prstGeom>
            <a:noFill/>
            <a:ln w="76320">
              <a:solidFill>
                <a:srgbClr val="FFFF00"/>
              </a:solidFill>
              <a:prstDash val="sysDot"/>
              <a:round/>
              <a:headEnd/>
              <a:tailEnd type="triangle" w="med" len="med"/>
            </a:ln>
          </p:spPr>
          <p:txBody>
            <a:bodyPr/>
            <a:lstStyle/>
            <a:p>
              <a:endParaRPr lang="en-US"/>
            </a:p>
          </p:txBody>
        </p:sp>
      </p:grpSp>
      <p:grpSp>
        <p:nvGrpSpPr>
          <p:cNvPr id="13" name="Group 45"/>
          <p:cNvGrpSpPr>
            <a:grpSpLocks/>
          </p:cNvGrpSpPr>
          <p:nvPr/>
        </p:nvGrpSpPr>
        <p:grpSpPr bwMode="auto">
          <a:xfrm>
            <a:off x="2895600" y="2286000"/>
            <a:ext cx="3113088" cy="1447800"/>
            <a:chOff x="1776" y="1344"/>
            <a:chExt cx="1961" cy="912"/>
          </a:xfrm>
        </p:grpSpPr>
        <p:pic>
          <p:nvPicPr>
            <p:cNvPr id="18456" name="Picture 46"/>
            <p:cNvPicPr>
              <a:picLocks noChangeAspect="1" noChangeArrowheads="1"/>
            </p:cNvPicPr>
            <p:nvPr/>
          </p:nvPicPr>
          <p:blipFill>
            <a:blip r:embed="rId11" cstate="print">
              <a:lum contrast="12000"/>
            </a:blip>
            <a:srcRect/>
            <a:stretch>
              <a:fillRect/>
            </a:stretch>
          </p:blipFill>
          <p:spPr bwMode="auto">
            <a:xfrm>
              <a:off x="3293" y="1344"/>
              <a:ext cx="445" cy="886"/>
            </a:xfrm>
            <a:prstGeom prst="rect">
              <a:avLst/>
            </a:prstGeom>
            <a:noFill/>
            <a:ln w="9525">
              <a:noFill/>
              <a:miter lim="800000"/>
              <a:headEnd/>
              <a:tailEnd/>
            </a:ln>
          </p:spPr>
        </p:pic>
        <p:pic>
          <p:nvPicPr>
            <p:cNvPr id="18457" name="Picture 47"/>
            <p:cNvPicPr>
              <a:picLocks noChangeAspect="1" noChangeArrowheads="1"/>
            </p:cNvPicPr>
            <p:nvPr/>
          </p:nvPicPr>
          <p:blipFill>
            <a:blip r:embed="rId12" cstate="print">
              <a:lum contrast="12000"/>
            </a:blip>
            <a:srcRect/>
            <a:stretch>
              <a:fillRect/>
            </a:stretch>
          </p:blipFill>
          <p:spPr bwMode="auto">
            <a:xfrm>
              <a:off x="1776" y="1344"/>
              <a:ext cx="464" cy="913"/>
            </a:xfrm>
            <a:prstGeom prst="rect">
              <a:avLst/>
            </a:prstGeom>
            <a:noFill/>
            <a:ln w="9525">
              <a:noFill/>
              <a:miter lim="800000"/>
              <a:headEnd/>
              <a:tailEnd/>
            </a:ln>
          </p:spPr>
        </p:pic>
      </p:grpSp>
      <p:pic>
        <p:nvPicPr>
          <p:cNvPr id="76849" name="Picture 49" descr="thermometer_burst_hg_clr"/>
          <p:cNvPicPr>
            <a:picLocks noChangeAspect="1" noChangeArrowheads="1" noCrop="1"/>
          </p:cNvPicPr>
          <p:nvPr/>
        </p:nvPicPr>
        <p:blipFill>
          <a:blip r:embed="rId13" cstate="print"/>
          <a:srcRect/>
          <a:stretch>
            <a:fillRect/>
          </a:stretch>
        </p:blipFill>
        <p:spPr bwMode="auto">
          <a:xfrm>
            <a:off x="7239000" y="457200"/>
            <a:ext cx="148590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32"/>
                                        </p:tgtEl>
                                        <p:attrNameLst>
                                          <p:attrName>style.visibility</p:attrName>
                                        </p:attrNameLst>
                                      </p:cBhvr>
                                      <p:to>
                                        <p:strVal val="visible"/>
                                      </p:to>
                                    </p:set>
                                    <p:animEffect transition="in" filter="dissolve">
                                      <p:cBhvr>
                                        <p:cTn id="7" dur="1000"/>
                                        <p:tgtEl>
                                          <p:spTgt spid="76832"/>
                                        </p:tgtEl>
                                      </p:cBhvr>
                                    </p:animEffect>
                                  </p:childTnLst>
                                </p:cTn>
                              </p:par>
                              <p:par>
                                <p:cTn id="8" presetID="5" presetClass="entr" presetSubtype="10" fill="hold" nodeType="withEffect">
                                  <p:stCondLst>
                                    <p:cond delay="0"/>
                                  </p:stCondLst>
                                  <p:childTnLst>
                                    <p:set>
                                      <p:cBhvr>
                                        <p:cTn id="9" dur="1" fill="hold">
                                          <p:stCondLst>
                                            <p:cond delay="0"/>
                                          </p:stCondLst>
                                        </p:cTn>
                                        <p:tgtEl>
                                          <p:spTgt spid="76809"/>
                                        </p:tgtEl>
                                        <p:attrNameLst>
                                          <p:attrName>style.visibility</p:attrName>
                                        </p:attrNameLst>
                                      </p:cBhvr>
                                      <p:to>
                                        <p:strVal val="visible"/>
                                      </p:to>
                                    </p:set>
                                    <p:animEffect transition="in" filter="checkerboard(across)">
                                      <p:cBhvr>
                                        <p:cTn id="10" dur="500"/>
                                        <p:tgtEl>
                                          <p:spTgt spid="76809"/>
                                        </p:tgtEl>
                                      </p:cBhvr>
                                    </p:animEffect>
                                  </p:childTnLst>
                                </p:cTn>
                              </p:par>
                              <p:par>
                                <p:cTn id="11" presetID="5" presetClass="exit" presetSubtype="10" fill="hold" nodeType="withEffect">
                                  <p:stCondLst>
                                    <p:cond delay="0"/>
                                  </p:stCondLst>
                                  <p:childTnLst>
                                    <p:animEffect transition="out" filter="checkerboard(across)">
                                      <p:cBhvr>
                                        <p:cTn id="12" dur="500"/>
                                        <p:tgtEl>
                                          <p:spTgt spid="76804"/>
                                        </p:tgtEl>
                                      </p:cBhvr>
                                    </p:animEffect>
                                    <p:set>
                                      <p:cBhvr>
                                        <p:cTn id="13" dur="1" fill="hold">
                                          <p:stCondLst>
                                            <p:cond delay="499"/>
                                          </p:stCondLst>
                                        </p:cTn>
                                        <p:tgtEl>
                                          <p:spTgt spid="76804"/>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76810"/>
                                        </p:tgtEl>
                                        <p:attrNameLst>
                                          <p:attrName>style.visibility</p:attrName>
                                        </p:attrNameLst>
                                      </p:cBhvr>
                                      <p:to>
                                        <p:strVal val="visible"/>
                                      </p:to>
                                    </p:set>
                                    <p:anim calcmode="lin" valueType="num">
                                      <p:cBhvr additive="base">
                                        <p:cTn id="16" dur="500" fill="hold"/>
                                        <p:tgtEl>
                                          <p:spTgt spid="76810"/>
                                        </p:tgtEl>
                                        <p:attrNameLst>
                                          <p:attrName>ppt_x</p:attrName>
                                        </p:attrNameLst>
                                      </p:cBhvr>
                                      <p:tavLst>
                                        <p:tav tm="0">
                                          <p:val>
                                            <p:strVal val="#ppt_x"/>
                                          </p:val>
                                        </p:tav>
                                        <p:tav tm="100000">
                                          <p:val>
                                            <p:strVal val="#ppt_x"/>
                                          </p:val>
                                        </p:tav>
                                      </p:tavLst>
                                    </p:anim>
                                    <p:anim calcmode="lin" valueType="num">
                                      <p:cBhvr additive="base">
                                        <p:cTn id="17" dur="500" fill="hold"/>
                                        <p:tgtEl>
                                          <p:spTgt spid="76810"/>
                                        </p:tgtEl>
                                        <p:attrNameLst>
                                          <p:attrName>ppt_y</p:attrName>
                                        </p:attrNameLst>
                                      </p:cBhvr>
                                      <p:tavLst>
                                        <p:tav tm="0">
                                          <p:val>
                                            <p:strVal val="1+#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6833"/>
                                        </p:tgtEl>
                                        <p:attrNameLst>
                                          <p:attrName>style.visibility</p:attrName>
                                        </p:attrNameLst>
                                      </p:cBhvr>
                                      <p:to>
                                        <p:strVal val="visible"/>
                                      </p:to>
                                    </p:set>
                                    <p:anim calcmode="lin" valueType="num">
                                      <p:cBhvr additive="base">
                                        <p:cTn id="37" dur="500" fill="hold"/>
                                        <p:tgtEl>
                                          <p:spTgt spid="76833"/>
                                        </p:tgtEl>
                                        <p:attrNameLst>
                                          <p:attrName>ppt_x</p:attrName>
                                        </p:attrNameLst>
                                      </p:cBhvr>
                                      <p:tavLst>
                                        <p:tav tm="0">
                                          <p:val>
                                            <p:strVal val="#ppt_x"/>
                                          </p:val>
                                        </p:tav>
                                        <p:tav tm="100000">
                                          <p:val>
                                            <p:strVal val="#ppt_x"/>
                                          </p:val>
                                        </p:tav>
                                      </p:tavLst>
                                    </p:anim>
                                    <p:anim calcmode="lin" valueType="num">
                                      <p:cBhvr additive="base">
                                        <p:cTn id="38" dur="500" fill="hold"/>
                                        <p:tgtEl>
                                          <p:spTgt spid="768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76848"/>
                                        </p:tgtEl>
                                        <p:attrNameLst>
                                          <p:attrName>style.visibility</p:attrName>
                                        </p:attrNameLst>
                                      </p:cBhvr>
                                      <p:to>
                                        <p:strVal val="visible"/>
                                      </p:to>
                                    </p:set>
                                    <p:animEffect transition="in" filter="checkerboard(across)">
                                      <p:cBhvr>
                                        <p:cTn id="47" dur="500"/>
                                        <p:tgtEl>
                                          <p:spTgt spid="76848"/>
                                        </p:tgtEl>
                                      </p:cBhvr>
                                    </p:animEffect>
                                  </p:childTnLst>
                                </p:cTn>
                              </p:par>
                              <p:par>
                                <p:cTn id="48" presetID="5" presetClass="entr" presetSubtype="10" fill="hold" nodeType="withEffect">
                                  <p:stCondLst>
                                    <p:cond delay="2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par>
                          <p:cTn id="51" fill="hold">
                            <p:stCondLst>
                              <p:cond delay="2500"/>
                            </p:stCondLst>
                            <p:childTnLst>
                              <p:par>
                                <p:cTn id="52" presetID="2" presetClass="entr" presetSubtype="4" fill="hold" nodeType="afterEffect">
                                  <p:stCondLst>
                                    <p:cond delay="2000"/>
                                  </p:stCondLst>
                                  <p:childTnLst>
                                    <p:set>
                                      <p:cBhvr>
                                        <p:cTn id="53" dur="1" fill="hold">
                                          <p:stCondLst>
                                            <p:cond delay="0"/>
                                          </p:stCondLst>
                                        </p:cTn>
                                        <p:tgtEl>
                                          <p:spTgt spid="76849"/>
                                        </p:tgtEl>
                                        <p:attrNameLst>
                                          <p:attrName>style.visibility</p:attrName>
                                        </p:attrNameLst>
                                      </p:cBhvr>
                                      <p:to>
                                        <p:strVal val="visible"/>
                                      </p:to>
                                    </p:set>
                                    <p:anim calcmode="lin" valueType="num">
                                      <p:cBhvr additive="base">
                                        <p:cTn id="54" dur="500" fill="hold"/>
                                        <p:tgtEl>
                                          <p:spTgt spid="76849"/>
                                        </p:tgtEl>
                                        <p:attrNameLst>
                                          <p:attrName>ppt_x</p:attrName>
                                        </p:attrNameLst>
                                      </p:cBhvr>
                                      <p:tavLst>
                                        <p:tav tm="0">
                                          <p:val>
                                            <p:strVal val="#ppt_x"/>
                                          </p:val>
                                        </p:tav>
                                        <p:tav tm="100000">
                                          <p:val>
                                            <p:strVal val="#ppt_x"/>
                                          </p:val>
                                        </p:tav>
                                      </p:tavLst>
                                    </p:anim>
                                    <p:anim calcmode="lin" valueType="num">
                                      <p:cBhvr additive="base">
                                        <p:cTn id="55" dur="500" fill="hold"/>
                                        <p:tgtEl>
                                          <p:spTgt spid="7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12"/>
          <p:cNvSpPr>
            <a:spLocks noChangeShapeType="1"/>
          </p:cNvSpPr>
          <p:nvPr/>
        </p:nvSpPr>
        <p:spPr bwMode="auto">
          <a:xfrm flipV="1">
            <a:off x="5562600" y="3962400"/>
            <a:ext cx="533400" cy="152400"/>
          </a:xfrm>
          <a:prstGeom prst="line">
            <a:avLst/>
          </a:prstGeom>
          <a:noFill/>
          <a:ln w="9525">
            <a:solidFill>
              <a:srgbClr val="FFFF00"/>
            </a:solidFill>
            <a:round/>
            <a:headEnd/>
            <a:tailEnd type="triangle" w="med" len="med"/>
          </a:ln>
        </p:spPr>
        <p:txBody>
          <a:bodyPr/>
          <a:lstStyle/>
          <a:p>
            <a:endParaRPr lang="en-US"/>
          </a:p>
        </p:txBody>
      </p:sp>
      <p:pic>
        <p:nvPicPr>
          <p:cNvPr id="19459" name="Picture 5" descr="j0337840"/>
          <p:cNvPicPr>
            <a:picLocks noChangeAspect="1" noChangeArrowheads="1"/>
          </p:cNvPicPr>
          <p:nvPr/>
        </p:nvPicPr>
        <p:blipFill>
          <a:blip r:embed="rId3" cstate="print"/>
          <a:srcRect/>
          <a:stretch>
            <a:fillRect/>
          </a:stretch>
        </p:blipFill>
        <p:spPr bwMode="auto">
          <a:xfrm>
            <a:off x="3429000" y="3043238"/>
            <a:ext cx="5715000" cy="2819400"/>
          </a:xfrm>
          <a:prstGeom prst="rect">
            <a:avLst/>
          </a:prstGeom>
          <a:noFill/>
          <a:ln w="9525">
            <a:noFill/>
            <a:miter lim="800000"/>
            <a:headEnd/>
            <a:tailEnd/>
          </a:ln>
        </p:spPr>
      </p:pic>
      <p:pic>
        <p:nvPicPr>
          <p:cNvPr id="19460" name="Picture 6" descr="sun-soho011905-1919z noa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81000"/>
            <a:ext cx="2286000" cy="2219325"/>
          </a:xfrm>
          <a:prstGeom prst="rect">
            <a:avLst/>
          </a:prstGeom>
          <a:noFill/>
          <a:ln w="9525">
            <a:noFill/>
            <a:miter lim="800000"/>
            <a:headEnd/>
            <a:tailEnd/>
          </a:ln>
        </p:spPr>
      </p:pic>
      <p:sp>
        <p:nvSpPr>
          <p:cNvPr id="10248" name="AutoShape 8"/>
          <p:cNvSpPr>
            <a:spLocks noChangeArrowheads="1"/>
          </p:cNvSpPr>
          <p:nvPr/>
        </p:nvSpPr>
        <p:spPr bwMode="auto">
          <a:xfrm rot="1606755">
            <a:off x="1828800" y="2743200"/>
            <a:ext cx="3621088" cy="441325"/>
          </a:xfrm>
          <a:prstGeom prst="rightArrow">
            <a:avLst>
              <a:gd name="adj1" fmla="val 50000"/>
              <a:gd name="adj2" fmla="val 205126"/>
            </a:avLst>
          </a:prstGeom>
          <a:gradFill rotWithShape="1">
            <a:gsLst>
              <a:gs pos="0">
                <a:srgbClr val="FF9933"/>
              </a:gs>
              <a:gs pos="100000">
                <a:srgbClr val="FFFF00"/>
              </a:gs>
            </a:gsLst>
            <a:lin ang="0" scaled="1"/>
          </a:gradFill>
          <a:ln w="9525">
            <a:noFill/>
            <a:miter lim="800000"/>
            <a:headEnd/>
            <a:tailEnd/>
          </a:ln>
        </p:spPr>
        <p:txBody>
          <a:bodyPr wrap="none" anchor="ctr"/>
          <a:lstStyle/>
          <a:p>
            <a:endParaRPr lang="en-US"/>
          </a:p>
        </p:txBody>
      </p:sp>
      <p:cxnSp>
        <p:nvCxnSpPr>
          <p:cNvPr id="19462" name="AutoShape 11"/>
          <p:cNvCxnSpPr>
            <a:cxnSpLocks noChangeShapeType="1"/>
          </p:cNvCxnSpPr>
          <p:nvPr/>
        </p:nvCxnSpPr>
        <p:spPr bwMode="auto">
          <a:xfrm rot="5400000" flipV="1">
            <a:off x="6781800" y="4419600"/>
            <a:ext cx="1588" cy="1588"/>
          </a:xfrm>
          <a:prstGeom prst="curvedConnector3">
            <a:avLst>
              <a:gd name="adj1" fmla="val -14400005"/>
            </a:avLst>
          </a:prstGeom>
          <a:noFill/>
          <a:ln w="9525">
            <a:solidFill>
              <a:schemeClr val="tx1"/>
            </a:solidFill>
            <a:round/>
            <a:headEnd/>
            <a:tailEnd type="triangle" w="med" len="med"/>
          </a:ln>
        </p:spPr>
      </p:cxnSp>
      <p:pic>
        <p:nvPicPr>
          <p:cNvPr id="19463" name="Picture 13" descr="arrow 1"/>
          <p:cNvPicPr>
            <a:picLocks noChangeAspect="1" noChangeArrowheads="1"/>
          </p:cNvPicPr>
          <p:nvPr/>
        </p:nvPicPr>
        <p:blipFill>
          <a:blip r:embed="rId5" cstate="print"/>
          <a:srcRect/>
          <a:stretch>
            <a:fillRect/>
          </a:stretch>
        </p:blipFill>
        <p:spPr bwMode="auto">
          <a:xfrm rot="-1968418">
            <a:off x="5257800" y="3686175"/>
            <a:ext cx="533400" cy="352425"/>
          </a:xfrm>
          <a:prstGeom prst="rect">
            <a:avLst/>
          </a:prstGeom>
          <a:noFill/>
          <a:ln w="9525">
            <a:noFill/>
            <a:miter lim="800000"/>
            <a:headEnd/>
            <a:tailEnd/>
          </a:ln>
        </p:spPr>
      </p:pic>
      <p:pic>
        <p:nvPicPr>
          <p:cNvPr id="19464" name="Picture 14" descr="arrow 1"/>
          <p:cNvPicPr>
            <a:picLocks noChangeAspect="1" noChangeArrowheads="1"/>
          </p:cNvPicPr>
          <p:nvPr/>
        </p:nvPicPr>
        <p:blipFill>
          <a:blip r:embed="rId5" cstate="print"/>
          <a:srcRect/>
          <a:stretch>
            <a:fillRect/>
          </a:stretch>
        </p:blipFill>
        <p:spPr bwMode="auto">
          <a:xfrm rot="-4439213">
            <a:off x="5014913" y="3595687"/>
            <a:ext cx="533400" cy="352425"/>
          </a:xfrm>
          <a:prstGeom prst="rect">
            <a:avLst/>
          </a:prstGeom>
          <a:noFill/>
          <a:ln w="9525">
            <a:noFill/>
            <a:miter lim="800000"/>
            <a:headEnd/>
            <a:tailEnd/>
          </a:ln>
        </p:spPr>
      </p:pic>
      <p:pic>
        <p:nvPicPr>
          <p:cNvPr id="19465" name="Picture 15" descr="arrow 1"/>
          <p:cNvPicPr>
            <a:picLocks noChangeAspect="1" noChangeArrowheads="1"/>
          </p:cNvPicPr>
          <p:nvPr/>
        </p:nvPicPr>
        <p:blipFill>
          <a:blip r:embed="rId5" cstate="print"/>
          <a:srcRect/>
          <a:stretch>
            <a:fillRect/>
          </a:stretch>
        </p:blipFill>
        <p:spPr bwMode="auto">
          <a:xfrm rot="-1968418">
            <a:off x="6553200" y="3786188"/>
            <a:ext cx="381000" cy="252412"/>
          </a:xfrm>
          <a:prstGeom prst="rect">
            <a:avLst/>
          </a:prstGeom>
          <a:noFill/>
          <a:ln w="9525">
            <a:noFill/>
            <a:miter lim="800000"/>
            <a:headEnd/>
            <a:tailEnd/>
          </a:ln>
        </p:spPr>
      </p:pic>
      <p:pic>
        <p:nvPicPr>
          <p:cNvPr id="19466" name="Picture 16" descr="arrow 1"/>
          <p:cNvPicPr>
            <a:picLocks noChangeAspect="1" noChangeArrowheads="1"/>
          </p:cNvPicPr>
          <p:nvPr/>
        </p:nvPicPr>
        <p:blipFill>
          <a:blip r:embed="rId5" cstate="print"/>
          <a:srcRect/>
          <a:stretch>
            <a:fillRect/>
          </a:stretch>
        </p:blipFill>
        <p:spPr bwMode="auto">
          <a:xfrm rot="-3314155">
            <a:off x="4660107" y="3798093"/>
            <a:ext cx="381000" cy="252413"/>
          </a:xfrm>
          <a:prstGeom prst="rect">
            <a:avLst/>
          </a:prstGeom>
          <a:noFill/>
          <a:ln w="9525">
            <a:noFill/>
            <a:miter lim="800000"/>
            <a:headEnd/>
            <a:tailEnd/>
          </a:ln>
        </p:spPr>
      </p:pic>
      <p:sp>
        <p:nvSpPr>
          <p:cNvPr id="19467" name="Text Box 17"/>
          <p:cNvSpPr txBox="1">
            <a:spLocks noChangeArrowheads="1"/>
          </p:cNvSpPr>
          <p:nvPr/>
        </p:nvSpPr>
        <p:spPr bwMode="auto">
          <a:xfrm>
            <a:off x="3505200" y="1676400"/>
            <a:ext cx="3733800" cy="1187450"/>
          </a:xfrm>
          <a:prstGeom prst="rect">
            <a:avLst/>
          </a:prstGeom>
          <a:noFill/>
          <a:ln w="9525">
            <a:noFill/>
            <a:miter lim="800000"/>
            <a:headEnd/>
            <a:tailEnd/>
          </a:ln>
        </p:spPr>
        <p:txBody>
          <a:bodyPr>
            <a:spAutoFit/>
          </a:bodyPr>
          <a:lstStyle/>
          <a:p>
            <a:pPr>
              <a:spcBef>
                <a:spcPct val="50000"/>
              </a:spcBef>
            </a:pPr>
            <a:r>
              <a:rPr lang="en-US" sz="2400">
                <a:solidFill>
                  <a:srgbClr val="5998C9"/>
                </a:solidFill>
                <a:latin typeface="Arial Black" pitchFamily="34" charset="0"/>
              </a:rPr>
              <a:t>The Sun’s energy passes through the car’s windshield.</a:t>
            </a:r>
          </a:p>
        </p:txBody>
      </p:sp>
      <p:sp>
        <p:nvSpPr>
          <p:cNvPr id="19468" name="Text Box 19"/>
          <p:cNvSpPr txBox="1">
            <a:spLocks noChangeArrowheads="1"/>
          </p:cNvSpPr>
          <p:nvPr/>
        </p:nvSpPr>
        <p:spPr bwMode="auto">
          <a:xfrm>
            <a:off x="0" y="2895600"/>
            <a:ext cx="3581400" cy="3013075"/>
          </a:xfrm>
          <a:prstGeom prst="rect">
            <a:avLst/>
          </a:prstGeom>
          <a:noFill/>
          <a:ln w="9525">
            <a:noFill/>
            <a:miter lim="800000"/>
            <a:headEnd/>
            <a:tailEnd/>
          </a:ln>
        </p:spPr>
        <p:txBody>
          <a:bodyPr>
            <a:spAutoFit/>
          </a:bodyPr>
          <a:lstStyle/>
          <a:p>
            <a:pPr>
              <a:spcBef>
                <a:spcPct val="50000"/>
              </a:spcBef>
            </a:pPr>
            <a:r>
              <a:rPr lang="en-US" sz="2400" dirty="0">
                <a:solidFill>
                  <a:srgbClr val="5998C9"/>
                </a:solidFill>
                <a:latin typeface="Arial Black" pitchFamily="34" charset="0"/>
              </a:rPr>
              <a:t>This energy (heat) is trapped inside the car and cannot pass back through the windshield, causing the inside of the car to warm up.</a:t>
            </a:r>
          </a:p>
        </p:txBody>
      </p:sp>
      <p:pic>
        <p:nvPicPr>
          <p:cNvPr id="19469" name="Picture 20" descr="arrow 1"/>
          <p:cNvPicPr>
            <a:picLocks noChangeAspect="1" noChangeArrowheads="1"/>
          </p:cNvPicPr>
          <p:nvPr/>
        </p:nvPicPr>
        <p:blipFill>
          <a:blip r:embed="rId5" cstate="print"/>
          <a:srcRect/>
          <a:stretch>
            <a:fillRect/>
          </a:stretch>
        </p:blipFill>
        <p:spPr bwMode="auto">
          <a:xfrm rot="-1968418">
            <a:off x="7239000" y="3657600"/>
            <a:ext cx="381000" cy="252413"/>
          </a:xfrm>
          <a:prstGeom prst="rect">
            <a:avLst/>
          </a:prstGeom>
          <a:noFill/>
          <a:ln w="9525">
            <a:noFill/>
            <a:miter lim="800000"/>
            <a:headEnd/>
            <a:tailEnd/>
          </a:ln>
        </p:spPr>
      </p:pic>
      <p:pic>
        <p:nvPicPr>
          <p:cNvPr id="19470" name="Picture 21" descr="arrow 1"/>
          <p:cNvPicPr>
            <a:picLocks noChangeAspect="1" noChangeArrowheads="1"/>
          </p:cNvPicPr>
          <p:nvPr/>
        </p:nvPicPr>
        <p:blipFill>
          <a:blip r:embed="rId5" cstate="print"/>
          <a:srcRect/>
          <a:stretch>
            <a:fillRect/>
          </a:stretch>
        </p:blipFill>
        <p:spPr bwMode="auto">
          <a:xfrm rot="-4264170">
            <a:off x="8228807" y="3582193"/>
            <a:ext cx="381000" cy="252413"/>
          </a:xfrm>
          <a:prstGeom prst="rect">
            <a:avLst/>
          </a:prstGeom>
          <a:noFill/>
          <a:ln w="9525">
            <a:noFill/>
            <a:miter lim="800000"/>
            <a:headEnd/>
            <a:tailEnd/>
          </a:ln>
        </p:spPr>
      </p:pic>
      <p:pic>
        <p:nvPicPr>
          <p:cNvPr id="19471" name="Picture 22" descr="arrow 1"/>
          <p:cNvPicPr>
            <a:picLocks noChangeAspect="1" noChangeArrowheads="1"/>
          </p:cNvPicPr>
          <p:nvPr/>
        </p:nvPicPr>
        <p:blipFill>
          <a:blip r:embed="rId5" cstate="print"/>
          <a:srcRect/>
          <a:stretch>
            <a:fillRect/>
          </a:stretch>
        </p:blipFill>
        <p:spPr bwMode="auto">
          <a:xfrm rot="-4521519">
            <a:off x="7555707" y="3645693"/>
            <a:ext cx="381000" cy="252413"/>
          </a:xfrm>
          <a:prstGeom prst="rect">
            <a:avLst/>
          </a:prstGeom>
          <a:noFill/>
          <a:ln w="9525">
            <a:noFill/>
            <a:miter lim="800000"/>
            <a:headEnd/>
            <a:tailEnd/>
          </a:ln>
        </p:spPr>
      </p:pic>
      <p:pic>
        <p:nvPicPr>
          <p:cNvPr id="19472" name="Picture 23" descr="arrow 1"/>
          <p:cNvPicPr>
            <a:picLocks noChangeAspect="1" noChangeArrowheads="1"/>
          </p:cNvPicPr>
          <p:nvPr/>
        </p:nvPicPr>
        <p:blipFill>
          <a:blip r:embed="rId5" cstate="print"/>
          <a:srcRect/>
          <a:stretch>
            <a:fillRect/>
          </a:stretch>
        </p:blipFill>
        <p:spPr bwMode="auto">
          <a:xfrm rot="-4264170">
            <a:off x="7098507" y="3493293"/>
            <a:ext cx="381000" cy="252413"/>
          </a:xfrm>
          <a:prstGeom prst="rect">
            <a:avLst/>
          </a:prstGeom>
          <a:noFill/>
          <a:ln w="9525">
            <a:noFill/>
            <a:miter lim="800000"/>
            <a:headEnd/>
            <a:tailEnd/>
          </a:ln>
        </p:spPr>
      </p:pic>
      <p:pic>
        <p:nvPicPr>
          <p:cNvPr id="19473" name="Picture 24" descr="arrow 1"/>
          <p:cNvPicPr>
            <a:picLocks noChangeAspect="1" noChangeArrowheads="1"/>
          </p:cNvPicPr>
          <p:nvPr/>
        </p:nvPicPr>
        <p:blipFill>
          <a:blip r:embed="rId5" cstate="print"/>
          <a:srcRect/>
          <a:stretch>
            <a:fillRect/>
          </a:stretch>
        </p:blipFill>
        <p:spPr bwMode="auto">
          <a:xfrm rot="-5571292">
            <a:off x="8087518" y="3494882"/>
            <a:ext cx="392113" cy="260350"/>
          </a:xfrm>
          <a:prstGeom prst="rect">
            <a:avLst/>
          </a:prstGeom>
          <a:noFill/>
          <a:ln w="9525">
            <a:noFill/>
            <a:miter lim="800000"/>
            <a:headEnd/>
            <a:tailEnd/>
          </a:ln>
        </p:spPr>
      </p:pic>
      <p:sp>
        <p:nvSpPr>
          <p:cNvPr id="19474" name="Text Box 25"/>
          <p:cNvSpPr txBox="1">
            <a:spLocks noChangeArrowheads="1"/>
          </p:cNvSpPr>
          <p:nvPr/>
        </p:nvSpPr>
        <p:spPr bwMode="auto">
          <a:xfrm>
            <a:off x="2286000" y="228600"/>
            <a:ext cx="6172200" cy="1190625"/>
          </a:xfrm>
          <a:prstGeom prst="rect">
            <a:avLst/>
          </a:prstGeom>
          <a:noFill/>
          <a:ln w="9525">
            <a:noFill/>
            <a:miter lim="800000"/>
            <a:headEnd/>
            <a:tailEnd/>
          </a:ln>
        </p:spPr>
        <p:txBody>
          <a:bodyPr>
            <a:spAutoFit/>
          </a:bodyPr>
          <a:lstStyle/>
          <a:p>
            <a:pPr algn="ctr">
              <a:spcBef>
                <a:spcPct val="50000"/>
              </a:spcBef>
            </a:pPr>
            <a:r>
              <a:rPr lang="en-US" sz="3600" dirty="0">
                <a:latin typeface="Arial Black" pitchFamily="34" charset="0"/>
              </a:rPr>
              <a:t>Example of the Greenhouse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1000" fill="hold"/>
                                        <p:tgtEl>
                                          <p:spTgt spid="10248"/>
                                        </p:tgtEl>
                                        <p:attrNameLst>
                                          <p:attrName>ppt_w</p:attrName>
                                        </p:attrNameLst>
                                      </p:cBhvr>
                                      <p:tavLst>
                                        <p:tav tm="0">
                                          <p:val>
                                            <p:fltVal val="0"/>
                                          </p:val>
                                        </p:tav>
                                        <p:tav tm="100000">
                                          <p:val>
                                            <p:strVal val="#ppt_w"/>
                                          </p:val>
                                        </p:tav>
                                      </p:tavLst>
                                    </p:anim>
                                    <p:anim calcmode="lin" valueType="num">
                                      <p:cBhvr>
                                        <p:cTn id="8" dur="1000" fill="hold"/>
                                        <p:tgtEl>
                                          <p:spTgt spid="10248"/>
                                        </p:tgtEl>
                                        <p:attrNameLst>
                                          <p:attrName>ppt_h</p:attrName>
                                        </p:attrNameLst>
                                      </p:cBhvr>
                                      <p:tavLst>
                                        <p:tav tm="0">
                                          <p:val>
                                            <p:fltVal val="0"/>
                                          </p:val>
                                        </p:tav>
                                        <p:tav tm="100000">
                                          <p:val>
                                            <p:strVal val="#ppt_h"/>
                                          </p:val>
                                        </p:tav>
                                      </p:tavLst>
                                    </p:anim>
                                    <p:animEffect transition="in" filter="fade">
                                      <p:cBhvr>
                                        <p:cTn id="9" dur="1000"/>
                                        <p:tgtEl>
                                          <p:spTgt spid="102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10248"/>
                                        </p:tgtEl>
                                        <p:attrNameLst>
                                          <p:attrName>style.visibility</p:attrName>
                                        </p:attrNameLst>
                                      </p:cBhvr>
                                      <p:to>
                                        <p:strVal val="visible"/>
                                      </p:to>
                                    </p:set>
                                    <p:anim calcmode="lin" valueType="num">
                                      <p:cBhvr>
                                        <p:cTn id="14" dur="500" fill="hold"/>
                                        <p:tgtEl>
                                          <p:spTgt spid="10248"/>
                                        </p:tgtEl>
                                        <p:attrNameLst>
                                          <p:attrName>ppt_w</p:attrName>
                                        </p:attrNameLst>
                                      </p:cBhvr>
                                      <p:tavLst>
                                        <p:tav tm="0">
                                          <p:val>
                                            <p:fltVal val="0"/>
                                          </p:val>
                                        </p:tav>
                                        <p:tav tm="100000">
                                          <p:val>
                                            <p:strVal val="#ppt_w"/>
                                          </p:val>
                                        </p:tav>
                                      </p:tavLst>
                                    </p:anim>
                                    <p:anim calcmode="lin" valueType="num">
                                      <p:cBhvr>
                                        <p:cTn id="15" dur="500" fill="hold"/>
                                        <p:tgtEl>
                                          <p:spTgt spid="10248"/>
                                        </p:tgtEl>
                                        <p:attrNameLst>
                                          <p:attrName>ppt_h</p:attrName>
                                        </p:attrNameLst>
                                      </p:cBhvr>
                                      <p:tavLst>
                                        <p:tav tm="0">
                                          <p:val>
                                            <p:fltVal val="0"/>
                                          </p:val>
                                        </p:tav>
                                        <p:tav tm="100000">
                                          <p:val>
                                            <p:strVal val="#ppt_h"/>
                                          </p:val>
                                        </p:tav>
                                      </p:tavLst>
                                    </p:anim>
                                    <p:animEffect transition="in" filter="fade">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609600"/>
            <a:ext cx="8229600" cy="4525963"/>
          </a:xfrm>
        </p:spPr>
        <p:txBody>
          <a:bodyPr/>
          <a:lstStyle/>
          <a:p>
            <a:pPr algn="ctr">
              <a:buFontTx/>
              <a:buNone/>
            </a:pPr>
            <a:r>
              <a:rPr lang="en-US" sz="4000" dirty="0">
                <a:solidFill>
                  <a:srgbClr val="5998C9"/>
                </a:solidFill>
                <a:latin typeface="Arial Black" pitchFamily="34" charset="0"/>
              </a:rPr>
              <a:t>What’s the difference between “global warming” and “climate change”?</a:t>
            </a:r>
          </a:p>
        </p:txBody>
      </p:sp>
      <p:sp>
        <p:nvSpPr>
          <p:cNvPr id="20483" name="Oval 8"/>
          <p:cNvSpPr>
            <a:spLocks noChangeArrowheads="1"/>
          </p:cNvSpPr>
          <p:nvPr/>
        </p:nvSpPr>
        <p:spPr bwMode="auto">
          <a:xfrm>
            <a:off x="609600" y="5791200"/>
            <a:ext cx="381000" cy="381000"/>
          </a:xfrm>
          <a:prstGeom prst="ellipse">
            <a:avLst/>
          </a:prstGeom>
          <a:noFill/>
          <a:ln w="9525" algn="ctr">
            <a:noFill/>
            <a:round/>
            <a:headEnd/>
            <a:tailEnd/>
          </a:ln>
        </p:spPr>
        <p:txBody>
          <a:bodyPr wrap="none" anchor="ctr"/>
          <a:lstStyle/>
          <a:p>
            <a:endParaRPr lang="en-US"/>
          </a:p>
        </p:txBody>
      </p:sp>
      <p:pic>
        <p:nvPicPr>
          <p:cNvPr id="20484" name="Picture 10" descr="telescopeKid silo right"/>
          <p:cNvPicPr>
            <a:picLocks noChangeAspect="1" noChangeArrowheads="1"/>
          </p:cNvPicPr>
          <p:nvPr/>
        </p:nvPicPr>
        <p:blipFill>
          <a:blip r:embed="rId3" cstate="print">
            <a:clrChange>
              <a:clrFrom>
                <a:srgbClr val="C6DF60"/>
              </a:clrFrom>
              <a:clrTo>
                <a:srgbClr val="C6DF60">
                  <a:alpha val="0"/>
                </a:srgbClr>
              </a:clrTo>
            </a:clrChange>
          </a:blip>
          <a:srcRect/>
          <a:stretch>
            <a:fillRect/>
          </a:stretch>
        </p:blipFill>
        <p:spPr bwMode="auto">
          <a:xfrm>
            <a:off x="228600" y="3200400"/>
            <a:ext cx="3040063" cy="3657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5998C9"/>
                </a:solidFill>
                <a:latin typeface="Arial Black" pitchFamily="34" charset="0"/>
              </a:rPr>
              <a:t>Difference</a:t>
            </a:r>
            <a:endParaRPr lang="en-US" dirty="0"/>
          </a:p>
        </p:txBody>
      </p:sp>
      <p:sp>
        <p:nvSpPr>
          <p:cNvPr id="21507" name="Content Placeholder 4"/>
          <p:cNvSpPr>
            <a:spLocks noGrp="1"/>
          </p:cNvSpPr>
          <p:nvPr>
            <p:ph sz="quarter" idx="2"/>
          </p:nvPr>
        </p:nvSpPr>
        <p:spPr>
          <a:xfrm>
            <a:off x="228600" y="2209800"/>
            <a:ext cx="4268788" cy="3941763"/>
          </a:xfrm>
          <a:ln>
            <a:prstDash val="solid"/>
          </a:ln>
        </p:spPr>
        <p:txBody>
          <a:bodyPr/>
          <a:lstStyle/>
          <a:p>
            <a:pPr algn="ctr">
              <a:buFont typeface="Wingdings 3" pitchFamily="18" charset="2"/>
              <a:buNone/>
            </a:pPr>
            <a:r>
              <a:rPr lang="en-US" dirty="0">
                <a:solidFill>
                  <a:srgbClr val="006666"/>
                </a:solidFill>
                <a:latin typeface="Arial Black" pitchFamily="34" charset="0"/>
              </a:rPr>
              <a:t>GLOBAL WARMING</a:t>
            </a:r>
          </a:p>
          <a:p>
            <a:pPr>
              <a:buFont typeface="Wingdings 3" pitchFamily="18" charset="2"/>
              <a:buNone/>
            </a:pPr>
            <a:r>
              <a:rPr lang="en-US" dirty="0">
                <a:solidFill>
                  <a:srgbClr val="006666"/>
                </a:solidFill>
              </a:rPr>
              <a:t>   is the increase of the Earth’s average surface temperature due to a build-up of greenhouse gases in the atmosphere.</a:t>
            </a:r>
          </a:p>
          <a:p>
            <a:endParaRPr lang="en-US" dirty="0"/>
          </a:p>
        </p:txBody>
      </p:sp>
      <p:sp>
        <p:nvSpPr>
          <p:cNvPr id="21508" name="Content Placeholder 5"/>
          <p:cNvSpPr>
            <a:spLocks noGrp="1"/>
          </p:cNvSpPr>
          <p:nvPr>
            <p:ph sz="quarter" idx="4"/>
          </p:nvPr>
        </p:nvSpPr>
        <p:spPr>
          <a:xfrm>
            <a:off x="4648200" y="2209800"/>
            <a:ext cx="4041775" cy="3941763"/>
          </a:xfrm>
          <a:ln>
            <a:prstDash val="solid"/>
          </a:ln>
        </p:spPr>
        <p:txBody>
          <a:bodyPr/>
          <a:lstStyle/>
          <a:p>
            <a:pPr algn="ctr">
              <a:spcBef>
                <a:spcPct val="0"/>
              </a:spcBef>
              <a:buFont typeface="Wingdings 3" pitchFamily="18" charset="2"/>
              <a:buNone/>
            </a:pPr>
            <a:r>
              <a:rPr lang="en-US" dirty="0">
                <a:solidFill>
                  <a:srgbClr val="A94D97"/>
                </a:solidFill>
                <a:latin typeface="Arial Black" pitchFamily="34" charset="0"/>
              </a:rPr>
              <a:t>CLIMATE CHANGE</a:t>
            </a:r>
          </a:p>
          <a:p>
            <a:pPr>
              <a:spcBef>
                <a:spcPct val="0"/>
              </a:spcBef>
              <a:buFont typeface="Wingdings 3" pitchFamily="18" charset="2"/>
              <a:buNone/>
            </a:pPr>
            <a:r>
              <a:rPr lang="en-US" dirty="0">
                <a:solidFill>
                  <a:srgbClr val="A94D97"/>
                </a:solidFill>
              </a:rPr>
              <a:t>   is a broader term that refers to long-term changes in climate, including average temperature and precipitation.</a:t>
            </a:r>
          </a:p>
          <a:p>
            <a:pPr>
              <a:spcBef>
                <a:spcPct val="0"/>
              </a:spcBef>
            </a:pPr>
            <a:endParaRPr lang="en-US" dirty="0"/>
          </a:p>
        </p:txBody>
      </p:sp>
      <p:pic>
        <p:nvPicPr>
          <p:cNvPr id="21509" name="Picture 8" descr="j0401462"/>
          <p:cNvPicPr>
            <a:picLocks noChangeAspect="1" noChangeArrowheads="1"/>
          </p:cNvPicPr>
          <p:nvPr/>
        </p:nvPicPr>
        <p:blipFill>
          <a:blip r:embed="rId2" cstate="print">
            <a:lum contrast="60000"/>
          </a:blip>
          <a:srcRect/>
          <a:stretch>
            <a:fillRect/>
          </a:stretch>
        </p:blipFill>
        <p:spPr bwMode="auto">
          <a:xfrm>
            <a:off x="2743200" y="4419600"/>
            <a:ext cx="1323975" cy="1984375"/>
          </a:xfrm>
          <a:prstGeom prst="rect">
            <a:avLst/>
          </a:prstGeom>
          <a:noFill/>
          <a:ln w="9525">
            <a:noFill/>
            <a:miter lim="800000"/>
            <a:headEnd/>
            <a:tailEnd/>
          </a:ln>
        </p:spPr>
      </p:pic>
      <p:pic>
        <p:nvPicPr>
          <p:cNvPr id="8" name="Picture 7" descr="j0293828"/>
          <p:cNvPicPr>
            <a:picLocks noChangeAspect="1" noChangeArrowheads="1"/>
          </p:cNvPicPr>
          <p:nvPr/>
        </p:nvPicPr>
        <p:blipFill>
          <a:blip r:embed="rId3" cstate="print">
            <a:lum contrast="42000"/>
          </a:blip>
          <a:srcRect/>
          <a:stretch>
            <a:fillRect/>
          </a:stretch>
        </p:blipFill>
        <p:spPr bwMode="auto">
          <a:xfrm>
            <a:off x="6858000" y="4800600"/>
            <a:ext cx="1744663"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sz="quarter"/>
          </p:nvPr>
        </p:nvSpPr>
        <p:spPr/>
        <p:txBody>
          <a:bodyPr/>
          <a:lstStyle/>
          <a:p>
            <a:pPr fontAlgn="auto">
              <a:spcAft>
                <a:spcPts val="0"/>
              </a:spcAft>
              <a:defRPr/>
            </a:pPr>
            <a:r>
              <a:rPr lang="en-US" dirty="0">
                <a:solidFill>
                  <a:srgbClr val="5998C9"/>
                </a:solidFill>
                <a:latin typeface="Arial Black" pitchFamily="34" charset="0"/>
              </a:rPr>
              <a:t>Effects of Global Warming</a:t>
            </a:r>
          </a:p>
        </p:txBody>
      </p:sp>
      <p:pic>
        <p:nvPicPr>
          <p:cNvPr id="22531" name="Picture 13" descr="j0433143"/>
          <p:cNvPicPr>
            <a:picLocks noChangeArrowheads="1"/>
          </p:cNvPicPr>
          <p:nvPr/>
        </p:nvPicPr>
        <p:blipFill>
          <a:blip r:embed="rId3" cstate="print"/>
          <a:srcRect l="4715" t="2142"/>
          <a:stretch>
            <a:fillRect/>
          </a:stretch>
        </p:blipFill>
        <p:spPr bwMode="auto">
          <a:xfrm>
            <a:off x="4725988" y="4489450"/>
            <a:ext cx="3117850" cy="2139950"/>
          </a:xfrm>
          <a:prstGeom prst="rect">
            <a:avLst/>
          </a:prstGeom>
          <a:noFill/>
          <a:ln w="9525">
            <a:noFill/>
            <a:miter lim="800000"/>
            <a:headEnd/>
            <a:tailEnd/>
          </a:ln>
        </p:spPr>
      </p:pic>
      <p:sp>
        <p:nvSpPr>
          <p:cNvPr id="22532" name="Text Box 16"/>
          <p:cNvSpPr txBox="1">
            <a:spLocks noChangeArrowheads="1"/>
          </p:cNvSpPr>
          <p:nvPr/>
        </p:nvSpPr>
        <p:spPr bwMode="auto">
          <a:xfrm>
            <a:off x="4648200" y="1249363"/>
            <a:ext cx="3657600" cy="427037"/>
          </a:xfrm>
          <a:prstGeom prst="rect">
            <a:avLst/>
          </a:prstGeom>
          <a:noFill/>
          <a:ln w="9525" algn="ctr">
            <a:noFill/>
            <a:miter lim="800000"/>
            <a:headEnd/>
            <a:tailEnd/>
          </a:ln>
        </p:spPr>
        <p:txBody>
          <a:bodyPr>
            <a:spAutoFit/>
          </a:bodyPr>
          <a:lstStyle/>
          <a:p>
            <a:pPr marL="342900" indent="-342900">
              <a:spcBef>
                <a:spcPct val="50000"/>
              </a:spcBef>
            </a:pPr>
            <a:r>
              <a:rPr lang="en-US" sz="2000" b="1" dirty="0">
                <a:solidFill>
                  <a:srgbClr val="5998C9"/>
                </a:solidFill>
              </a:rPr>
              <a:t>Increased Temperature</a:t>
            </a:r>
          </a:p>
        </p:txBody>
      </p:sp>
      <p:sp>
        <p:nvSpPr>
          <p:cNvPr id="22533" name="Text Box 17"/>
          <p:cNvSpPr txBox="1">
            <a:spLocks noChangeArrowheads="1"/>
          </p:cNvSpPr>
          <p:nvPr/>
        </p:nvSpPr>
        <p:spPr bwMode="auto">
          <a:xfrm>
            <a:off x="1143000" y="3886200"/>
            <a:ext cx="3810000" cy="579438"/>
          </a:xfrm>
          <a:prstGeom prst="rect">
            <a:avLst/>
          </a:prstGeom>
          <a:noFill/>
          <a:ln w="9525" algn="ctr">
            <a:noFill/>
            <a:miter lim="800000"/>
            <a:headEnd/>
            <a:tailEnd/>
          </a:ln>
        </p:spPr>
        <p:txBody>
          <a:bodyPr>
            <a:spAutoFit/>
          </a:bodyPr>
          <a:lstStyle/>
          <a:p>
            <a:pPr marL="342900" indent="-342900">
              <a:spcBef>
                <a:spcPct val="50000"/>
              </a:spcBef>
            </a:pPr>
            <a:r>
              <a:rPr lang="en-US" sz="2000" b="1" dirty="0">
                <a:solidFill>
                  <a:srgbClr val="5998C9"/>
                </a:solidFill>
              </a:rPr>
              <a:t>Habitat Damage and </a:t>
            </a:r>
          </a:p>
          <a:p>
            <a:pPr marL="342900" indent="-342900">
              <a:lnSpc>
                <a:spcPct val="0"/>
              </a:lnSpc>
              <a:spcBef>
                <a:spcPct val="50000"/>
              </a:spcBef>
            </a:pPr>
            <a:r>
              <a:rPr lang="en-US" sz="2000" b="1" dirty="0">
                <a:solidFill>
                  <a:srgbClr val="5998C9"/>
                </a:solidFill>
              </a:rPr>
              <a:t>Species Affected</a:t>
            </a:r>
          </a:p>
        </p:txBody>
      </p:sp>
      <p:sp>
        <p:nvSpPr>
          <p:cNvPr id="22534" name="Text Box 18"/>
          <p:cNvSpPr txBox="1">
            <a:spLocks noChangeArrowheads="1"/>
          </p:cNvSpPr>
          <p:nvPr/>
        </p:nvSpPr>
        <p:spPr bwMode="auto">
          <a:xfrm>
            <a:off x="4648200" y="4068763"/>
            <a:ext cx="3505200" cy="427037"/>
          </a:xfrm>
          <a:prstGeom prst="rect">
            <a:avLst/>
          </a:prstGeom>
          <a:noFill/>
          <a:ln w="9525" algn="ctr">
            <a:noFill/>
            <a:miter lim="800000"/>
            <a:headEnd/>
            <a:tailEnd/>
          </a:ln>
        </p:spPr>
        <p:txBody>
          <a:bodyPr>
            <a:spAutoFit/>
          </a:bodyPr>
          <a:lstStyle/>
          <a:p>
            <a:pPr marL="342900" indent="-342900">
              <a:spcBef>
                <a:spcPct val="50000"/>
              </a:spcBef>
            </a:pPr>
            <a:r>
              <a:rPr lang="en-US" sz="2000" b="1" dirty="0">
                <a:solidFill>
                  <a:srgbClr val="5998C9"/>
                </a:solidFill>
              </a:rPr>
              <a:t>Changes in Water Supply</a:t>
            </a:r>
          </a:p>
        </p:txBody>
      </p:sp>
      <p:pic>
        <p:nvPicPr>
          <p:cNvPr id="22535" name="Picture 19" descr="horseshoe_res noaa modified"/>
          <p:cNvPicPr>
            <a:picLocks noChangeAspect="1" noChangeArrowheads="1"/>
          </p:cNvPicPr>
          <p:nvPr/>
        </p:nvPicPr>
        <p:blipFill>
          <a:blip r:embed="rId4" cstate="print"/>
          <a:srcRect/>
          <a:stretch>
            <a:fillRect/>
          </a:stretch>
        </p:blipFill>
        <p:spPr bwMode="auto">
          <a:xfrm>
            <a:off x="1295400" y="1600200"/>
            <a:ext cx="3124200" cy="2185988"/>
          </a:xfrm>
          <a:prstGeom prst="rect">
            <a:avLst/>
          </a:prstGeom>
          <a:noFill/>
          <a:ln w="9525">
            <a:noFill/>
            <a:miter lim="800000"/>
            <a:headEnd/>
            <a:tailEnd/>
          </a:ln>
        </p:spPr>
      </p:pic>
      <p:sp>
        <p:nvSpPr>
          <p:cNvPr id="22536" name="Text Box 15"/>
          <p:cNvSpPr txBox="1">
            <a:spLocks noChangeArrowheads="1"/>
          </p:cNvSpPr>
          <p:nvPr/>
        </p:nvSpPr>
        <p:spPr bwMode="auto">
          <a:xfrm>
            <a:off x="1219200" y="1249363"/>
            <a:ext cx="3352800" cy="427037"/>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5998C9"/>
                </a:solidFill>
              </a:rPr>
              <a:t>Rising Sea Level</a:t>
            </a:r>
          </a:p>
        </p:txBody>
      </p:sp>
      <p:pic>
        <p:nvPicPr>
          <p:cNvPr id="22537" name="Picture 21" descr="HSTemperatureExtremes1 Plano Gov"/>
          <p:cNvPicPr>
            <a:picLocks noChangeAspect="1" noChangeArrowheads="1"/>
          </p:cNvPicPr>
          <p:nvPr/>
        </p:nvPicPr>
        <p:blipFill>
          <a:blip r:embed="rId5" cstate="print"/>
          <a:srcRect r="6818" b="4681"/>
          <a:stretch>
            <a:fillRect/>
          </a:stretch>
        </p:blipFill>
        <p:spPr bwMode="auto">
          <a:xfrm>
            <a:off x="4724400" y="1600200"/>
            <a:ext cx="3124200" cy="2209800"/>
          </a:xfrm>
          <a:prstGeom prst="rect">
            <a:avLst/>
          </a:prstGeom>
          <a:noFill/>
          <a:ln w="9525">
            <a:noFill/>
            <a:miter lim="800000"/>
            <a:headEnd/>
            <a:tailEnd/>
          </a:ln>
        </p:spPr>
      </p:pic>
      <p:pic>
        <p:nvPicPr>
          <p:cNvPr id="22538" name="Picture 23" descr="Ding Darling FL NWR usfws"/>
          <p:cNvPicPr>
            <a:picLocks noChangeAspect="1" noChangeArrowheads="1"/>
          </p:cNvPicPr>
          <p:nvPr/>
        </p:nvPicPr>
        <p:blipFill>
          <a:blip r:embed="rId6" cstate="print"/>
          <a:srcRect t="13750" b="3572"/>
          <a:stretch>
            <a:fillRect/>
          </a:stretch>
        </p:blipFill>
        <p:spPr bwMode="auto">
          <a:xfrm>
            <a:off x="1219200" y="4497388"/>
            <a:ext cx="3200400" cy="2116137"/>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LOBAL WARMING">
  <a:themeElements>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66"/>
        </a:lt1>
        <a:dk2>
          <a:srgbClr val="000000"/>
        </a:dk2>
        <a:lt2>
          <a:srgbClr val="CCCCCC"/>
        </a:lt2>
        <a:accent1>
          <a:srgbClr val="B23B00"/>
        </a:accent1>
        <a:accent2>
          <a:srgbClr val="993300"/>
        </a:accent2>
        <a:accent3>
          <a:srgbClr val="FFCAB8"/>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66"/>
        </a:lt1>
        <a:dk2>
          <a:srgbClr val="000000"/>
        </a:dk2>
        <a:lt2>
          <a:srgbClr val="CCCCCC"/>
        </a:lt2>
        <a:accent1>
          <a:srgbClr val="8C4F00"/>
        </a:accent1>
        <a:accent2>
          <a:srgbClr val="A12027"/>
        </a:accent2>
        <a:accent3>
          <a:srgbClr val="FFCAB8"/>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66"/>
        </a:lt1>
        <a:dk2>
          <a:srgbClr val="000000"/>
        </a:dk2>
        <a:lt2>
          <a:srgbClr val="CCCCCC"/>
        </a:lt2>
        <a:accent1>
          <a:srgbClr val="26466E"/>
        </a:accent1>
        <a:accent2>
          <a:srgbClr val="872D00"/>
        </a:accent2>
        <a:accent3>
          <a:srgbClr val="FFCAB8"/>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66"/>
        </a:lt1>
        <a:dk2>
          <a:srgbClr val="000000"/>
        </a:dk2>
        <a:lt2>
          <a:srgbClr val="CCCCCC"/>
        </a:lt2>
        <a:accent1>
          <a:srgbClr val="545100"/>
        </a:accent1>
        <a:accent2>
          <a:srgbClr val="1F4C4C"/>
        </a:accent2>
        <a:accent3>
          <a:srgbClr val="FFCAB8"/>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B23B00"/>
        </a:accent1>
        <a:accent2>
          <a:srgbClr val="993300"/>
        </a:accent2>
        <a:accent3>
          <a:srgbClr val="FFFFFF"/>
        </a:accent3>
        <a:accent4>
          <a:srgbClr val="000000"/>
        </a:accent4>
        <a:accent5>
          <a:srgbClr val="D5AFAA"/>
        </a:accent5>
        <a:accent6>
          <a:srgbClr val="8A2D00"/>
        </a:accent6>
        <a:hlink>
          <a:srgbClr val="852C00"/>
        </a:hlink>
        <a:folHlink>
          <a:srgbClr val="732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C4F00"/>
        </a:accent1>
        <a:accent2>
          <a:srgbClr val="A12027"/>
        </a:accent2>
        <a:accent3>
          <a:srgbClr val="FFFFFF"/>
        </a:accent3>
        <a:accent4>
          <a:srgbClr val="000000"/>
        </a:accent4>
        <a:accent5>
          <a:srgbClr val="C5B2AA"/>
        </a:accent5>
        <a:accent6>
          <a:srgbClr val="911C22"/>
        </a:accent6>
        <a:hlink>
          <a:srgbClr val="802A00"/>
        </a:hlink>
        <a:folHlink>
          <a:srgbClr val="6E165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6466E"/>
        </a:accent1>
        <a:accent2>
          <a:srgbClr val="872D00"/>
        </a:accent2>
        <a:accent3>
          <a:srgbClr val="FFFFFF"/>
        </a:accent3>
        <a:accent4>
          <a:srgbClr val="000000"/>
        </a:accent4>
        <a:accent5>
          <a:srgbClr val="ACB0BA"/>
        </a:accent5>
        <a:accent6>
          <a:srgbClr val="7A2800"/>
        </a:accent6>
        <a:hlink>
          <a:srgbClr val="2D2966"/>
        </a:hlink>
        <a:folHlink>
          <a:srgbClr val="22471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5100"/>
        </a:accent1>
        <a:accent2>
          <a:srgbClr val="1F4C4C"/>
        </a:accent2>
        <a:accent3>
          <a:srgbClr val="FFFFFF"/>
        </a:accent3>
        <a:accent4>
          <a:srgbClr val="000000"/>
        </a:accent4>
        <a:accent5>
          <a:srgbClr val="B3B3AA"/>
        </a:accent5>
        <a:accent6>
          <a:srgbClr val="1B4444"/>
        </a:accent6>
        <a:hlink>
          <a:srgbClr val="482761"/>
        </a:hlink>
        <a:folHlink>
          <a:srgbClr val="732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GLOBAL WARMING</Template>
  <TotalTime>310</TotalTime>
  <Words>653</Words>
  <Application>Microsoft Office PowerPoint</Application>
  <PresentationFormat>On-screen Show (4:3)</PresentationFormat>
  <Paragraphs>94</Paragraphs>
  <Slides>17</Slides>
  <Notes>10</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Arial Black</vt:lpstr>
      <vt:lpstr>Calibri</vt:lpstr>
      <vt:lpstr>Lucida Sans Unicode</vt:lpstr>
      <vt:lpstr>Times New Roman</vt:lpstr>
      <vt:lpstr>Verdana</vt:lpstr>
      <vt:lpstr>Wingdings</vt:lpstr>
      <vt:lpstr>Wingdings 2</vt:lpstr>
      <vt:lpstr>Wingdings 3</vt:lpstr>
      <vt:lpstr>GLOBAL WARMING</vt:lpstr>
      <vt:lpstr>1_Default Design</vt:lpstr>
      <vt:lpstr>Concourse</vt:lpstr>
      <vt:lpstr>PowerPoint Presentation</vt:lpstr>
      <vt:lpstr>Content</vt:lpstr>
      <vt:lpstr>Introduction</vt:lpstr>
      <vt:lpstr>What is global warming?</vt:lpstr>
      <vt:lpstr>How Global Warming Works</vt:lpstr>
      <vt:lpstr>PowerPoint Presentation</vt:lpstr>
      <vt:lpstr>PowerPoint Presentation</vt:lpstr>
      <vt:lpstr>Difference</vt:lpstr>
      <vt:lpstr>Effects of Global Warming</vt:lpstr>
      <vt:lpstr>Why is global warming happening?  </vt:lpstr>
      <vt:lpstr>Burning of Fossil Fuels</vt:lpstr>
      <vt:lpstr>We can stop global warming!</vt:lpstr>
      <vt:lpstr>Simple Things To Do</vt:lpstr>
      <vt:lpstr>Simple Things To Do</vt:lpstr>
      <vt:lpstr>Conclusion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dc:title>
  <dc:creator>Administrator</dc:creator>
  <cp:lastModifiedBy>Sumit Thakur</cp:lastModifiedBy>
  <cp:revision>23</cp:revision>
  <dcterms:created xsi:type="dcterms:W3CDTF">2011-04-04T22:57:58Z</dcterms:created>
  <dcterms:modified xsi:type="dcterms:W3CDTF">2021-01-08T05:26:13Z</dcterms:modified>
</cp:coreProperties>
</file>