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2"/>
  </p:sldMasterIdLst>
  <p:notesMasterIdLst>
    <p:notesMasterId r:id="rId44"/>
  </p:notesMasterIdLst>
  <p:sldIdLst>
    <p:sldId id="333" r:id="rId3"/>
    <p:sldId id="334" r:id="rId4"/>
    <p:sldId id="338" r:id="rId5"/>
    <p:sldId id="289" r:id="rId6"/>
    <p:sldId id="294" r:id="rId7"/>
    <p:sldId id="288" r:id="rId8"/>
    <p:sldId id="295" r:id="rId9"/>
    <p:sldId id="286" r:id="rId10"/>
    <p:sldId id="301" r:id="rId11"/>
    <p:sldId id="302" r:id="rId12"/>
    <p:sldId id="303" r:id="rId13"/>
    <p:sldId id="300" r:id="rId14"/>
    <p:sldId id="292" r:id="rId15"/>
    <p:sldId id="281" r:id="rId16"/>
    <p:sldId id="282" r:id="rId17"/>
    <p:sldId id="290" r:id="rId18"/>
    <p:sldId id="304" r:id="rId19"/>
    <p:sldId id="305" r:id="rId20"/>
    <p:sldId id="306" r:id="rId21"/>
    <p:sldId id="307" r:id="rId22"/>
    <p:sldId id="308" r:id="rId23"/>
    <p:sldId id="309" r:id="rId24"/>
    <p:sldId id="310" r:id="rId25"/>
    <p:sldId id="311" r:id="rId26"/>
    <p:sldId id="326" r:id="rId27"/>
    <p:sldId id="328" r:id="rId28"/>
    <p:sldId id="327" r:id="rId29"/>
    <p:sldId id="330" r:id="rId30"/>
    <p:sldId id="329" r:id="rId31"/>
    <p:sldId id="312" r:id="rId32"/>
    <p:sldId id="313" r:id="rId33"/>
    <p:sldId id="314" r:id="rId34"/>
    <p:sldId id="315" r:id="rId35"/>
    <p:sldId id="319" r:id="rId36"/>
    <p:sldId id="320" r:id="rId37"/>
    <p:sldId id="321" r:id="rId38"/>
    <p:sldId id="325" r:id="rId39"/>
    <p:sldId id="331" r:id="rId40"/>
    <p:sldId id="337" r:id="rId41"/>
    <p:sldId id="335" r:id="rId42"/>
    <p:sldId id="336" r:id="rId4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56810" autoAdjust="0"/>
  </p:normalViewPr>
  <p:slideViewPr>
    <p:cSldViewPr>
      <p:cViewPr>
        <p:scale>
          <a:sx n="70" d="100"/>
          <a:sy n="70" d="100"/>
        </p:scale>
        <p:origin x="-1386" y="-168"/>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8FB2A23-DC50-41AF-8FBF-7E4988EE192F}" type="datetimeFigureOut">
              <a:rPr lang="en-US"/>
              <a:pPr>
                <a:defRPr/>
              </a:pPr>
              <a:t>3/27/2017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49FE7DB4-7841-4D47-9464-8400B0DF901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changingminds.org/disciplines/leadership/styles/participative_leadership.htm" TargetMode="External"/><Relationship Id="rId2" Type="http://schemas.openxmlformats.org/officeDocument/2006/relationships/slide" Target="../slides/slide30.xml"/><Relationship Id="rId1" Type="http://schemas.openxmlformats.org/officeDocument/2006/relationships/notesMaster" Target="../notesMasters/notesMaster1.xml"/><Relationship Id="rId5" Type="http://schemas.openxmlformats.org/officeDocument/2006/relationships/hyperlink" Target="http://changingminds.org/disciplines/leadership/actions/ohio_state.htm" TargetMode="External"/><Relationship Id="rId4" Type="http://schemas.openxmlformats.org/officeDocument/2006/relationships/hyperlink" Target="http://changingminds.org/explanations/preferences/task_person.htm"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changingminds.org/disciplines/leadership/styles/situational_leadership.htm" TargetMode="External"/><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7AE9776-2804-4D26-ACFD-51F4788CBACF}" type="slidenum">
              <a:rPr lang="en-US"/>
              <a:pPr/>
              <a:t>1</a:t>
            </a:fld>
            <a:endParaRPr lang="en-US"/>
          </a:p>
        </p:txBody>
      </p:sp>
      <p:sp>
        <p:nvSpPr>
          <p:cNvPr id="3584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41C491CF-52E9-451D-A22E-1701EAF57F5A}" type="slidenum">
              <a:rPr lang="en-US" sz="1200">
                <a:latin typeface="Calibri" pitchFamily="34" charset="0"/>
              </a:rPr>
              <a:pPr algn="r"/>
              <a:t>1</a:t>
            </a:fld>
            <a:endParaRPr lang="en-US" sz="1200">
              <a:latin typeface="Calibri" pitchFamily="34" charset="0"/>
            </a:endParaRPr>
          </a:p>
        </p:txBody>
      </p:sp>
      <p:sp>
        <p:nvSpPr>
          <p:cNvPr id="3584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016F7205-6B0D-45BC-B635-1FB47E36F2A4}" type="slidenum">
              <a:rPr lang="en-US" sz="1200"/>
              <a:pPr algn="r"/>
              <a:t>1</a:t>
            </a:fld>
            <a:endParaRPr lang="en-US" sz="1200"/>
          </a:p>
        </p:txBody>
      </p:sp>
      <p:sp>
        <p:nvSpPr>
          <p:cNvPr id="3584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CA" dirty="0"/>
          </a:p>
        </p:txBody>
      </p:sp>
      <p:sp>
        <p:nvSpPr>
          <p:cNvPr id="4" name="Slide Number Placeholder 3"/>
          <p:cNvSpPr>
            <a:spLocks noGrp="1"/>
          </p:cNvSpPr>
          <p:nvPr>
            <p:ph type="sldNum" sz="quarter" idx="10"/>
          </p:nvPr>
        </p:nvSpPr>
        <p:spPr/>
        <p:txBody>
          <a:bodyPr/>
          <a:lstStyle/>
          <a:p>
            <a:pPr>
              <a:defRPr/>
            </a:pPr>
            <a:fld id="{49FE7DB4-7841-4D47-9464-8400B0DF9017}" type="slidenum">
              <a:rPr lang="en-US" smtClean="0"/>
              <a:pPr>
                <a:defRPr/>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6D12F2-B28A-4E14-AAD1-98A657D2DDA0}" type="slidenum">
              <a:rPr lang="en-US"/>
              <a:pPr/>
              <a:t>30</a:t>
            </a:fld>
            <a:endParaRPr lang="en-US"/>
          </a:p>
        </p:txBody>
      </p:sp>
      <p:sp>
        <p:nvSpPr>
          <p:cNvPr id="12288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22883"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pPr>
              <a:lnSpc>
                <a:spcPct val="80000"/>
              </a:lnSpc>
            </a:pPr>
            <a:r>
              <a:rPr lang="en-US" sz="900" b="1"/>
              <a:t>Task-oriented behavior</a:t>
            </a:r>
          </a:p>
          <a:p>
            <a:pPr>
              <a:lnSpc>
                <a:spcPct val="80000"/>
              </a:lnSpc>
            </a:pPr>
            <a:r>
              <a:rPr lang="en-US" sz="900"/>
              <a:t>Effective managers studied did not do the same kind work as their subordinates. Their tasks were different, and included planning and scheduling work, coordinating activities and providing necessary resources.</a:t>
            </a:r>
          </a:p>
          <a:p>
            <a:pPr>
              <a:lnSpc>
                <a:spcPct val="80000"/>
              </a:lnSpc>
            </a:pPr>
            <a:r>
              <a:rPr lang="en-US" sz="900"/>
              <a:t>They also spent time guiding subordinates in setting task goals that were both challenging and achievable. </a:t>
            </a:r>
            <a:endParaRPr lang="en-US" sz="900" b="1"/>
          </a:p>
          <a:p>
            <a:pPr>
              <a:lnSpc>
                <a:spcPct val="80000"/>
              </a:lnSpc>
            </a:pPr>
            <a:r>
              <a:rPr lang="en-US" sz="900" b="1"/>
              <a:t>Relationship-oriented behavior</a:t>
            </a:r>
          </a:p>
          <a:p>
            <a:pPr>
              <a:lnSpc>
                <a:spcPct val="80000"/>
              </a:lnSpc>
            </a:pPr>
            <a:r>
              <a:rPr lang="en-US" sz="900"/>
              <a:t>Effective managers not only concentrated on the task, but also on their relationship with their subordinates. They were more considerate, helpful and supportive of subordinates, including helping them with their career and personal problems. They recognized effort with intrinsic as well as extrinsic reward, thanking people for effort.</a:t>
            </a:r>
          </a:p>
          <a:p>
            <a:pPr>
              <a:lnSpc>
                <a:spcPct val="80000"/>
              </a:lnSpc>
            </a:pPr>
            <a:r>
              <a:rPr lang="en-US" sz="900"/>
              <a:t>Overall, the effective preferred a general and hands-off form of supervision rather than close control. They set goals and provided guidelines, but then gave their subordinates plenty of leeway as to how the goals would be achieved.</a:t>
            </a:r>
            <a:endParaRPr lang="en-US" sz="900" b="1"/>
          </a:p>
          <a:p>
            <a:pPr>
              <a:lnSpc>
                <a:spcPct val="80000"/>
              </a:lnSpc>
            </a:pPr>
            <a:r>
              <a:rPr lang="en-US" sz="900" b="1"/>
              <a:t>Participative leadership</a:t>
            </a:r>
          </a:p>
          <a:p>
            <a:pPr>
              <a:lnSpc>
                <a:spcPct val="80000"/>
              </a:lnSpc>
            </a:pPr>
            <a:r>
              <a:rPr lang="en-US" sz="900"/>
              <a:t>Effective leaders use a </a:t>
            </a:r>
            <a:r>
              <a:rPr lang="en-US" sz="900">
                <a:hlinkClick r:id="rId3"/>
              </a:rPr>
              <a:t>participative</a:t>
            </a:r>
            <a:r>
              <a:rPr lang="en-US" sz="900"/>
              <a:t> style, managing at the group level as well as individually, for example using team meetings to share ideas and involve the team in group decisions and problem-solving. By their actions, such leaders model good team-oriented behavior.</a:t>
            </a:r>
          </a:p>
          <a:p>
            <a:pPr>
              <a:lnSpc>
                <a:spcPct val="80000"/>
              </a:lnSpc>
            </a:pPr>
            <a:r>
              <a:rPr lang="en-US" sz="900"/>
              <a:t>The role of the manager is more facilitative than directive, guiding the conversation and helping to resolve differences. The manager, however, is responsible for results and is not absolved of responsibility. As such, they may make final decisions that take recommendations from the team into account.</a:t>
            </a:r>
          </a:p>
          <a:p>
            <a:pPr>
              <a:lnSpc>
                <a:spcPct val="80000"/>
              </a:lnSpc>
            </a:pPr>
            <a:r>
              <a:rPr lang="en-US" sz="900"/>
              <a:t>The effect of participative leadership is to build a cohesive team which works together rather than a set of individuals.</a:t>
            </a:r>
            <a:endParaRPr lang="en-US" sz="900" b="1"/>
          </a:p>
          <a:p>
            <a:pPr>
              <a:lnSpc>
                <a:spcPct val="80000"/>
              </a:lnSpc>
            </a:pPr>
            <a:r>
              <a:rPr lang="en-US" sz="900"/>
              <a:t>Although an early study, this is still often referenced. It is notable that the two factors correlate with the </a:t>
            </a:r>
            <a:r>
              <a:rPr lang="en-US" sz="900">
                <a:hlinkClick r:id="rId4"/>
              </a:rPr>
              <a:t>people-task</a:t>
            </a:r>
            <a:r>
              <a:rPr lang="en-US" sz="900"/>
              <a:t> division that appears in other studies and also as preferences (although the preference scale generally assumes an either-or structure rather than two independent scales).</a:t>
            </a:r>
          </a:p>
          <a:p>
            <a:pPr>
              <a:lnSpc>
                <a:spcPct val="80000"/>
              </a:lnSpc>
            </a:pPr>
            <a:r>
              <a:rPr lang="en-US" sz="900"/>
              <a:t>The Michigan studies were conducted around the same time as the </a:t>
            </a:r>
            <a:r>
              <a:rPr lang="en-US" sz="900">
                <a:hlinkClick r:id="rId5"/>
              </a:rPr>
              <a:t>Ohio State Leadership Studies</a:t>
            </a:r>
            <a:r>
              <a:rPr lang="en-US" sz="900"/>
              <a:t>, which also identified the focus on task ('Initiating Structure') and people ('Consideration'). The Michigan studies added 'Participative leadership' to the Ohio findings, moving the debate further into the question of leading teams rather than just individuals.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CCB94C-8625-4EFA-B933-48C258EE838A}" type="slidenum">
              <a:rPr lang="en-US"/>
              <a:pPr/>
              <a:t>31</a:t>
            </a:fld>
            <a:endParaRPr lang="en-US"/>
          </a:p>
        </p:txBody>
      </p:sp>
      <p:sp>
        <p:nvSpPr>
          <p:cNvPr id="12493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24931"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r>
              <a:rPr lang="en-US"/>
              <a:t>Contingency theories are a class of behavioral theory that contend that there is no one best way of leading and that a leadership style that is effective in some situations may not be successful in others.</a:t>
            </a:r>
          </a:p>
          <a:p>
            <a:r>
              <a:rPr lang="en-US"/>
              <a:t>An effect of this is that leaders who are very effective at one place and time may become unsuccessful either when transplanted to another situation or when the factors around them change.</a:t>
            </a:r>
          </a:p>
          <a:p>
            <a:r>
              <a:rPr lang="en-US"/>
              <a:t>This helps to explain how some leaders who seem for a while to have the 'Midas touch' suddenly appear to go off the boil and make very unsuccessful decisions.</a:t>
            </a:r>
          </a:p>
          <a:p>
            <a:endParaRPr lang="en-US"/>
          </a:p>
          <a:p>
            <a:endParaRPr lang="en-US"/>
          </a:p>
          <a:p>
            <a:r>
              <a:rPr lang="en-US"/>
              <a:t>Contingency theory is similar to </a:t>
            </a:r>
            <a:r>
              <a:rPr lang="en-US">
                <a:hlinkClick r:id="rId3"/>
              </a:rPr>
              <a:t>situational</a:t>
            </a:r>
            <a:r>
              <a:rPr lang="en-US"/>
              <a:t> theory in that there is an assumption of no simple one right way. The main difference is that situational theory tends to focus more on the behaviors that the leader should adopt, given situational factors (often about follower behavior), whereas contingency theory takes a broader view that includes contingent factors about leader capability and other variables within the situation.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227E0C-44B6-4879-9B84-BC1ACBC9B02C}" type="slidenum">
              <a:rPr lang="en-US"/>
              <a:pPr/>
              <a:t>32</a:t>
            </a:fld>
            <a:endParaRPr lang="en-US"/>
          </a:p>
        </p:txBody>
      </p:sp>
      <p:sp>
        <p:nvSpPr>
          <p:cNvPr id="12697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26979"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r>
              <a:rPr lang="en-US" dirty="0"/>
              <a:t>Fiedler identified the a Least Preferred Co-Worker scoring for leaders by asking them first to think of a person with which they worked that they would like least to work with again, and then to score the person on a range of scales between positive factors (friendly, helpful, cheerful, etc.) and negative factors (unfriendly, unhelpful, gloomy, etc.). </a:t>
            </a:r>
            <a:r>
              <a:rPr lang="en-US" u="sng" dirty="0"/>
              <a:t>A high LPC leader generally scores the other person as positive and a low LPC leader scores them as negative</a:t>
            </a:r>
            <a:r>
              <a:rPr lang="en-US" dirty="0"/>
              <a:t>.</a:t>
            </a:r>
          </a:p>
          <a:p>
            <a:r>
              <a:rPr lang="en-US" dirty="0"/>
              <a:t>High LPC leaders tend to have close and positive relationships and act in a supportive way, even prioritizing the relationship before the task. Low LPC leaders put the task first and will turn to relationships only when they are satisfied with how the work is going</a:t>
            </a:r>
            <a:r>
              <a:rPr lang="en-US" dirty="0" smtClean="0"/>
              <a:t>.</a:t>
            </a:r>
          </a:p>
          <a:p>
            <a:endParaRPr lang="en-US" dirty="0"/>
          </a:p>
          <a:p>
            <a:r>
              <a:rPr lang="en-US" dirty="0"/>
              <a:t>Three factors are then identified about the leader, member and the task, as follows:</a:t>
            </a:r>
          </a:p>
          <a:p>
            <a:r>
              <a:rPr lang="en-US" i="1" u="sng" dirty="0"/>
              <a:t>Leader-Member Relations</a:t>
            </a:r>
            <a:r>
              <a:rPr lang="en-US" dirty="0"/>
              <a:t>: The extent to which the leader has the support and loyalties of followers and relations with them are friendly and cooperative. </a:t>
            </a:r>
          </a:p>
          <a:p>
            <a:r>
              <a:rPr lang="en-US" i="1" u="sng" dirty="0"/>
              <a:t>Task structure</a:t>
            </a:r>
            <a:r>
              <a:rPr lang="en-US" dirty="0"/>
              <a:t>: The extent to which tasks are </a:t>
            </a:r>
            <a:r>
              <a:rPr lang="en-US" dirty="0" err="1"/>
              <a:t>standardised</a:t>
            </a:r>
            <a:r>
              <a:rPr lang="en-US" dirty="0"/>
              <a:t>, documented and controlled. </a:t>
            </a:r>
          </a:p>
          <a:p>
            <a:r>
              <a:rPr lang="en-US" i="1" u="sng" dirty="0"/>
              <a:t>Leader's Position-power</a:t>
            </a:r>
            <a:r>
              <a:rPr lang="en-US" dirty="0"/>
              <a:t>: The extent to which the leader has authority to assess follower performance and give reward or punishment. </a:t>
            </a:r>
          </a:p>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7BD63E-D059-439B-8EC8-01C447FDD317}" type="slidenum">
              <a:rPr lang="en-US"/>
              <a:pPr/>
              <a:t>33</a:t>
            </a:fld>
            <a:endParaRPr lang="en-US"/>
          </a:p>
        </p:txBody>
      </p:sp>
      <p:sp>
        <p:nvSpPr>
          <p:cNvPr id="12902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29027"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5AA0564D-D4D5-4281-91E6-D7BCAAE33BE3}" type="datetimeFigureOut">
              <a:rPr lang="en-US" smtClean="0"/>
              <a:pPr/>
              <a:t>3/27/2017</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1C301A8F-C900-48AA-9DCD-601392B1FBC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FCE4DB1A-E5F3-4F6B-BE6F-84C2D7F6F7C4}" type="datetimeFigureOut">
              <a:rPr lang="fr-CA" smtClean="0"/>
              <a:pPr>
                <a:defRPr/>
              </a:pPr>
              <a:t>2017-03-27</a:t>
            </a:fld>
            <a:endParaRPr lang="fr-CA"/>
          </a:p>
        </p:txBody>
      </p:sp>
      <p:sp>
        <p:nvSpPr>
          <p:cNvPr id="5" name="Footer Placeholder 4"/>
          <p:cNvSpPr>
            <a:spLocks noGrp="1"/>
          </p:cNvSpPr>
          <p:nvPr>
            <p:ph type="ftr" sz="quarter" idx="11"/>
          </p:nvPr>
        </p:nvSpPr>
        <p:spPr/>
        <p:txBody>
          <a:bodyPr/>
          <a:lstStyle/>
          <a:p>
            <a:pPr>
              <a:defRPr/>
            </a:pPr>
            <a:endParaRPr lang="fr-CA"/>
          </a:p>
        </p:txBody>
      </p:sp>
      <p:sp>
        <p:nvSpPr>
          <p:cNvPr id="6" name="Slide Number Placeholder 5"/>
          <p:cNvSpPr>
            <a:spLocks noGrp="1"/>
          </p:cNvSpPr>
          <p:nvPr>
            <p:ph type="sldNum" sz="quarter" idx="12"/>
          </p:nvPr>
        </p:nvSpPr>
        <p:spPr/>
        <p:txBody>
          <a:bodyPr/>
          <a:lstStyle/>
          <a:p>
            <a:pPr>
              <a:defRPr/>
            </a:pPr>
            <a:fld id="{91345632-DF56-4E9C-8053-35BF41256C7E}" type="slidenum">
              <a:rPr lang="fr-CA" smtClean="0"/>
              <a:pPr>
                <a:defRPr/>
              </a:pPr>
              <a:t>‹#›</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EF2E4FF6-F37C-4A22-BF2E-306E00913B26}" type="datetimeFigureOut">
              <a:rPr lang="fr-CA" smtClean="0"/>
              <a:pPr>
                <a:defRPr/>
              </a:pPr>
              <a:t>2017-03-27</a:t>
            </a:fld>
            <a:endParaRPr lang="fr-CA"/>
          </a:p>
        </p:txBody>
      </p:sp>
      <p:sp>
        <p:nvSpPr>
          <p:cNvPr id="5" name="Footer Placeholder 4"/>
          <p:cNvSpPr>
            <a:spLocks noGrp="1"/>
          </p:cNvSpPr>
          <p:nvPr>
            <p:ph type="ftr" sz="quarter" idx="11"/>
          </p:nvPr>
        </p:nvSpPr>
        <p:spPr/>
        <p:txBody>
          <a:bodyPr/>
          <a:lstStyle/>
          <a:p>
            <a:pPr>
              <a:defRPr/>
            </a:pPr>
            <a:endParaRPr lang="fr-CA"/>
          </a:p>
        </p:txBody>
      </p:sp>
      <p:sp>
        <p:nvSpPr>
          <p:cNvPr id="6" name="Slide Number Placeholder 5"/>
          <p:cNvSpPr>
            <a:spLocks noGrp="1"/>
          </p:cNvSpPr>
          <p:nvPr>
            <p:ph type="sldNum" sz="quarter" idx="12"/>
          </p:nvPr>
        </p:nvSpPr>
        <p:spPr/>
        <p:txBody>
          <a:bodyPr/>
          <a:lstStyle/>
          <a:p>
            <a:pPr>
              <a:defRPr/>
            </a:pPr>
            <a:fld id="{CEF31E7A-E0CE-4C60-BFA2-5F2C7A38E37A}" type="slidenum">
              <a:rPr lang="fr-CA" smtClean="0"/>
              <a:pPr>
                <a:defRPr/>
              </a:pPr>
              <a:t>‹#›</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defRPr/>
            </a:pPr>
            <a:fld id="{35A91DEF-354E-47B5-83FE-7676C6FD5739}" type="datetimeFigureOut">
              <a:rPr lang="fr-CA" smtClean="0"/>
              <a:pPr>
                <a:defRPr/>
              </a:pPr>
              <a:t>2017-03-27</a:t>
            </a:fld>
            <a:endParaRPr lang="fr-CA"/>
          </a:p>
        </p:txBody>
      </p:sp>
      <p:sp>
        <p:nvSpPr>
          <p:cNvPr id="9" name="Slide Number Placeholder 8"/>
          <p:cNvSpPr>
            <a:spLocks noGrp="1"/>
          </p:cNvSpPr>
          <p:nvPr>
            <p:ph type="sldNum" sz="quarter" idx="15"/>
          </p:nvPr>
        </p:nvSpPr>
        <p:spPr/>
        <p:txBody>
          <a:bodyPr rtlCol="0"/>
          <a:lstStyle/>
          <a:p>
            <a:pPr>
              <a:defRPr/>
            </a:pPr>
            <a:fld id="{63C79F8F-8DA2-48F7-B341-3EDA9E7398D2}" type="slidenum">
              <a:rPr lang="fr-CA" smtClean="0"/>
              <a:pPr>
                <a:defRPr/>
              </a:pPr>
              <a:t>‹#›</a:t>
            </a:fld>
            <a:endParaRPr lang="fr-CA"/>
          </a:p>
        </p:txBody>
      </p:sp>
      <p:sp>
        <p:nvSpPr>
          <p:cNvPr id="10" name="Footer Placeholder 9"/>
          <p:cNvSpPr>
            <a:spLocks noGrp="1"/>
          </p:cNvSpPr>
          <p:nvPr>
            <p:ph type="ftr" sz="quarter" idx="16"/>
          </p:nvPr>
        </p:nvSpPr>
        <p:spPr/>
        <p:txBody>
          <a:bodyPr rtlCol="0"/>
          <a:lstStyle/>
          <a:p>
            <a:pPr>
              <a:defRPr/>
            </a:pPr>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pPr>
              <a:defRPr/>
            </a:pPr>
            <a:fld id="{EA8F81E6-7E6C-4BE6-9619-FEDD1BD7FABD}" type="datetimeFigureOut">
              <a:rPr lang="fr-CA" smtClean="0"/>
              <a:pPr>
                <a:defRPr/>
              </a:pPr>
              <a:t>2017-03-27</a:t>
            </a:fld>
            <a:endParaRPr lang="fr-CA"/>
          </a:p>
        </p:txBody>
      </p:sp>
      <p:sp>
        <p:nvSpPr>
          <p:cNvPr id="5" name="Footer Placeholder 4"/>
          <p:cNvSpPr>
            <a:spLocks noGrp="1"/>
          </p:cNvSpPr>
          <p:nvPr>
            <p:ph type="ftr" sz="quarter" idx="11"/>
          </p:nvPr>
        </p:nvSpPr>
        <p:spPr bwMode="auto">
          <a:xfrm rot="5400000">
            <a:off x="7077456" y="4178808"/>
            <a:ext cx="3657600" cy="384048"/>
          </a:xfrm>
        </p:spPr>
        <p:txBody>
          <a:bodyPr/>
          <a:lstStyle/>
          <a:p>
            <a:pPr>
              <a:defRPr/>
            </a:pPr>
            <a:endParaRPr lang="fr-CA"/>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pPr>
              <a:defRPr/>
            </a:pPr>
            <a:fld id="{80C45DF9-297F-4340-90CE-BABD77A9F063}" type="slidenum">
              <a:rPr lang="fr-CA" smtClean="0"/>
              <a:pPr>
                <a:defRPr/>
              </a:pPr>
              <a:t>‹#›</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462DFA8A-C31C-41AD-AC21-F91EA0C5B4B9}" type="datetimeFigureOut">
              <a:rPr lang="fr-CA" smtClean="0"/>
              <a:pPr>
                <a:defRPr/>
              </a:pPr>
              <a:t>2017-03-27</a:t>
            </a:fld>
            <a:endParaRPr lang="fr-CA"/>
          </a:p>
        </p:txBody>
      </p:sp>
      <p:sp>
        <p:nvSpPr>
          <p:cNvPr id="6" name="Footer Placeholder 5"/>
          <p:cNvSpPr>
            <a:spLocks noGrp="1"/>
          </p:cNvSpPr>
          <p:nvPr>
            <p:ph type="ftr" sz="quarter" idx="11"/>
          </p:nvPr>
        </p:nvSpPr>
        <p:spPr/>
        <p:txBody>
          <a:bodyPr/>
          <a:lstStyle/>
          <a:p>
            <a:pPr>
              <a:defRPr/>
            </a:pPr>
            <a:endParaRPr lang="fr-CA"/>
          </a:p>
        </p:txBody>
      </p:sp>
      <p:sp>
        <p:nvSpPr>
          <p:cNvPr id="7" name="Slide Number Placeholder 6"/>
          <p:cNvSpPr>
            <a:spLocks noGrp="1"/>
          </p:cNvSpPr>
          <p:nvPr>
            <p:ph type="sldNum" sz="quarter" idx="12"/>
          </p:nvPr>
        </p:nvSpPr>
        <p:spPr/>
        <p:txBody>
          <a:bodyPr/>
          <a:lstStyle/>
          <a:p>
            <a:pPr>
              <a:defRPr/>
            </a:pPr>
            <a:fld id="{49E78050-E9E9-4338-A6FA-6CFEFE7ED47A}" type="slidenum">
              <a:rPr lang="fr-CA" smtClean="0"/>
              <a:pPr>
                <a:defRPr/>
              </a:pPr>
              <a:t>‹#›</a:t>
            </a:fld>
            <a:endParaRPr lang="fr-C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a:defRPr/>
            </a:pPr>
            <a:fld id="{54A976B7-10F1-4F71-99FD-9817F968A3C0}" type="datetimeFigureOut">
              <a:rPr lang="fr-CA" smtClean="0"/>
              <a:pPr>
                <a:defRPr/>
              </a:pPr>
              <a:t>2017-03-27</a:t>
            </a:fld>
            <a:endParaRPr lang="fr-CA"/>
          </a:p>
        </p:txBody>
      </p:sp>
      <p:sp>
        <p:nvSpPr>
          <p:cNvPr id="8" name="Footer Placeholder 7"/>
          <p:cNvSpPr>
            <a:spLocks noGrp="1"/>
          </p:cNvSpPr>
          <p:nvPr>
            <p:ph type="ftr" sz="quarter" idx="11"/>
          </p:nvPr>
        </p:nvSpPr>
        <p:spPr/>
        <p:txBody>
          <a:bodyPr/>
          <a:lstStyle/>
          <a:p>
            <a:pPr>
              <a:defRPr/>
            </a:pPr>
            <a:endParaRPr lang="fr-CA"/>
          </a:p>
        </p:txBody>
      </p:sp>
      <p:sp>
        <p:nvSpPr>
          <p:cNvPr id="9" name="Slide Number Placeholder 8"/>
          <p:cNvSpPr>
            <a:spLocks noGrp="1"/>
          </p:cNvSpPr>
          <p:nvPr>
            <p:ph type="sldNum" sz="quarter" idx="12"/>
          </p:nvPr>
        </p:nvSpPr>
        <p:spPr/>
        <p:txBody>
          <a:bodyPr/>
          <a:lstStyle/>
          <a:p>
            <a:pPr>
              <a:defRPr/>
            </a:pPr>
            <a:fld id="{D27241D7-63CA-4188-8DC4-A7C99168B7B4}" type="slidenum">
              <a:rPr lang="fr-CA" smtClean="0"/>
              <a:pPr>
                <a:defRPr/>
              </a:pPr>
              <a:t>‹#›</a:t>
            </a:fld>
            <a:endParaRPr lang="fr-C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defRPr/>
            </a:pPr>
            <a:fld id="{7486CF9E-05D9-46F8-B6BF-7925205526DF}" type="datetimeFigureOut">
              <a:rPr lang="fr-CA" smtClean="0"/>
              <a:pPr>
                <a:defRPr/>
              </a:pPr>
              <a:t>2017-03-27</a:t>
            </a:fld>
            <a:endParaRPr lang="fr-CA"/>
          </a:p>
        </p:txBody>
      </p:sp>
      <p:sp>
        <p:nvSpPr>
          <p:cNvPr id="7" name="Slide Number Placeholder 6"/>
          <p:cNvSpPr>
            <a:spLocks noGrp="1"/>
          </p:cNvSpPr>
          <p:nvPr>
            <p:ph type="sldNum" sz="quarter" idx="11"/>
          </p:nvPr>
        </p:nvSpPr>
        <p:spPr/>
        <p:txBody>
          <a:bodyPr rtlCol="0"/>
          <a:lstStyle/>
          <a:p>
            <a:pPr>
              <a:defRPr/>
            </a:pPr>
            <a:fld id="{D9BF6651-7D16-414C-91A5-164C2CF9D248}" type="slidenum">
              <a:rPr lang="fr-CA" smtClean="0"/>
              <a:pPr>
                <a:defRPr/>
              </a:pPr>
              <a:t>‹#›</a:t>
            </a:fld>
            <a:endParaRPr lang="fr-CA"/>
          </a:p>
        </p:txBody>
      </p:sp>
      <p:sp>
        <p:nvSpPr>
          <p:cNvPr id="8" name="Footer Placeholder 7"/>
          <p:cNvSpPr>
            <a:spLocks noGrp="1"/>
          </p:cNvSpPr>
          <p:nvPr>
            <p:ph type="ftr" sz="quarter" idx="12"/>
          </p:nvPr>
        </p:nvSpPr>
        <p:spPr/>
        <p:txBody>
          <a:bodyPr rtlCol="0"/>
          <a:lstStyle/>
          <a:p>
            <a:pPr>
              <a:defRPr/>
            </a:pPr>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320ABA7-B515-4D47-8AC1-33B8C26545E1}" type="datetimeFigureOut">
              <a:rPr lang="fr-CA" smtClean="0"/>
              <a:pPr>
                <a:defRPr/>
              </a:pPr>
              <a:t>2017-03-27</a:t>
            </a:fld>
            <a:endParaRPr lang="fr-CA"/>
          </a:p>
        </p:txBody>
      </p:sp>
      <p:sp>
        <p:nvSpPr>
          <p:cNvPr id="3" name="Footer Placeholder 2"/>
          <p:cNvSpPr>
            <a:spLocks noGrp="1"/>
          </p:cNvSpPr>
          <p:nvPr>
            <p:ph type="ftr" sz="quarter" idx="11"/>
          </p:nvPr>
        </p:nvSpPr>
        <p:spPr/>
        <p:txBody>
          <a:bodyPr/>
          <a:lstStyle/>
          <a:p>
            <a:pPr>
              <a:defRPr/>
            </a:pPr>
            <a:endParaRPr lang="fr-CA"/>
          </a:p>
        </p:txBody>
      </p:sp>
      <p:sp>
        <p:nvSpPr>
          <p:cNvPr id="4" name="Slide Number Placeholder 3"/>
          <p:cNvSpPr>
            <a:spLocks noGrp="1"/>
          </p:cNvSpPr>
          <p:nvPr>
            <p:ph type="sldNum" sz="quarter" idx="12"/>
          </p:nvPr>
        </p:nvSpPr>
        <p:spPr/>
        <p:txBody>
          <a:bodyPr/>
          <a:lstStyle/>
          <a:p>
            <a:pPr>
              <a:defRPr/>
            </a:pPr>
            <a:fld id="{650838D7-08B7-450B-B05C-0048C98E9D66}" type="slidenum">
              <a:rPr lang="fr-CA" smtClean="0"/>
              <a:pPr>
                <a:defRPr/>
              </a:pPr>
              <a:t>‹#›</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defRPr/>
            </a:pPr>
            <a:fld id="{0367390A-F199-4B62-8E35-005F8FF6CF57}" type="datetimeFigureOut">
              <a:rPr lang="fr-CA" smtClean="0"/>
              <a:pPr>
                <a:defRPr/>
              </a:pPr>
              <a:t>2017-03-27</a:t>
            </a:fld>
            <a:endParaRPr lang="fr-CA"/>
          </a:p>
        </p:txBody>
      </p:sp>
      <p:sp>
        <p:nvSpPr>
          <p:cNvPr id="22" name="Slide Number Placeholder 21"/>
          <p:cNvSpPr>
            <a:spLocks noGrp="1"/>
          </p:cNvSpPr>
          <p:nvPr>
            <p:ph type="sldNum" sz="quarter" idx="15"/>
          </p:nvPr>
        </p:nvSpPr>
        <p:spPr/>
        <p:txBody>
          <a:bodyPr rtlCol="0"/>
          <a:lstStyle/>
          <a:p>
            <a:pPr>
              <a:defRPr/>
            </a:pPr>
            <a:fld id="{33DCC9AD-710D-4DD5-AE62-45259B794E1F}" type="slidenum">
              <a:rPr lang="fr-CA" smtClean="0"/>
              <a:pPr>
                <a:defRPr/>
              </a:pPr>
              <a:t>‹#›</a:t>
            </a:fld>
            <a:endParaRPr lang="fr-CA"/>
          </a:p>
        </p:txBody>
      </p:sp>
      <p:sp>
        <p:nvSpPr>
          <p:cNvPr id="23" name="Footer Placeholder 22"/>
          <p:cNvSpPr>
            <a:spLocks noGrp="1"/>
          </p:cNvSpPr>
          <p:nvPr>
            <p:ph type="ftr" sz="quarter" idx="16"/>
          </p:nvPr>
        </p:nvSpPr>
        <p:spPr/>
        <p:txBody>
          <a:bodyPr rtlCol="0"/>
          <a:lstStyle/>
          <a:p>
            <a:pPr>
              <a:defRPr/>
            </a:pPr>
            <a:endParaRPr lang="fr-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defRPr/>
            </a:pPr>
            <a:fld id="{79B81361-F62D-404B-86B8-63E68FDE2E40}" type="datetimeFigureOut">
              <a:rPr lang="fr-CA" smtClean="0"/>
              <a:pPr>
                <a:defRPr/>
              </a:pPr>
              <a:t>2017-03-27</a:t>
            </a:fld>
            <a:endParaRPr lang="fr-CA"/>
          </a:p>
        </p:txBody>
      </p:sp>
      <p:sp>
        <p:nvSpPr>
          <p:cNvPr id="18" name="Slide Number Placeholder 17"/>
          <p:cNvSpPr>
            <a:spLocks noGrp="1"/>
          </p:cNvSpPr>
          <p:nvPr>
            <p:ph type="sldNum" sz="quarter" idx="11"/>
          </p:nvPr>
        </p:nvSpPr>
        <p:spPr/>
        <p:txBody>
          <a:bodyPr rtlCol="0"/>
          <a:lstStyle/>
          <a:p>
            <a:pPr>
              <a:defRPr/>
            </a:pPr>
            <a:fld id="{FAED44F4-BB4D-4943-9B84-4E1F3D17EFDA}" type="slidenum">
              <a:rPr lang="fr-CA" smtClean="0"/>
              <a:pPr>
                <a:defRPr/>
              </a:pPr>
              <a:t>‹#›</a:t>
            </a:fld>
            <a:endParaRPr lang="fr-CA"/>
          </a:p>
        </p:txBody>
      </p:sp>
      <p:sp>
        <p:nvSpPr>
          <p:cNvPr id="21" name="Footer Placeholder 20"/>
          <p:cNvSpPr>
            <a:spLocks noGrp="1"/>
          </p:cNvSpPr>
          <p:nvPr>
            <p:ph type="ftr" sz="quarter" idx="12"/>
          </p:nvPr>
        </p:nvSpPr>
        <p:spPr/>
        <p:txBody>
          <a:bodyPr rtlCol="0"/>
          <a:lstStyle/>
          <a:p>
            <a:pPr>
              <a:defRPr/>
            </a:pPr>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defRPr/>
            </a:pPr>
            <a:fld id="{A91DBFB5-3633-4D87-BEF9-107B550D9376}" type="datetimeFigureOut">
              <a:rPr lang="fr-CA" smtClean="0"/>
              <a:pPr>
                <a:defRPr/>
              </a:pPr>
              <a:t>2017-03-27</a:t>
            </a:fld>
            <a:endParaRPr lang="fr-C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fr-CA"/>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defRPr/>
            </a:pPr>
            <a:fld id="{96D69927-DC8D-4584-B9F1-5EF67303725F}" type="slidenum">
              <a:rPr lang="fr-CA" smtClean="0"/>
              <a:pPr>
                <a:defRPr/>
              </a:pPr>
              <a:t>‹#›</a:t>
            </a:fld>
            <a:endParaRPr lang="fr-CA"/>
          </a:p>
        </p:txBody>
      </p:sp>
    </p:spTree>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studymafia.org/" TargetMode="External"/><Relationship Id="rId2" Type="http://schemas.openxmlformats.org/officeDocument/2006/relationships/hyperlink" Target="http://www.google.com/" TargetMode="External"/><Relationship Id="rId1" Type="http://schemas.openxmlformats.org/officeDocument/2006/relationships/slideLayout" Target="../slideLayouts/slideLayout2.xml"/><Relationship Id="rId4" Type="http://schemas.openxmlformats.org/officeDocument/2006/relationships/hyperlink" Target="http://www.pptplanet.com/"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logo1"/>
          <p:cNvPicPr>
            <a:picLocks noChangeAspect="1" noChangeArrowheads="1"/>
          </p:cNvPicPr>
          <p:nvPr/>
        </p:nvPicPr>
        <p:blipFill>
          <a:blip r:embed="rId3" cstate="print"/>
          <a:srcRect/>
          <a:stretch>
            <a:fillRect/>
          </a:stretch>
        </p:blipFill>
        <p:spPr bwMode="auto">
          <a:xfrm>
            <a:off x="304800" y="60325"/>
            <a:ext cx="1143000" cy="1143000"/>
          </a:xfrm>
          <a:prstGeom prst="rect">
            <a:avLst/>
          </a:prstGeom>
          <a:noFill/>
          <a:ln w="9525">
            <a:noFill/>
            <a:miter lim="800000"/>
            <a:headEnd/>
            <a:tailEnd/>
          </a:ln>
        </p:spPr>
      </p:pic>
      <p:pic>
        <p:nvPicPr>
          <p:cNvPr id="13315" name="Picture 3" descr="strip1"/>
          <p:cNvPicPr>
            <a:picLocks noChangeAspect="1" noChangeArrowheads="1"/>
          </p:cNvPicPr>
          <p:nvPr/>
        </p:nvPicPr>
        <p:blipFill>
          <a:blip r:embed="rId4" cstate="print"/>
          <a:srcRect/>
          <a:stretch>
            <a:fillRect/>
          </a:stretch>
        </p:blipFill>
        <p:spPr bwMode="auto">
          <a:xfrm>
            <a:off x="1371600" y="593725"/>
            <a:ext cx="7620000" cy="76200"/>
          </a:xfrm>
          <a:prstGeom prst="rect">
            <a:avLst/>
          </a:prstGeom>
          <a:noFill/>
          <a:ln w="9525">
            <a:noFill/>
            <a:miter lim="800000"/>
            <a:headEnd/>
            <a:tailEnd/>
          </a:ln>
        </p:spPr>
      </p:pic>
      <p:sp>
        <p:nvSpPr>
          <p:cNvPr id="13316" name="Rectangle 5"/>
          <p:cNvSpPr>
            <a:spLocks noChangeArrowheads="1"/>
          </p:cNvSpPr>
          <p:nvPr/>
        </p:nvSpPr>
        <p:spPr bwMode="auto">
          <a:xfrm>
            <a:off x="762000" y="457200"/>
            <a:ext cx="8686800" cy="1143000"/>
          </a:xfrm>
          <a:prstGeom prst="rect">
            <a:avLst/>
          </a:prstGeom>
          <a:noFill/>
          <a:ln w="9525">
            <a:noFill/>
            <a:miter lim="800000"/>
            <a:headEnd/>
            <a:tailEnd/>
          </a:ln>
        </p:spPr>
        <p:txBody>
          <a:bodyPr anchor="ctr"/>
          <a:lstStyle/>
          <a:p>
            <a:pPr algn="ctr"/>
            <a:r>
              <a:rPr lang="en-US" sz="6000">
                <a:solidFill>
                  <a:srgbClr val="FF0000"/>
                </a:solidFill>
              </a:rPr>
              <a:t>www.studymafia.org</a:t>
            </a:r>
            <a:endParaRPr lang="en-US" sz="6000">
              <a:solidFill>
                <a:srgbClr val="FF9900"/>
              </a:solidFill>
            </a:endParaRPr>
          </a:p>
        </p:txBody>
      </p:sp>
      <p:sp>
        <p:nvSpPr>
          <p:cNvPr id="13317" name="Text Box 9"/>
          <p:cNvSpPr txBox="1">
            <a:spLocks noChangeArrowheads="1"/>
          </p:cNvSpPr>
          <p:nvPr/>
        </p:nvSpPr>
        <p:spPr bwMode="auto">
          <a:xfrm>
            <a:off x="228600" y="5562600"/>
            <a:ext cx="8610600" cy="584200"/>
          </a:xfrm>
          <a:prstGeom prst="rect">
            <a:avLst/>
          </a:prstGeom>
          <a:noFill/>
          <a:ln w="9525">
            <a:noFill/>
            <a:miter lim="800000"/>
            <a:headEnd/>
            <a:tailEnd/>
          </a:ln>
        </p:spPr>
        <p:txBody>
          <a:bodyPr>
            <a:spAutoFit/>
          </a:bodyPr>
          <a:lstStyle/>
          <a:p>
            <a:pPr>
              <a:spcBef>
                <a:spcPct val="50000"/>
              </a:spcBef>
            </a:pPr>
            <a:r>
              <a:rPr lang="en-US" sz="1600" b="1" dirty="0"/>
              <a:t>Submitted To:				                      Submitted By:</a:t>
            </a:r>
          </a:p>
          <a:p>
            <a:r>
              <a:rPr lang="en-US" sz="1600" b="1" dirty="0"/>
              <a:t>www.studymafia.org                                                 </a:t>
            </a:r>
            <a:r>
              <a:rPr lang="en-US" sz="1600" b="1" dirty="0" smtClean="0"/>
              <a:t>                  </a:t>
            </a:r>
            <a:r>
              <a:rPr lang="en-US" sz="1600" b="1" dirty="0" err="1"/>
              <a:t>www.studymafia.org</a:t>
            </a:r>
            <a:r>
              <a:rPr lang="en-US" sz="1600" dirty="0"/>
              <a:t> </a:t>
            </a:r>
            <a:endParaRPr lang="en-US" sz="1600" b="1" dirty="0"/>
          </a:p>
        </p:txBody>
      </p:sp>
      <p:sp>
        <p:nvSpPr>
          <p:cNvPr id="11270" name="Rectangle 8"/>
          <p:cNvSpPr>
            <a:spLocks noChangeArrowheads="1"/>
          </p:cNvSpPr>
          <p:nvPr/>
        </p:nvSpPr>
        <p:spPr bwMode="auto">
          <a:xfrm>
            <a:off x="1403648" y="2348880"/>
            <a:ext cx="5486400" cy="1754326"/>
          </a:xfrm>
          <a:prstGeom prst="rect">
            <a:avLst/>
          </a:prstGeom>
          <a:noFill/>
          <a:ln w="9525">
            <a:noFill/>
            <a:miter lim="800000"/>
            <a:headEnd/>
            <a:tailEnd/>
          </a:ln>
        </p:spPr>
        <p:txBody>
          <a:bodyPr>
            <a:spAutoFit/>
          </a:bodyPr>
          <a:lstStyle/>
          <a:p>
            <a:pPr algn="ctr">
              <a:defRPr/>
            </a:pPr>
            <a:r>
              <a:rPr lang="en-US" sz="3600" b="1" dirty="0">
                <a:solidFill>
                  <a:srgbClr val="FF0000"/>
                </a:solidFill>
                <a:latin typeface="+mn-lt"/>
              </a:rPr>
              <a:t> </a:t>
            </a:r>
            <a:r>
              <a:rPr lang="en-US" sz="3600" b="1" dirty="0" smtClean="0">
                <a:solidFill>
                  <a:srgbClr val="FF0000"/>
                </a:solidFill>
                <a:latin typeface="+mn-lt"/>
              </a:rPr>
              <a:t>Seminar </a:t>
            </a:r>
            <a:endParaRPr lang="en-US" sz="3600" b="1" dirty="0">
              <a:solidFill>
                <a:srgbClr val="FF0000"/>
              </a:solidFill>
              <a:latin typeface="+mn-lt"/>
            </a:endParaRPr>
          </a:p>
          <a:p>
            <a:pPr algn="ctr">
              <a:defRPr/>
            </a:pPr>
            <a:r>
              <a:rPr lang="en-US" sz="3600" b="1" dirty="0">
                <a:solidFill>
                  <a:srgbClr val="FF0000"/>
                </a:solidFill>
                <a:latin typeface="+mn-lt"/>
              </a:rPr>
              <a:t>On</a:t>
            </a:r>
          </a:p>
          <a:p>
            <a:pPr algn="ctr">
              <a:defRPr/>
            </a:pPr>
            <a:r>
              <a:rPr lang="en-US" sz="3600" b="1" dirty="0" smtClean="0">
                <a:solidFill>
                  <a:srgbClr val="FF0000"/>
                </a:solidFill>
              </a:rPr>
              <a:t>Leadership</a:t>
            </a:r>
            <a:endParaRPr lang="en-US" sz="3600" b="1" dirty="0">
              <a:solidFill>
                <a:srgbClr val="FF0000"/>
              </a:solidFill>
              <a:latin typeface="+mn-lt"/>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Rectangle 2"/>
          <p:cNvSpPr>
            <a:spLocks noGrp="1" noChangeArrowheads="1"/>
          </p:cNvSpPr>
          <p:nvPr>
            <p:ph sz="quarter" idx="1"/>
          </p:nvPr>
        </p:nvSpPr>
        <p:spPr>
          <a:xfrm>
            <a:off x="990600" y="1447800"/>
            <a:ext cx="1828800" cy="4525963"/>
          </a:xfrm>
        </p:spPr>
        <p:txBody>
          <a:bodyPr/>
          <a:lstStyle/>
          <a:p>
            <a:pPr>
              <a:lnSpc>
                <a:spcPct val="90000"/>
              </a:lnSpc>
              <a:buFont typeface="Wingdings" pitchFamily="2" charset="2"/>
              <a:buNone/>
            </a:pPr>
            <a:r>
              <a:rPr lang="en-US" sz="1600" i="1" dirty="0"/>
              <a:t>Agenda</a:t>
            </a:r>
          </a:p>
          <a:p>
            <a:pPr>
              <a:lnSpc>
                <a:spcPct val="90000"/>
              </a:lnSpc>
              <a:buFont typeface="Wingdings" pitchFamily="2" charset="2"/>
              <a:buNone/>
            </a:pPr>
            <a:endParaRPr lang="en-US" sz="1600" i="1" dirty="0"/>
          </a:p>
          <a:p>
            <a:pPr>
              <a:lnSpc>
                <a:spcPct val="90000"/>
              </a:lnSpc>
              <a:buFont typeface="Wingdings" pitchFamily="2" charset="2"/>
              <a:buNone/>
            </a:pPr>
            <a:endParaRPr lang="en-US" sz="1600" i="1" dirty="0"/>
          </a:p>
          <a:p>
            <a:pPr>
              <a:lnSpc>
                <a:spcPct val="90000"/>
              </a:lnSpc>
              <a:buFont typeface="Wingdings" pitchFamily="2" charset="2"/>
              <a:buNone/>
            </a:pPr>
            <a:endParaRPr lang="en-US" sz="1600" i="1" dirty="0"/>
          </a:p>
          <a:p>
            <a:pPr>
              <a:lnSpc>
                <a:spcPct val="90000"/>
              </a:lnSpc>
              <a:buFont typeface="Wingdings" pitchFamily="2" charset="2"/>
              <a:buNone/>
            </a:pPr>
            <a:r>
              <a:rPr lang="en-US" sz="1600" i="1" dirty="0"/>
              <a:t>Network Development for Agenda Achievement</a:t>
            </a:r>
          </a:p>
          <a:p>
            <a:pPr>
              <a:lnSpc>
                <a:spcPct val="90000"/>
              </a:lnSpc>
              <a:buFont typeface="Wingdings" pitchFamily="2" charset="2"/>
              <a:buNone/>
            </a:pPr>
            <a:endParaRPr lang="en-US" sz="1600" i="1" dirty="0"/>
          </a:p>
          <a:p>
            <a:pPr>
              <a:lnSpc>
                <a:spcPct val="90000"/>
              </a:lnSpc>
              <a:buFont typeface="Wingdings" pitchFamily="2" charset="2"/>
              <a:buNone/>
            </a:pPr>
            <a:endParaRPr lang="en-US" sz="1600" i="1" dirty="0"/>
          </a:p>
          <a:p>
            <a:pPr>
              <a:lnSpc>
                <a:spcPct val="90000"/>
              </a:lnSpc>
              <a:buFont typeface="Wingdings" pitchFamily="2" charset="2"/>
              <a:buNone/>
            </a:pPr>
            <a:endParaRPr lang="en-US" sz="1600" i="1" dirty="0"/>
          </a:p>
          <a:p>
            <a:pPr>
              <a:lnSpc>
                <a:spcPct val="90000"/>
              </a:lnSpc>
              <a:buFont typeface="Wingdings" pitchFamily="2" charset="2"/>
              <a:buNone/>
            </a:pPr>
            <a:r>
              <a:rPr lang="en-US" sz="1600" i="1" dirty="0"/>
              <a:t>Execution</a:t>
            </a:r>
          </a:p>
          <a:p>
            <a:pPr>
              <a:lnSpc>
                <a:spcPct val="90000"/>
              </a:lnSpc>
              <a:buFont typeface="Wingdings" pitchFamily="2" charset="2"/>
              <a:buNone/>
            </a:pPr>
            <a:endParaRPr lang="en-US" sz="1600" i="1" dirty="0"/>
          </a:p>
          <a:p>
            <a:pPr>
              <a:lnSpc>
                <a:spcPct val="90000"/>
              </a:lnSpc>
              <a:buFont typeface="Wingdings" pitchFamily="2" charset="2"/>
              <a:buNone/>
            </a:pPr>
            <a:endParaRPr lang="en-US" sz="1600" i="1" dirty="0"/>
          </a:p>
          <a:p>
            <a:pPr>
              <a:lnSpc>
                <a:spcPct val="90000"/>
              </a:lnSpc>
              <a:buFont typeface="Wingdings" pitchFamily="2" charset="2"/>
              <a:buNone/>
            </a:pPr>
            <a:endParaRPr lang="en-US" sz="1600" i="1" dirty="0"/>
          </a:p>
          <a:p>
            <a:pPr>
              <a:lnSpc>
                <a:spcPct val="90000"/>
              </a:lnSpc>
              <a:buFont typeface="Wingdings" pitchFamily="2" charset="2"/>
              <a:buNone/>
            </a:pPr>
            <a:r>
              <a:rPr lang="en-US" sz="1600" i="1" dirty="0"/>
              <a:t>Outcomes</a:t>
            </a:r>
          </a:p>
        </p:txBody>
      </p:sp>
      <p:sp>
        <p:nvSpPr>
          <p:cNvPr id="9219" name="Text Box 3"/>
          <p:cNvSpPr txBox="1">
            <a:spLocks noChangeArrowheads="1"/>
          </p:cNvSpPr>
          <p:nvPr/>
        </p:nvSpPr>
        <p:spPr bwMode="auto">
          <a:xfrm>
            <a:off x="2483768" y="295821"/>
            <a:ext cx="6781800" cy="400110"/>
          </a:xfrm>
          <a:prstGeom prst="rect">
            <a:avLst/>
          </a:prstGeom>
          <a:noFill/>
          <a:ln w="9525">
            <a:noFill/>
            <a:miter lim="800000"/>
            <a:headEnd/>
            <a:tailEnd/>
          </a:ln>
          <a:effectLst/>
        </p:spPr>
        <p:txBody>
          <a:bodyPr>
            <a:spAutoFit/>
          </a:bodyPr>
          <a:lstStyle/>
          <a:p>
            <a:pPr eaLnBrk="1" hangingPunct="1">
              <a:spcBef>
                <a:spcPct val="50000"/>
              </a:spcBef>
            </a:pPr>
            <a:r>
              <a:rPr lang="en-US" sz="2000" u="sng" dirty="0"/>
              <a:t>Leadership</a:t>
            </a:r>
            <a:r>
              <a:rPr lang="en-US" sz="2000" dirty="0"/>
              <a:t>  		 </a:t>
            </a:r>
            <a:r>
              <a:rPr lang="en-US" sz="2000" u="sng" dirty="0"/>
              <a:t>Management</a:t>
            </a:r>
            <a:endParaRPr lang="en-US" sz="2000" dirty="0"/>
          </a:p>
        </p:txBody>
      </p:sp>
      <p:sp>
        <p:nvSpPr>
          <p:cNvPr id="9220" name="Line 4"/>
          <p:cNvSpPr>
            <a:spLocks noChangeShapeType="1"/>
          </p:cNvSpPr>
          <p:nvPr/>
        </p:nvSpPr>
        <p:spPr bwMode="auto">
          <a:xfrm flipH="1">
            <a:off x="2895600" y="685800"/>
            <a:ext cx="0" cy="5715000"/>
          </a:xfrm>
          <a:prstGeom prst="line">
            <a:avLst/>
          </a:prstGeom>
          <a:noFill/>
          <a:ln w="12700">
            <a:solidFill>
              <a:schemeClr val="tx1"/>
            </a:solidFill>
            <a:round/>
            <a:headEnd/>
            <a:tailEnd/>
          </a:ln>
          <a:effectLst/>
        </p:spPr>
        <p:txBody>
          <a:bodyPr wrap="none" anchor="ctr"/>
          <a:lstStyle/>
          <a:p>
            <a:endParaRPr lang="fr-CA"/>
          </a:p>
        </p:txBody>
      </p:sp>
      <p:sp>
        <p:nvSpPr>
          <p:cNvPr id="9221" name="Line 5"/>
          <p:cNvSpPr>
            <a:spLocks noChangeShapeType="1"/>
          </p:cNvSpPr>
          <p:nvPr/>
        </p:nvSpPr>
        <p:spPr bwMode="auto">
          <a:xfrm flipH="1">
            <a:off x="5867400" y="762000"/>
            <a:ext cx="0" cy="5638800"/>
          </a:xfrm>
          <a:prstGeom prst="line">
            <a:avLst/>
          </a:prstGeom>
          <a:noFill/>
          <a:ln w="12700">
            <a:solidFill>
              <a:schemeClr val="tx1"/>
            </a:solidFill>
            <a:round/>
            <a:headEnd/>
            <a:tailEnd/>
          </a:ln>
          <a:effectLst/>
        </p:spPr>
        <p:txBody>
          <a:bodyPr wrap="none" anchor="ctr"/>
          <a:lstStyle/>
          <a:p>
            <a:endParaRPr lang="fr-CA"/>
          </a:p>
        </p:txBody>
      </p:sp>
      <p:sp>
        <p:nvSpPr>
          <p:cNvPr id="9222" name="Text Box 6"/>
          <p:cNvSpPr txBox="1">
            <a:spLocks noChangeArrowheads="1"/>
          </p:cNvSpPr>
          <p:nvPr/>
        </p:nvSpPr>
        <p:spPr bwMode="auto">
          <a:xfrm>
            <a:off x="3048000" y="764704"/>
            <a:ext cx="2743200" cy="5801588"/>
          </a:xfrm>
          <a:prstGeom prst="rect">
            <a:avLst/>
          </a:prstGeom>
          <a:noFill/>
          <a:ln w="9525">
            <a:noFill/>
            <a:miter lim="800000"/>
            <a:headEnd/>
            <a:tailEnd/>
          </a:ln>
          <a:effectLst/>
        </p:spPr>
        <p:txBody>
          <a:bodyPr wrap="square">
            <a:spAutoFit/>
          </a:bodyPr>
          <a:lstStyle/>
          <a:p>
            <a:pPr eaLnBrk="1" hangingPunct="1">
              <a:spcBef>
                <a:spcPct val="50000"/>
              </a:spcBef>
            </a:pPr>
            <a:r>
              <a:rPr lang="en-US" sz="1400" b="1" dirty="0"/>
              <a:t>Establishing Direction</a:t>
            </a:r>
          </a:p>
          <a:p>
            <a:pPr eaLnBrk="1" hangingPunct="1">
              <a:spcBef>
                <a:spcPct val="50000"/>
              </a:spcBef>
            </a:pPr>
            <a:r>
              <a:rPr lang="en-US" sz="1200" dirty="0"/>
              <a:t>Develop future vision</a:t>
            </a:r>
          </a:p>
          <a:p>
            <a:pPr eaLnBrk="1" hangingPunct="1">
              <a:spcBef>
                <a:spcPct val="50000"/>
              </a:spcBef>
            </a:pPr>
            <a:r>
              <a:rPr lang="en-US" sz="1200" dirty="0"/>
              <a:t>Develop change strategies to achieve vision</a:t>
            </a:r>
          </a:p>
          <a:p>
            <a:pPr eaLnBrk="1" hangingPunct="1">
              <a:spcBef>
                <a:spcPct val="50000"/>
              </a:spcBef>
            </a:pPr>
            <a:endParaRPr lang="en-US" sz="1200" dirty="0"/>
          </a:p>
          <a:p>
            <a:pPr eaLnBrk="1" hangingPunct="1">
              <a:spcBef>
                <a:spcPct val="50000"/>
              </a:spcBef>
            </a:pPr>
            <a:r>
              <a:rPr lang="en-US" sz="1400" b="1" dirty="0"/>
              <a:t>Aligning People</a:t>
            </a:r>
          </a:p>
          <a:p>
            <a:pPr eaLnBrk="1" hangingPunct="1">
              <a:spcBef>
                <a:spcPct val="50000"/>
              </a:spcBef>
            </a:pPr>
            <a:r>
              <a:rPr lang="en-US" sz="1200" dirty="0"/>
              <a:t>Communicate directly by words &amp; deeds to those whose cooperation needed</a:t>
            </a:r>
          </a:p>
          <a:p>
            <a:pPr eaLnBrk="1" hangingPunct="1">
              <a:spcBef>
                <a:spcPct val="50000"/>
              </a:spcBef>
            </a:pPr>
            <a:r>
              <a:rPr lang="en-US" sz="1200" dirty="0"/>
              <a:t>Influence creation of coalition/teams that understand &amp; accept vision and strategies</a:t>
            </a:r>
          </a:p>
          <a:p>
            <a:pPr eaLnBrk="1" hangingPunct="1">
              <a:spcBef>
                <a:spcPct val="50000"/>
              </a:spcBef>
            </a:pPr>
            <a:endParaRPr lang="en-US" sz="1200" dirty="0"/>
          </a:p>
          <a:p>
            <a:pPr eaLnBrk="1" hangingPunct="1">
              <a:spcBef>
                <a:spcPct val="50000"/>
              </a:spcBef>
            </a:pPr>
            <a:r>
              <a:rPr lang="en-US" sz="1400" b="1" dirty="0"/>
              <a:t>Motivating/inspiring</a:t>
            </a:r>
          </a:p>
          <a:p>
            <a:pPr eaLnBrk="1" hangingPunct="1">
              <a:spcBef>
                <a:spcPct val="50000"/>
              </a:spcBef>
            </a:pPr>
            <a:r>
              <a:rPr lang="en-US" sz="1200" dirty="0"/>
              <a:t>Energy to overcome barriers (ex. Political resource, bureaucratic) to change by satisfying basic needs</a:t>
            </a:r>
          </a:p>
          <a:p>
            <a:pPr eaLnBrk="1" hangingPunct="1">
              <a:spcBef>
                <a:spcPct val="50000"/>
              </a:spcBef>
            </a:pPr>
            <a:endParaRPr lang="en-US" sz="1200" dirty="0"/>
          </a:p>
          <a:p>
            <a:pPr eaLnBrk="1" hangingPunct="1">
              <a:spcBef>
                <a:spcPct val="50000"/>
              </a:spcBef>
            </a:pPr>
            <a:r>
              <a:rPr lang="en-US" sz="1400" b="1" dirty="0"/>
              <a:t>Tends to Produce</a:t>
            </a:r>
          </a:p>
          <a:p>
            <a:pPr eaLnBrk="1" hangingPunct="1">
              <a:spcBef>
                <a:spcPct val="50000"/>
              </a:spcBef>
            </a:pPr>
            <a:r>
              <a:rPr lang="en-US" sz="1200" dirty="0"/>
              <a:t>Change often dramatic</a:t>
            </a:r>
          </a:p>
          <a:p>
            <a:pPr eaLnBrk="1" hangingPunct="1">
              <a:spcBef>
                <a:spcPct val="50000"/>
              </a:spcBef>
            </a:pPr>
            <a:r>
              <a:rPr lang="en-US" sz="1200" dirty="0"/>
              <a:t>Provides potential for very useful change (ex. New products)</a:t>
            </a:r>
          </a:p>
          <a:p>
            <a:pPr eaLnBrk="1" hangingPunct="1">
              <a:spcBef>
                <a:spcPct val="50000"/>
              </a:spcBef>
            </a:pPr>
            <a:endParaRPr lang="en-US" sz="1200" dirty="0"/>
          </a:p>
        </p:txBody>
      </p:sp>
      <p:sp>
        <p:nvSpPr>
          <p:cNvPr id="9223" name="Text Box 7"/>
          <p:cNvSpPr txBox="1">
            <a:spLocks noChangeArrowheads="1"/>
          </p:cNvSpPr>
          <p:nvPr/>
        </p:nvSpPr>
        <p:spPr bwMode="auto">
          <a:xfrm>
            <a:off x="5943600" y="838200"/>
            <a:ext cx="3048000" cy="5339923"/>
          </a:xfrm>
          <a:prstGeom prst="rect">
            <a:avLst/>
          </a:prstGeom>
          <a:noFill/>
          <a:ln w="9525">
            <a:noFill/>
            <a:miter lim="800000"/>
            <a:headEnd/>
            <a:tailEnd/>
          </a:ln>
          <a:effectLst/>
        </p:spPr>
        <p:txBody>
          <a:bodyPr>
            <a:spAutoFit/>
          </a:bodyPr>
          <a:lstStyle/>
          <a:p>
            <a:pPr eaLnBrk="1" hangingPunct="1">
              <a:spcBef>
                <a:spcPct val="50000"/>
              </a:spcBef>
            </a:pPr>
            <a:r>
              <a:rPr lang="en-US" sz="1400" b="1" dirty="0"/>
              <a:t>Planning/Budgeting</a:t>
            </a:r>
          </a:p>
          <a:p>
            <a:pPr eaLnBrk="1" hangingPunct="1">
              <a:spcBef>
                <a:spcPct val="50000"/>
              </a:spcBef>
            </a:pPr>
            <a:r>
              <a:rPr lang="en-US" sz="1200" dirty="0"/>
              <a:t>Develop detailed steps/ timetables for results</a:t>
            </a:r>
          </a:p>
          <a:p>
            <a:pPr eaLnBrk="1" hangingPunct="1">
              <a:spcBef>
                <a:spcPct val="50000"/>
              </a:spcBef>
            </a:pPr>
            <a:r>
              <a:rPr lang="en-US" sz="1200" dirty="0"/>
              <a:t>Allocate necessary resources</a:t>
            </a:r>
          </a:p>
          <a:p>
            <a:pPr eaLnBrk="1" hangingPunct="1">
              <a:spcBef>
                <a:spcPct val="50000"/>
              </a:spcBef>
            </a:pPr>
            <a:endParaRPr lang="en-US" sz="1200" dirty="0"/>
          </a:p>
          <a:p>
            <a:pPr eaLnBrk="1" hangingPunct="1">
              <a:spcBef>
                <a:spcPct val="50000"/>
              </a:spcBef>
            </a:pPr>
            <a:r>
              <a:rPr lang="en-US" sz="1400" b="1" dirty="0"/>
              <a:t>Organizing/Staffing</a:t>
            </a:r>
          </a:p>
          <a:p>
            <a:pPr eaLnBrk="1" hangingPunct="1">
              <a:spcBef>
                <a:spcPct val="50000"/>
              </a:spcBef>
            </a:pPr>
            <a:r>
              <a:rPr lang="en-US" sz="1200" dirty="0"/>
              <a:t>Develop necessary planning, staffing, delegation structures</a:t>
            </a:r>
          </a:p>
          <a:p>
            <a:pPr eaLnBrk="1" hangingPunct="1">
              <a:spcBef>
                <a:spcPct val="50000"/>
              </a:spcBef>
            </a:pPr>
            <a:r>
              <a:rPr lang="en-US" sz="1200" dirty="0"/>
              <a:t>Provide policies/procedures for guidance and methods/systems for monitoring</a:t>
            </a:r>
          </a:p>
          <a:p>
            <a:pPr eaLnBrk="1" hangingPunct="1">
              <a:spcBef>
                <a:spcPct val="50000"/>
              </a:spcBef>
            </a:pPr>
            <a:endParaRPr lang="en-US" sz="1200" dirty="0"/>
          </a:p>
          <a:p>
            <a:pPr eaLnBrk="1" hangingPunct="1">
              <a:spcBef>
                <a:spcPct val="50000"/>
              </a:spcBef>
            </a:pPr>
            <a:endParaRPr lang="en-US" sz="1200" dirty="0"/>
          </a:p>
          <a:p>
            <a:pPr eaLnBrk="1" hangingPunct="1">
              <a:spcBef>
                <a:spcPct val="50000"/>
              </a:spcBef>
            </a:pPr>
            <a:r>
              <a:rPr lang="en-US" sz="1400" b="1" dirty="0"/>
              <a:t>Control/Problem Solving</a:t>
            </a:r>
          </a:p>
          <a:p>
            <a:pPr eaLnBrk="1" hangingPunct="1">
              <a:spcBef>
                <a:spcPct val="50000"/>
              </a:spcBef>
            </a:pPr>
            <a:r>
              <a:rPr lang="en-US" sz="1200" dirty="0"/>
              <a:t>Monitor results vs. plan in detail</a:t>
            </a:r>
          </a:p>
          <a:p>
            <a:pPr eaLnBrk="1" hangingPunct="1">
              <a:spcBef>
                <a:spcPct val="50000"/>
              </a:spcBef>
            </a:pPr>
            <a:r>
              <a:rPr lang="en-US" sz="1200" dirty="0"/>
              <a:t>Identify results/plan deviations and plan and organize to correct</a:t>
            </a:r>
          </a:p>
          <a:p>
            <a:pPr eaLnBrk="1" hangingPunct="1">
              <a:spcBef>
                <a:spcPct val="50000"/>
              </a:spcBef>
            </a:pPr>
            <a:endParaRPr lang="en-US" sz="1200" dirty="0"/>
          </a:p>
          <a:p>
            <a:pPr eaLnBrk="1" hangingPunct="1">
              <a:spcBef>
                <a:spcPct val="50000"/>
              </a:spcBef>
            </a:pPr>
            <a:r>
              <a:rPr lang="en-US" sz="1400" b="1" dirty="0"/>
              <a:t>Tends to Produce</a:t>
            </a:r>
          </a:p>
          <a:p>
            <a:pPr eaLnBrk="1" hangingPunct="1">
              <a:spcBef>
                <a:spcPct val="50000"/>
              </a:spcBef>
            </a:pPr>
            <a:r>
              <a:rPr lang="en-US" sz="1200" dirty="0"/>
              <a:t>Order/predictability</a:t>
            </a:r>
          </a:p>
          <a:p>
            <a:pPr eaLnBrk="1" hangingPunct="1">
              <a:spcBef>
                <a:spcPct val="50000"/>
              </a:spcBef>
            </a:pPr>
            <a:r>
              <a:rPr lang="en-US" sz="1200" dirty="0"/>
              <a:t>Key results expected by stakeholders</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34888" y="332656"/>
            <a:ext cx="8229600" cy="5577483"/>
          </a:xfrm>
        </p:spPr>
        <p:txBody>
          <a:bodyPr>
            <a:normAutofit fontScale="92500" lnSpcReduction="20000"/>
          </a:bodyPr>
          <a:lstStyle/>
          <a:p>
            <a:pPr>
              <a:lnSpc>
                <a:spcPct val="80000"/>
              </a:lnSpc>
              <a:buClr>
                <a:schemeClr val="tx1"/>
              </a:buClr>
              <a:buFont typeface="Arial" pitchFamily="34" charset="0"/>
              <a:buChar char="•"/>
            </a:pPr>
            <a:r>
              <a:rPr lang="en-US" sz="1800" dirty="0" smtClean="0"/>
              <a:t>The manager </a:t>
            </a:r>
            <a:r>
              <a:rPr lang="en-US" sz="1800" i="1" dirty="0" smtClean="0"/>
              <a:t>administers</a:t>
            </a:r>
            <a:r>
              <a:rPr lang="en-US" sz="1800" dirty="0" smtClean="0"/>
              <a:t>; the leader </a:t>
            </a:r>
            <a:r>
              <a:rPr lang="en-US" sz="1800" i="1" dirty="0" smtClean="0"/>
              <a:t>innovates</a:t>
            </a:r>
            <a:r>
              <a:rPr lang="en-US" sz="1800" dirty="0" smtClean="0"/>
              <a:t>. </a:t>
            </a:r>
          </a:p>
          <a:p>
            <a:pPr>
              <a:lnSpc>
                <a:spcPct val="80000"/>
              </a:lnSpc>
              <a:buClr>
                <a:schemeClr val="tx1"/>
              </a:buClr>
              <a:buFont typeface="Arial" pitchFamily="34" charset="0"/>
              <a:buChar char="•"/>
            </a:pPr>
            <a:endParaRPr lang="en-US" sz="1800" dirty="0" smtClean="0"/>
          </a:p>
          <a:p>
            <a:pPr>
              <a:lnSpc>
                <a:spcPct val="80000"/>
              </a:lnSpc>
              <a:buClr>
                <a:schemeClr val="tx1"/>
              </a:buClr>
              <a:buFont typeface="Arial" pitchFamily="34" charset="0"/>
              <a:buChar char="•"/>
            </a:pPr>
            <a:r>
              <a:rPr lang="en-US" sz="1800" dirty="0" smtClean="0"/>
              <a:t>The manager </a:t>
            </a:r>
            <a:r>
              <a:rPr lang="en-US" sz="1800" i="1" dirty="0" smtClean="0"/>
              <a:t>maintains</a:t>
            </a:r>
            <a:r>
              <a:rPr lang="en-US" sz="1800" dirty="0" smtClean="0"/>
              <a:t>; the leader </a:t>
            </a:r>
            <a:r>
              <a:rPr lang="en-US" sz="1800" i="1" dirty="0" smtClean="0"/>
              <a:t>develops</a:t>
            </a:r>
            <a:r>
              <a:rPr lang="en-US" sz="1800" dirty="0" smtClean="0"/>
              <a:t>. </a:t>
            </a:r>
          </a:p>
          <a:p>
            <a:pPr>
              <a:lnSpc>
                <a:spcPct val="80000"/>
              </a:lnSpc>
              <a:buClr>
                <a:schemeClr val="tx1"/>
              </a:buClr>
              <a:buFont typeface="Arial" pitchFamily="34" charset="0"/>
              <a:buChar char="•"/>
            </a:pPr>
            <a:endParaRPr lang="en-US" sz="1800" dirty="0" smtClean="0"/>
          </a:p>
          <a:p>
            <a:pPr>
              <a:lnSpc>
                <a:spcPct val="80000"/>
              </a:lnSpc>
              <a:buClr>
                <a:schemeClr val="tx1"/>
              </a:buClr>
              <a:buFont typeface="Arial" pitchFamily="34" charset="0"/>
              <a:buChar char="•"/>
            </a:pPr>
            <a:r>
              <a:rPr lang="en-US" sz="1800" dirty="0" smtClean="0"/>
              <a:t>The manager </a:t>
            </a:r>
            <a:r>
              <a:rPr lang="en-US" sz="1800" i="1" dirty="0" smtClean="0"/>
              <a:t>accepts reality</a:t>
            </a:r>
            <a:r>
              <a:rPr lang="en-US" sz="1800" dirty="0" smtClean="0"/>
              <a:t>; the leader </a:t>
            </a:r>
            <a:r>
              <a:rPr lang="en-US" sz="1800" i="1" dirty="0" smtClean="0"/>
              <a:t>investigates it</a:t>
            </a:r>
            <a:r>
              <a:rPr lang="en-US" sz="1800" dirty="0" smtClean="0"/>
              <a:t>. </a:t>
            </a:r>
          </a:p>
          <a:p>
            <a:pPr>
              <a:lnSpc>
                <a:spcPct val="80000"/>
              </a:lnSpc>
              <a:buClr>
                <a:schemeClr val="tx1"/>
              </a:buClr>
              <a:buFont typeface="Arial" pitchFamily="34" charset="0"/>
              <a:buChar char="•"/>
            </a:pPr>
            <a:endParaRPr lang="en-US" sz="1800" dirty="0" smtClean="0"/>
          </a:p>
          <a:p>
            <a:pPr>
              <a:lnSpc>
                <a:spcPct val="80000"/>
              </a:lnSpc>
              <a:buClr>
                <a:schemeClr val="tx1"/>
              </a:buClr>
              <a:buFont typeface="Arial" pitchFamily="34" charset="0"/>
              <a:buChar char="•"/>
            </a:pPr>
            <a:r>
              <a:rPr lang="en-US" sz="1800" dirty="0" smtClean="0"/>
              <a:t>The manager </a:t>
            </a:r>
            <a:r>
              <a:rPr lang="en-US" sz="1800" i="1" dirty="0" smtClean="0"/>
              <a:t>focuses on systems and structures</a:t>
            </a:r>
            <a:r>
              <a:rPr lang="en-US" sz="1800" dirty="0" smtClean="0"/>
              <a:t>; the leader </a:t>
            </a:r>
            <a:r>
              <a:rPr lang="en-US" sz="1800" i="1" dirty="0" smtClean="0"/>
              <a:t>focuses on people</a:t>
            </a:r>
            <a:r>
              <a:rPr lang="en-US" sz="1800" dirty="0" smtClean="0"/>
              <a:t>. </a:t>
            </a:r>
          </a:p>
          <a:p>
            <a:pPr>
              <a:lnSpc>
                <a:spcPct val="80000"/>
              </a:lnSpc>
              <a:buClr>
                <a:schemeClr val="tx1"/>
              </a:buClr>
              <a:buFont typeface="Arial" pitchFamily="34" charset="0"/>
              <a:buChar char="•"/>
            </a:pPr>
            <a:endParaRPr lang="en-US" sz="1800" dirty="0" smtClean="0"/>
          </a:p>
          <a:p>
            <a:pPr>
              <a:lnSpc>
                <a:spcPct val="80000"/>
              </a:lnSpc>
              <a:buClr>
                <a:schemeClr val="tx1"/>
              </a:buClr>
              <a:buFont typeface="Arial" pitchFamily="34" charset="0"/>
              <a:buChar char="•"/>
            </a:pPr>
            <a:r>
              <a:rPr lang="en-US" sz="1800" dirty="0" smtClean="0"/>
              <a:t>The manager </a:t>
            </a:r>
            <a:r>
              <a:rPr lang="en-US" sz="1800" i="1" dirty="0" smtClean="0"/>
              <a:t>relies on control</a:t>
            </a:r>
            <a:r>
              <a:rPr lang="en-US" sz="1800" dirty="0" smtClean="0"/>
              <a:t>; the leader </a:t>
            </a:r>
            <a:r>
              <a:rPr lang="en-US" sz="1800" i="1" dirty="0" smtClean="0"/>
              <a:t>inspires trust</a:t>
            </a:r>
            <a:r>
              <a:rPr lang="en-US" sz="1800" dirty="0" smtClean="0"/>
              <a:t>. </a:t>
            </a:r>
          </a:p>
          <a:p>
            <a:pPr>
              <a:lnSpc>
                <a:spcPct val="80000"/>
              </a:lnSpc>
              <a:buClr>
                <a:schemeClr val="tx1"/>
              </a:buClr>
              <a:buFont typeface="Arial" pitchFamily="34" charset="0"/>
              <a:buChar char="•"/>
            </a:pPr>
            <a:endParaRPr lang="en-US" sz="1800" dirty="0" smtClean="0"/>
          </a:p>
          <a:p>
            <a:pPr>
              <a:lnSpc>
                <a:spcPct val="80000"/>
              </a:lnSpc>
              <a:buClr>
                <a:schemeClr val="tx1"/>
              </a:buClr>
              <a:buFont typeface="Arial" pitchFamily="34" charset="0"/>
              <a:buChar char="•"/>
            </a:pPr>
            <a:r>
              <a:rPr lang="en-US" sz="1800" dirty="0" smtClean="0"/>
              <a:t>The manager </a:t>
            </a:r>
            <a:r>
              <a:rPr lang="en-US" sz="1800" i="1" dirty="0" smtClean="0"/>
              <a:t>has a short-range view</a:t>
            </a:r>
            <a:r>
              <a:rPr lang="en-US" sz="1800" dirty="0" smtClean="0"/>
              <a:t>; the leader has </a:t>
            </a:r>
            <a:r>
              <a:rPr lang="en-US" sz="1800" i="1" dirty="0" smtClean="0"/>
              <a:t>a long-range perspective</a:t>
            </a:r>
            <a:r>
              <a:rPr lang="en-US" sz="1800" dirty="0" smtClean="0"/>
              <a:t>. </a:t>
            </a:r>
          </a:p>
          <a:p>
            <a:pPr>
              <a:lnSpc>
                <a:spcPct val="80000"/>
              </a:lnSpc>
              <a:buClr>
                <a:schemeClr val="tx1"/>
              </a:buClr>
              <a:buFont typeface="Arial" pitchFamily="34" charset="0"/>
              <a:buChar char="•"/>
            </a:pPr>
            <a:endParaRPr lang="en-US" sz="1800" dirty="0" smtClean="0"/>
          </a:p>
          <a:p>
            <a:pPr>
              <a:lnSpc>
                <a:spcPct val="80000"/>
              </a:lnSpc>
              <a:buClr>
                <a:schemeClr val="tx1"/>
              </a:buClr>
              <a:buFont typeface="Arial" pitchFamily="34" charset="0"/>
              <a:buChar char="•"/>
            </a:pPr>
            <a:r>
              <a:rPr lang="en-US" sz="1800" dirty="0" smtClean="0"/>
              <a:t>The manager </a:t>
            </a:r>
            <a:r>
              <a:rPr lang="en-US" sz="1800" i="1" dirty="0" smtClean="0"/>
              <a:t>asks how and when</a:t>
            </a:r>
            <a:r>
              <a:rPr lang="en-US" sz="1800" dirty="0" smtClean="0"/>
              <a:t>; the leader </a:t>
            </a:r>
            <a:r>
              <a:rPr lang="en-US" sz="1800" i="1" dirty="0" smtClean="0"/>
              <a:t>asks what and why</a:t>
            </a:r>
            <a:r>
              <a:rPr lang="en-US" sz="1800" dirty="0" smtClean="0"/>
              <a:t>. </a:t>
            </a:r>
          </a:p>
          <a:p>
            <a:pPr>
              <a:lnSpc>
                <a:spcPct val="80000"/>
              </a:lnSpc>
              <a:buClr>
                <a:schemeClr val="tx1"/>
              </a:buClr>
              <a:buFont typeface="Arial" pitchFamily="34" charset="0"/>
              <a:buChar char="•"/>
            </a:pPr>
            <a:endParaRPr lang="en-US" sz="1800" dirty="0" smtClean="0"/>
          </a:p>
          <a:p>
            <a:pPr>
              <a:lnSpc>
                <a:spcPct val="80000"/>
              </a:lnSpc>
              <a:buClr>
                <a:schemeClr val="tx1"/>
              </a:buClr>
              <a:buFont typeface="Arial" pitchFamily="34" charset="0"/>
              <a:buChar char="•"/>
            </a:pPr>
            <a:r>
              <a:rPr lang="en-US" sz="1800" dirty="0" smtClean="0"/>
              <a:t>The manager </a:t>
            </a:r>
            <a:r>
              <a:rPr lang="en-US" sz="1800" i="1" dirty="0" smtClean="0"/>
              <a:t>has his or her eye always on the bottom line</a:t>
            </a:r>
            <a:r>
              <a:rPr lang="en-US" sz="1800" dirty="0" smtClean="0"/>
              <a:t>; the leader has </a:t>
            </a:r>
            <a:r>
              <a:rPr lang="en-US" sz="1800" i="1" dirty="0" smtClean="0"/>
              <a:t>his or her eye on the horizon. </a:t>
            </a:r>
          </a:p>
          <a:p>
            <a:pPr>
              <a:lnSpc>
                <a:spcPct val="80000"/>
              </a:lnSpc>
              <a:buClr>
                <a:schemeClr val="tx1"/>
              </a:buClr>
              <a:buFont typeface="Arial" pitchFamily="34" charset="0"/>
              <a:buChar char="•"/>
            </a:pPr>
            <a:endParaRPr lang="en-US" sz="1800" i="1" dirty="0" smtClean="0"/>
          </a:p>
          <a:p>
            <a:pPr>
              <a:lnSpc>
                <a:spcPct val="80000"/>
              </a:lnSpc>
              <a:buClr>
                <a:schemeClr val="tx1"/>
              </a:buClr>
              <a:buFont typeface="Arial" pitchFamily="34" charset="0"/>
              <a:buChar char="•"/>
            </a:pPr>
            <a:r>
              <a:rPr lang="en-US" sz="1800" dirty="0" smtClean="0"/>
              <a:t>The manager </a:t>
            </a:r>
            <a:r>
              <a:rPr lang="en-US" sz="1800" i="1" dirty="0" smtClean="0"/>
              <a:t>imitates</a:t>
            </a:r>
            <a:r>
              <a:rPr lang="en-US" sz="1800" dirty="0" smtClean="0"/>
              <a:t>; the </a:t>
            </a:r>
            <a:r>
              <a:rPr lang="en-US" sz="1800" i="1" dirty="0" smtClean="0"/>
              <a:t>leader originates</a:t>
            </a:r>
            <a:r>
              <a:rPr lang="en-US" sz="1800" dirty="0" smtClean="0"/>
              <a:t>. </a:t>
            </a:r>
          </a:p>
          <a:p>
            <a:pPr>
              <a:lnSpc>
                <a:spcPct val="80000"/>
              </a:lnSpc>
              <a:buClr>
                <a:schemeClr val="tx1"/>
              </a:buClr>
              <a:buFont typeface="Arial" pitchFamily="34" charset="0"/>
              <a:buChar char="•"/>
            </a:pPr>
            <a:r>
              <a:rPr lang="en-US" sz="1800" dirty="0" smtClean="0"/>
              <a:t> </a:t>
            </a:r>
          </a:p>
          <a:p>
            <a:pPr>
              <a:lnSpc>
                <a:spcPct val="80000"/>
              </a:lnSpc>
              <a:buClr>
                <a:schemeClr val="tx1"/>
              </a:buClr>
              <a:buFont typeface="Arial" pitchFamily="34" charset="0"/>
              <a:buChar char="•"/>
            </a:pPr>
            <a:r>
              <a:rPr lang="en-US" sz="1800" dirty="0" smtClean="0"/>
              <a:t>The manager </a:t>
            </a:r>
            <a:r>
              <a:rPr lang="en-US" sz="1800" i="1" dirty="0" smtClean="0"/>
              <a:t>accepts the status quo</a:t>
            </a:r>
            <a:r>
              <a:rPr lang="en-US" sz="1800" dirty="0" smtClean="0"/>
              <a:t>; the leader </a:t>
            </a:r>
            <a:r>
              <a:rPr lang="en-US" sz="1800" i="1" dirty="0" smtClean="0"/>
              <a:t>challenges it</a:t>
            </a:r>
            <a:r>
              <a:rPr lang="en-US" sz="1800" dirty="0" smtClean="0"/>
              <a:t>. </a:t>
            </a:r>
          </a:p>
          <a:p>
            <a:pPr>
              <a:lnSpc>
                <a:spcPct val="80000"/>
              </a:lnSpc>
              <a:buClr>
                <a:schemeClr val="tx1"/>
              </a:buClr>
              <a:buFont typeface="Arial" pitchFamily="34" charset="0"/>
              <a:buChar char="•"/>
            </a:pPr>
            <a:endParaRPr lang="en-US" sz="1800" dirty="0" smtClean="0"/>
          </a:p>
          <a:p>
            <a:pPr>
              <a:lnSpc>
                <a:spcPct val="80000"/>
              </a:lnSpc>
              <a:buClr>
                <a:schemeClr val="tx1"/>
              </a:buClr>
              <a:buFont typeface="Arial" pitchFamily="34" charset="0"/>
              <a:buChar char="•"/>
            </a:pPr>
            <a:r>
              <a:rPr lang="en-US" sz="1800" dirty="0" smtClean="0"/>
              <a:t>The manager </a:t>
            </a:r>
            <a:r>
              <a:rPr lang="en-US" sz="1800" i="1" dirty="0" smtClean="0"/>
              <a:t>is the classic good soldier</a:t>
            </a:r>
            <a:r>
              <a:rPr lang="en-US" sz="1800" dirty="0" smtClean="0"/>
              <a:t>; the leader </a:t>
            </a:r>
            <a:r>
              <a:rPr lang="en-US" sz="1800" i="1" dirty="0" smtClean="0"/>
              <a:t>is his or her own person</a:t>
            </a:r>
            <a:r>
              <a:rPr lang="en-US" sz="1600" dirty="0" smtClean="0"/>
              <a:t>.</a:t>
            </a:r>
          </a:p>
          <a:p>
            <a:pPr>
              <a:buFont typeface="Arial" pitchFamily="34" charset="0"/>
              <a:buChar char="•"/>
            </a:pPr>
            <a:endParaRPr lang="fr-CA" sz="1600"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l"/>
            <a:r>
              <a:rPr lang="en-US" sz="4800" b="1" dirty="0">
                <a:solidFill>
                  <a:schemeClr val="accent1"/>
                </a:solidFill>
              </a:rPr>
              <a:t>Leadership Traits</a:t>
            </a:r>
          </a:p>
        </p:txBody>
      </p:sp>
      <p:sp>
        <p:nvSpPr>
          <p:cNvPr id="14339" name="Rectangle 3"/>
          <p:cNvSpPr>
            <a:spLocks noGrp="1" noChangeArrowheads="1"/>
          </p:cNvSpPr>
          <p:nvPr>
            <p:ph sz="quarter" idx="1"/>
          </p:nvPr>
        </p:nvSpPr>
        <p:spPr>
          <a:xfrm>
            <a:off x="1331640" y="1600200"/>
            <a:ext cx="4013200" cy="5257800"/>
          </a:xfrm>
        </p:spPr>
        <p:txBody>
          <a:bodyPr>
            <a:normAutofit/>
          </a:bodyPr>
          <a:lstStyle/>
          <a:p>
            <a:r>
              <a:rPr lang="en-US" sz="3200" b="1" dirty="0"/>
              <a:t>Intelligence</a:t>
            </a:r>
          </a:p>
          <a:p>
            <a:pPr lvl="1"/>
            <a:r>
              <a:rPr lang="en-US" dirty="0"/>
              <a:t>More intelligent than non-leaders</a:t>
            </a:r>
          </a:p>
          <a:p>
            <a:pPr lvl="1"/>
            <a:r>
              <a:rPr lang="en-US" dirty="0"/>
              <a:t>Scholarship</a:t>
            </a:r>
          </a:p>
          <a:p>
            <a:pPr lvl="1"/>
            <a:r>
              <a:rPr lang="en-US" dirty="0"/>
              <a:t>Knowledge</a:t>
            </a:r>
          </a:p>
          <a:p>
            <a:pPr lvl="1"/>
            <a:r>
              <a:rPr lang="en-US" dirty="0"/>
              <a:t>Being able to get things done</a:t>
            </a:r>
          </a:p>
          <a:p>
            <a:r>
              <a:rPr lang="en-US" sz="3200" b="1" dirty="0"/>
              <a:t>Physical</a:t>
            </a:r>
          </a:p>
          <a:p>
            <a:pPr lvl="1"/>
            <a:r>
              <a:rPr lang="en-US" dirty="0"/>
              <a:t>Doesn’t </a:t>
            </a:r>
            <a:r>
              <a:rPr lang="en-US" dirty="0" smtClean="0"/>
              <a:t>seem </a:t>
            </a:r>
            <a:r>
              <a:rPr lang="en-US" dirty="0"/>
              <a:t>to be correlated</a:t>
            </a:r>
          </a:p>
        </p:txBody>
      </p:sp>
      <p:sp>
        <p:nvSpPr>
          <p:cNvPr id="14341" name="Rectangle 5"/>
          <p:cNvSpPr>
            <a:spLocks noGrp="1" noChangeArrowheads="1"/>
          </p:cNvSpPr>
          <p:nvPr>
            <p:ph sz="quarter" idx="2"/>
          </p:nvPr>
        </p:nvSpPr>
        <p:spPr>
          <a:xfrm>
            <a:off x="5095304" y="1600200"/>
            <a:ext cx="4013200" cy="4493096"/>
          </a:xfrm>
        </p:spPr>
        <p:txBody>
          <a:bodyPr>
            <a:normAutofit/>
          </a:bodyPr>
          <a:lstStyle/>
          <a:p>
            <a:r>
              <a:rPr lang="en-US" sz="3200" b="1" dirty="0"/>
              <a:t>Personality </a:t>
            </a:r>
          </a:p>
          <a:p>
            <a:pPr lvl="1"/>
            <a:r>
              <a:rPr lang="en-US" dirty="0"/>
              <a:t>Verbal facility </a:t>
            </a:r>
          </a:p>
          <a:p>
            <a:pPr lvl="1"/>
            <a:r>
              <a:rPr lang="en-US" dirty="0"/>
              <a:t>Honesty </a:t>
            </a:r>
          </a:p>
          <a:p>
            <a:pPr lvl="1"/>
            <a:r>
              <a:rPr lang="en-US" dirty="0"/>
              <a:t>Initiative</a:t>
            </a:r>
          </a:p>
          <a:p>
            <a:pPr lvl="1"/>
            <a:r>
              <a:rPr lang="en-US" dirty="0"/>
              <a:t>Aggressive</a:t>
            </a:r>
          </a:p>
          <a:p>
            <a:pPr lvl="1"/>
            <a:r>
              <a:rPr lang="en-US" dirty="0"/>
              <a:t>Self-confident</a:t>
            </a:r>
          </a:p>
          <a:p>
            <a:pPr lvl="1"/>
            <a:r>
              <a:rPr lang="en-US" dirty="0"/>
              <a:t>Ambitious</a:t>
            </a:r>
          </a:p>
          <a:p>
            <a:pPr lvl="1"/>
            <a:r>
              <a:rPr lang="en-US" dirty="0"/>
              <a:t>Originality</a:t>
            </a:r>
          </a:p>
          <a:p>
            <a:pPr lvl="1"/>
            <a:r>
              <a:rPr lang="en-US" dirty="0"/>
              <a:t>Sociability</a:t>
            </a:r>
          </a:p>
          <a:p>
            <a:pPr lvl="1"/>
            <a:r>
              <a:rPr lang="en-US" dirty="0"/>
              <a:t>Adaptability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122" name="Title 1"/>
          <p:cNvSpPr>
            <a:spLocks noGrp="1"/>
          </p:cNvSpPr>
          <p:nvPr>
            <p:ph type="title"/>
          </p:nvPr>
        </p:nvSpPr>
        <p:spPr>
          <a:xfrm>
            <a:off x="381000" y="304800"/>
            <a:ext cx="8229600" cy="1143000"/>
          </a:xfrm>
        </p:spPr>
        <p:txBody>
          <a:bodyPr/>
          <a:lstStyle/>
          <a:p>
            <a:r>
              <a:rPr lang="en-US" dirty="0" smtClean="0">
                <a:solidFill>
                  <a:schemeClr val="accent1"/>
                </a:solidFill>
                <a:latin typeface="Verdana" pitchFamily="64" charset="0"/>
              </a:rPr>
              <a:t>Leadership styles</a:t>
            </a:r>
          </a:p>
        </p:txBody>
      </p:sp>
      <p:sp>
        <p:nvSpPr>
          <p:cNvPr id="5123" name="Rectangle 3"/>
          <p:cNvSpPr txBox="1">
            <a:spLocks noChangeArrowheads="1"/>
          </p:cNvSpPr>
          <p:nvPr/>
        </p:nvSpPr>
        <p:spPr bwMode="auto">
          <a:xfrm>
            <a:off x="838200" y="1447800"/>
            <a:ext cx="8077200" cy="4267200"/>
          </a:xfrm>
          <a:prstGeom prst="rect">
            <a:avLst/>
          </a:prstGeom>
          <a:noFill/>
          <a:ln w="9525">
            <a:noFill/>
            <a:miter lim="800000"/>
            <a:headEnd/>
            <a:tailEnd/>
          </a:ln>
        </p:spPr>
        <p:txBody>
          <a:bodyPr/>
          <a:lstStyle/>
          <a:p>
            <a:r>
              <a:rPr lang="en-GB" sz="3200" b="1" dirty="0" smtClean="0">
                <a:solidFill>
                  <a:schemeClr val="accent2">
                    <a:lumMod val="50000"/>
                  </a:schemeClr>
                </a:solidFill>
              </a:rPr>
              <a:t>Autocratic</a:t>
            </a:r>
            <a:r>
              <a:rPr lang="en-GB" sz="2800" dirty="0" smtClean="0">
                <a:solidFill>
                  <a:schemeClr val="accent2">
                    <a:lumMod val="50000"/>
                  </a:schemeClr>
                </a:solidFill>
              </a:rPr>
              <a:t>:</a:t>
            </a:r>
          </a:p>
          <a:p>
            <a:pPr>
              <a:buFont typeface="Courier New" pitchFamily="49" charset="0"/>
              <a:buChar char="o"/>
            </a:pPr>
            <a:endParaRPr lang="en-GB" sz="2800" dirty="0" smtClean="0">
              <a:solidFill>
                <a:srgbClr val="003366"/>
              </a:solidFill>
            </a:endParaRPr>
          </a:p>
          <a:p>
            <a:pPr lvl="1">
              <a:buFont typeface="Courier New" pitchFamily="49" charset="0"/>
              <a:buChar char="o"/>
            </a:pPr>
            <a:r>
              <a:rPr lang="en-GB" sz="2400" dirty="0" smtClean="0"/>
              <a:t> Leader makes decisions without reference to anyone else</a:t>
            </a:r>
          </a:p>
          <a:p>
            <a:pPr lvl="1">
              <a:buFont typeface="Courier New" pitchFamily="49" charset="0"/>
              <a:buChar char="o"/>
            </a:pPr>
            <a:r>
              <a:rPr lang="en-GB" sz="2400" dirty="0" smtClean="0"/>
              <a:t> High degree of dependency on the leader</a:t>
            </a:r>
          </a:p>
          <a:p>
            <a:pPr lvl="1">
              <a:buFont typeface="Courier New" pitchFamily="49" charset="0"/>
              <a:buChar char="o"/>
            </a:pPr>
            <a:r>
              <a:rPr lang="en-GB" sz="2400" dirty="0" smtClean="0"/>
              <a:t> Can create de-motivation and alienation </a:t>
            </a:r>
            <a:br>
              <a:rPr lang="en-GB" sz="2400" dirty="0" smtClean="0"/>
            </a:br>
            <a:r>
              <a:rPr lang="en-GB" sz="2400" dirty="0" smtClean="0"/>
              <a:t>of staff</a:t>
            </a:r>
          </a:p>
          <a:p>
            <a:pPr lvl="1">
              <a:buFont typeface="Courier New" pitchFamily="49" charset="0"/>
              <a:buChar char="o"/>
            </a:pPr>
            <a:r>
              <a:rPr lang="en-GB" sz="2400" dirty="0" smtClean="0"/>
              <a:t> May be valuable in some types of business where decisions need to be made quickly and decisively</a:t>
            </a:r>
          </a:p>
          <a:p>
            <a:pPr marL="342900" indent="-342900">
              <a:lnSpc>
                <a:spcPct val="80000"/>
              </a:lnSpc>
              <a:spcBef>
                <a:spcPct val="20000"/>
              </a:spcBef>
              <a:buFont typeface="Arial" charset="0"/>
              <a:buChar char="•"/>
            </a:pPr>
            <a:endParaRPr lang="en-US" sz="2000" dirty="0">
              <a:latin typeface="Verdana" pitchFamily="6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196752"/>
            <a:ext cx="8229600" cy="4929411"/>
          </a:xfrm>
        </p:spPr>
        <p:txBody>
          <a:bodyPr/>
          <a:lstStyle/>
          <a:p>
            <a:pPr>
              <a:lnSpc>
                <a:spcPct val="90000"/>
              </a:lnSpc>
              <a:buNone/>
            </a:pPr>
            <a:r>
              <a:rPr lang="en-GB" b="1" dirty="0" smtClean="0">
                <a:solidFill>
                  <a:schemeClr val="accent2">
                    <a:lumMod val="50000"/>
                  </a:schemeClr>
                </a:solidFill>
                <a:latin typeface="Arial" charset="0"/>
              </a:rPr>
              <a:t>Democratic</a:t>
            </a:r>
            <a:r>
              <a:rPr lang="en-GB" sz="2800" dirty="0" smtClean="0">
                <a:solidFill>
                  <a:schemeClr val="accent2">
                    <a:lumMod val="50000"/>
                  </a:schemeClr>
                </a:solidFill>
              </a:rPr>
              <a:t>:</a:t>
            </a:r>
          </a:p>
          <a:p>
            <a:pPr>
              <a:lnSpc>
                <a:spcPct val="90000"/>
              </a:lnSpc>
            </a:pPr>
            <a:r>
              <a:rPr lang="en-GB" sz="2800" dirty="0" smtClean="0"/>
              <a:t>Encourages decision making from different perspectives – leadership may be emphasised throughout  the organisation</a:t>
            </a:r>
          </a:p>
          <a:p>
            <a:pPr>
              <a:lnSpc>
                <a:spcPct val="90000"/>
              </a:lnSpc>
              <a:buNone/>
            </a:pPr>
            <a:endParaRPr lang="en-GB" sz="2800" dirty="0" smtClean="0"/>
          </a:p>
          <a:p>
            <a:pPr lvl="1">
              <a:lnSpc>
                <a:spcPct val="90000"/>
              </a:lnSpc>
            </a:pPr>
            <a:r>
              <a:rPr lang="en-GB" sz="2400" dirty="0" smtClean="0">
                <a:solidFill>
                  <a:schemeClr val="accent2">
                    <a:lumMod val="50000"/>
                  </a:schemeClr>
                </a:solidFill>
              </a:rPr>
              <a:t>Consultative</a:t>
            </a:r>
            <a:r>
              <a:rPr lang="en-GB" sz="2400" dirty="0" smtClean="0">
                <a:solidFill>
                  <a:srgbClr val="003366"/>
                </a:solidFill>
              </a:rPr>
              <a:t>:</a:t>
            </a:r>
            <a:r>
              <a:rPr lang="en-GB" sz="2400" dirty="0" smtClean="0"/>
              <a:t> process of consultation before decisions are taken</a:t>
            </a:r>
          </a:p>
          <a:p>
            <a:pPr lvl="1">
              <a:lnSpc>
                <a:spcPct val="90000"/>
              </a:lnSpc>
            </a:pPr>
            <a:r>
              <a:rPr lang="en-GB" sz="2400" dirty="0" smtClean="0">
                <a:solidFill>
                  <a:schemeClr val="accent2">
                    <a:lumMod val="50000"/>
                  </a:schemeClr>
                </a:solidFill>
              </a:rPr>
              <a:t>Persuasive</a:t>
            </a:r>
            <a:r>
              <a:rPr lang="en-GB" sz="2400" dirty="0" smtClean="0">
                <a:solidFill>
                  <a:srgbClr val="003366"/>
                </a:solidFill>
              </a:rPr>
              <a:t>:</a:t>
            </a:r>
            <a:r>
              <a:rPr lang="en-GB" sz="2400" dirty="0" smtClean="0"/>
              <a:t> Leader takes decision and seeks to persuade others that the decision is correct</a:t>
            </a:r>
          </a:p>
          <a:p>
            <a:endParaRPr lang="fr-C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64704"/>
            <a:ext cx="8229600" cy="5361459"/>
          </a:xfrm>
        </p:spPr>
        <p:txBody>
          <a:bodyPr/>
          <a:lstStyle/>
          <a:p>
            <a:pPr>
              <a:lnSpc>
                <a:spcPct val="90000"/>
              </a:lnSpc>
              <a:buNone/>
            </a:pPr>
            <a:r>
              <a:rPr lang="en-GB" b="1" dirty="0" smtClean="0">
                <a:solidFill>
                  <a:schemeClr val="accent2">
                    <a:lumMod val="50000"/>
                  </a:schemeClr>
                </a:solidFill>
                <a:latin typeface="Arial" charset="0"/>
              </a:rPr>
              <a:t>Laissez-Faire:</a:t>
            </a:r>
          </a:p>
          <a:p>
            <a:pPr>
              <a:lnSpc>
                <a:spcPct val="90000"/>
              </a:lnSpc>
              <a:buNone/>
            </a:pPr>
            <a:endParaRPr lang="en-GB" b="1" dirty="0" smtClean="0">
              <a:solidFill>
                <a:schemeClr val="accent2">
                  <a:lumMod val="50000"/>
                </a:schemeClr>
              </a:solidFill>
              <a:latin typeface="Arial" charset="0"/>
            </a:endParaRPr>
          </a:p>
          <a:p>
            <a:pPr marL="914400" lvl="1" indent="-457200">
              <a:buFont typeface="+mj-lt"/>
              <a:buAutoNum type="arabicPeriod"/>
            </a:pPr>
            <a:r>
              <a:rPr lang="en-GB" sz="2400" dirty="0" smtClean="0"/>
              <a:t>‘Let it be’ – the leadership responsibilities </a:t>
            </a:r>
            <a:br>
              <a:rPr lang="en-GB" sz="2400" dirty="0" smtClean="0"/>
            </a:br>
            <a:r>
              <a:rPr lang="en-GB" sz="2400" dirty="0" smtClean="0"/>
              <a:t>are shared by all</a:t>
            </a:r>
          </a:p>
          <a:p>
            <a:pPr marL="914400" lvl="1" indent="-457200">
              <a:buFont typeface="+mj-lt"/>
              <a:buAutoNum type="arabicPeriod"/>
            </a:pPr>
            <a:r>
              <a:rPr lang="en-GB" sz="2400" dirty="0" smtClean="0"/>
              <a:t>Can be very useful in businesses </a:t>
            </a:r>
            <a:br>
              <a:rPr lang="en-GB" sz="2400" dirty="0" smtClean="0"/>
            </a:br>
            <a:r>
              <a:rPr lang="en-GB" sz="2400" dirty="0" smtClean="0"/>
              <a:t>where creative ideas are important</a:t>
            </a:r>
          </a:p>
          <a:p>
            <a:pPr marL="914400" lvl="1" indent="-457200">
              <a:buFont typeface="+mj-lt"/>
              <a:buAutoNum type="arabicPeriod"/>
            </a:pPr>
            <a:r>
              <a:rPr lang="en-GB" sz="2400" dirty="0" smtClean="0"/>
              <a:t>Can be highly motivational, </a:t>
            </a:r>
            <a:br>
              <a:rPr lang="en-GB" sz="2400" dirty="0" smtClean="0"/>
            </a:br>
            <a:r>
              <a:rPr lang="en-GB" sz="2400" dirty="0" smtClean="0"/>
              <a:t>as people have control over their working life</a:t>
            </a:r>
          </a:p>
          <a:p>
            <a:pPr marL="914400" lvl="1" indent="-457200">
              <a:buFont typeface="+mj-lt"/>
              <a:buAutoNum type="arabicPeriod"/>
            </a:pPr>
            <a:r>
              <a:rPr lang="en-GB" sz="2400" dirty="0" smtClean="0"/>
              <a:t>Can make coordination and decision making </a:t>
            </a:r>
            <a:br>
              <a:rPr lang="en-GB" sz="2400" dirty="0" smtClean="0"/>
            </a:br>
            <a:r>
              <a:rPr lang="en-GB" sz="2400" dirty="0" smtClean="0"/>
              <a:t>time-consuming and lacking in overall direction</a:t>
            </a:r>
          </a:p>
          <a:p>
            <a:pPr marL="914400" lvl="1" indent="-457200">
              <a:buFont typeface="+mj-lt"/>
              <a:buAutoNum type="arabicPeriod"/>
            </a:pPr>
            <a:r>
              <a:rPr lang="en-GB" sz="2400" dirty="0" smtClean="0"/>
              <a:t>Relies on good team work</a:t>
            </a:r>
          </a:p>
          <a:p>
            <a:pPr marL="914400" lvl="1" indent="-457200">
              <a:buFont typeface="+mj-lt"/>
              <a:buAutoNum type="arabicPeriod"/>
            </a:pPr>
            <a:r>
              <a:rPr lang="en-GB" sz="2400" dirty="0" smtClean="0"/>
              <a:t>Relies on good interpersonal relations</a:t>
            </a:r>
          </a:p>
          <a:p>
            <a:pPr>
              <a:buNone/>
            </a:pPr>
            <a:endParaRPr lang="fr-C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123" name="Rectangle 3"/>
          <p:cNvSpPr txBox="1">
            <a:spLocks noChangeArrowheads="1"/>
          </p:cNvSpPr>
          <p:nvPr/>
        </p:nvSpPr>
        <p:spPr bwMode="auto">
          <a:xfrm>
            <a:off x="838200" y="1447800"/>
            <a:ext cx="8077200" cy="4267200"/>
          </a:xfrm>
          <a:prstGeom prst="rect">
            <a:avLst/>
          </a:prstGeom>
          <a:noFill/>
          <a:ln w="9525">
            <a:noFill/>
            <a:miter lim="800000"/>
            <a:headEnd/>
            <a:tailEnd/>
          </a:ln>
        </p:spPr>
        <p:txBody>
          <a:bodyPr/>
          <a:lstStyle/>
          <a:p>
            <a:r>
              <a:rPr lang="en-GB" sz="3200" b="1" dirty="0" smtClean="0">
                <a:solidFill>
                  <a:schemeClr val="accent2">
                    <a:lumMod val="50000"/>
                  </a:schemeClr>
                </a:solidFill>
              </a:rPr>
              <a:t>Paternalistic</a:t>
            </a:r>
            <a:r>
              <a:rPr lang="en-GB" sz="3200" b="1" dirty="0" smtClean="0">
                <a:solidFill>
                  <a:schemeClr val="accent2">
                    <a:lumMod val="50000"/>
                  </a:schemeClr>
                </a:solidFill>
                <a:latin typeface="+mj-lt"/>
              </a:rPr>
              <a:t>:</a:t>
            </a:r>
          </a:p>
          <a:p>
            <a:endParaRPr lang="en-GB" sz="3200" b="1" dirty="0" smtClean="0">
              <a:solidFill>
                <a:schemeClr val="accent2">
                  <a:lumMod val="50000"/>
                </a:schemeClr>
              </a:solidFill>
              <a:latin typeface="+mj-lt"/>
            </a:endParaRPr>
          </a:p>
          <a:p>
            <a:pPr>
              <a:lnSpc>
                <a:spcPct val="200000"/>
              </a:lnSpc>
              <a:buFont typeface="Wingdings" pitchFamily="2" charset="2"/>
              <a:buChar char="ü"/>
            </a:pPr>
            <a:r>
              <a:rPr lang="en-GB" sz="2000" dirty="0" smtClean="0"/>
              <a:t> Leader acts as a ‘father figure’</a:t>
            </a:r>
          </a:p>
          <a:p>
            <a:pPr>
              <a:lnSpc>
                <a:spcPct val="200000"/>
              </a:lnSpc>
              <a:buFont typeface="Wingdings" pitchFamily="2" charset="2"/>
              <a:buChar char="ü"/>
            </a:pPr>
            <a:r>
              <a:rPr lang="en-GB" sz="2000" dirty="0" smtClean="0"/>
              <a:t> Paternalistic leader makes decision but may consult</a:t>
            </a:r>
          </a:p>
          <a:p>
            <a:pPr>
              <a:lnSpc>
                <a:spcPct val="200000"/>
              </a:lnSpc>
              <a:buFont typeface="Wingdings" pitchFamily="2" charset="2"/>
              <a:buChar char="ü"/>
            </a:pPr>
            <a:r>
              <a:rPr lang="en-GB" sz="2000" dirty="0" smtClean="0"/>
              <a:t> Believes in the need to support staff</a:t>
            </a:r>
          </a:p>
          <a:p>
            <a:pPr marL="342900" indent="-342900">
              <a:lnSpc>
                <a:spcPct val="80000"/>
              </a:lnSpc>
              <a:spcBef>
                <a:spcPct val="20000"/>
              </a:spcBef>
              <a:buFont typeface="Arial" charset="0"/>
              <a:buChar char="•"/>
            </a:pPr>
            <a:endParaRPr lang="en-US" sz="2000" dirty="0">
              <a:latin typeface="Verdana" pitchFamily="6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pPr algn="l"/>
            <a:r>
              <a:rPr kumimoji="1" lang="en-US" sz="4000" dirty="0"/>
              <a:t>Leadership</a:t>
            </a:r>
            <a:r>
              <a:rPr kumimoji="1" lang="en-US" sz="3200" dirty="0"/>
              <a:t> </a:t>
            </a:r>
            <a:r>
              <a:rPr kumimoji="1" lang="en-US" sz="4000" dirty="0"/>
              <a:t>Theories</a:t>
            </a:r>
            <a:endParaRPr kumimoji="1" lang="en-US" sz="3200" dirty="0"/>
          </a:p>
        </p:txBody>
      </p:sp>
      <p:sp>
        <p:nvSpPr>
          <p:cNvPr id="112643" name="Rectangle 3"/>
          <p:cNvSpPr>
            <a:spLocks noGrp="1" noChangeArrowheads="1"/>
          </p:cNvSpPr>
          <p:nvPr>
            <p:ph sz="quarter" idx="1"/>
          </p:nvPr>
        </p:nvSpPr>
        <p:spPr>
          <a:xfrm>
            <a:off x="1173163" y="1700808"/>
            <a:ext cx="7589837" cy="4395192"/>
          </a:xfrm>
        </p:spPr>
        <p:txBody>
          <a:bodyPr/>
          <a:lstStyle/>
          <a:p>
            <a:pPr marL="812800" indent="-812800">
              <a:lnSpc>
                <a:spcPct val="90000"/>
              </a:lnSpc>
              <a:buFont typeface="Wingdings" pitchFamily="2" charset="2"/>
              <a:buNone/>
            </a:pPr>
            <a:r>
              <a:rPr kumimoji="1" lang="en-US" i="1" dirty="0">
                <a:solidFill>
                  <a:schemeClr val="accent2">
                    <a:lumMod val="50000"/>
                  </a:schemeClr>
                </a:solidFill>
              </a:rPr>
              <a:t>Trait Theory</a:t>
            </a:r>
            <a:endParaRPr kumimoji="1" lang="en-US" b="1" dirty="0">
              <a:solidFill>
                <a:schemeClr val="accent2">
                  <a:lumMod val="50000"/>
                </a:schemeClr>
              </a:solidFill>
            </a:endParaRPr>
          </a:p>
          <a:p>
            <a:pPr marL="812800" indent="-812800">
              <a:lnSpc>
                <a:spcPct val="90000"/>
              </a:lnSpc>
            </a:pPr>
            <a:r>
              <a:rPr kumimoji="1" lang="en-US" sz="2200" dirty="0"/>
              <a:t>Early on, it was thought that leaders were born with</a:t>
            </a:r>
          </a:p>
          <a:p>
            <a:pPr marL="812800" indent="-812800">
              <a:lnSpc>
                <a:spcPct val="90000"/>
              </a:lnSpc>
              <a:buFont typeface="Wingdings" pitchFamily="2" charset="2"/>
              <a:buNone/>
            </a:pPr>
            <a:r>
              <a:rPr kumimoji="1" lang="en-US" sz="2200" dirty="0"/>
              <a:t>	inherent physiological and personality traits</a:t>
            </a:r>
          </a:p>
          <a:p>
            <a:pPr marL="1879600" lvl="3" indent="-508000">
              <a:lnSpc>
                <a:spcPct val="90000"/>
              </a:lnSpc>
            </a:pPr>
            <a:r>
              <a:rPr kumimoji="1" lang="en-US" sz="2200" dirty="0"/>
              <a:t>Age</a:t>
            </a:r>
          </a:p>
          <a:p>
            <a:pPr marL="1879600" lvl="3" indent="-508000">
              <a:lnSpc>
                <a:spcPct val="90000"/>
              </a:lnSpc>
            </a:pPr>
            <a:r>
              <a:rPr kumimoji="1" lang="en-US" sz="2200" dirty="0"/>
              <a:t>Height</a:t>
            </a:r>
          </a:p>
          <a:p>
            <a:pPr marL="1879600" lvl="3" indent="-508000">
              <a:lnSpc>
                <a:spcPct val="90000"/>
              </a:lnSpc>
            </a:pPr>
            <a:r>
              <a:rPr kumimoji="1" lang="en-US" sz="2200" dirty="0"/>
              <a:t>Intelligence</a:t>
            </a:r>
          </a:p>
          <a:p>
            <a:pPr marL="1879600" lvl="3" indent="-508000">
              <a:lnSpc>
                <a:spcPct val="90000"/>
              </a:lnSpc>
            </a:pPr>
            <a:r>
              <a:rPr kumimoji="1" lang="en-US" sz="2200" dirty="0"/>
              <a:t>Academic achievements	</a:t>
            </a:r>
          </a:p>
          <a:p>
            <a:pPr marL="1879600" lvl="3" indent="-508000">
              <a:lnSpc>
                <a:spcPct val="90000"/>
              </a:lnSpc>
              <a:buFontTx/>
              <a:buNone/>
            </a:pPr>
            <a:endParaRPr kumimoji="1" lang="en-US" sz="2200" dirty="0"/>
          </a:p>
          <a:p>
            <a:pPr marL="812800" indent="-812800">
              <a:lnSpc>
                <a:spcPct val="90000"/>
              </a:lnSpc>
            </a:pPr>
            <a:r>
              <a:rPr kumimoji="1" lang="en-US" sz="2200" dirty="0" err="1"/>
              <a:t>Stogdill</a:t>
            </a:r>
            <a:r>
              <a:rPr kumimoji="1" lang="en-US" sz="2200" dirty="0"/>
              <a:t> (1974) – identified several general factors that differentiate leaders from non-leaders…</a:t>
            </a:r>
            <a:endParaRPr kumimoji="1" lang="en-US" sz="2000" dirty="0"/>
          </a:p>
        </p:txBody>
      </p:sp>
      <p:pic>
        <p:nvPicPr>
          <p:cNvPr id="112644" name="Picture 4" descr="MCj02928640000[1]"/>
          <p:cNvPicPr>
            <a:picLocks noChangeAspect="1" noChangeArrowheads="1"/>
          </p:cNvPicPr>
          <p:nvPr/>
        </p:nvPicPr>
        <p:blipFill>
          <a:blip r:embed="rId2" cstate="print"/>
          <a:srcRect/>
          <a:stretch>
            <a:fillRect/>
          </a:stretch>
        </p:blipFill>
        <p:spPr bwMode="auto">
          <a:xfrm>
            <a:off x="6876256" y="3212976"/>
            <a:ext cx="1639888" cy="179705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Rectangle 3"/>
          <p:cNvSpPr>
            <a:spLocks noGrp="1" noChangeArrowheads="1"/>
          </p:cNvSpPr>
          <p:nvPr>
            <p:ph type="title"/>
          </p:nvPr>
        </p:nvSpPr>
        <p:spPr>
          <a:xfrm>
            <a:off x="755576" y="116632"/>
            <a:ext cx="7772400" cy="1143000"/>
          </a:xfrm>
          <a:noFill/>
          <a:ln/>
        </p:spPr>
        <p:txBody>
          <a:bodyPr/>
          <a:lstStyle/>
          <a:p>
            <a:pPr algn="l"/>
            <a:r>
              <a:rPr kumimoji="1" lang="en-US" sz="4000" dirty="0"/>
              <a:t>Leadership</a:t>
            </a:r>
            <a:r>
              <a:rPr kumimoji="1" lang="en-US" dirty="0"/>
              <a:t> </a:t>
            </a:r>
            <a:r>
              <a:rPr kumimoji="1" lang="en-US" sz="4000" dirty="0"/>
              <a:t>Theories</a:t>
            </a:r>
            <a:endParaRPr kumimoji="1" lang="en-US" sz="3200" dirty="0"/>
          </a:p>
        </p:txBody>
      </p:sp>
      <p:sp>
        <p:nvSpPr>
          <p:cNvPr id="113666" name="Rectangle 2"/>
          <p:cNvSpPr>
            <a:spLocks noGrp="1" noChangeArrowheads="1"/>
          </p:cNvSpPr>
          <p:nvPr>
            <p:ph sz="quarter" idx="1"/>
          </p:nvPr>
        </p:nvSpPr>
        <p:spPr>
          <a:xfrm>
            <a:off x="1066800" y="1772816"/>
            <a:ext cx="8229600" cy="4170784"/>
          </a:xfrm>
        </p:spPr>
        <p:txBody>
          <a:bodyPr>
            <a:normAutofit fontScale="92500" lnSpcReduction="10000"/>
          </a:bodyPr>
          <a:lstStyle/>
          <a:p>
            <a:pPr>
              <a:lnSpc>
                <a:spcPct val="80000"/>
              </a:lnSpc>
            </a:pPr>
            <a:r>
              <a:rPr kumimoji="1" lang="en-US" sz="2200" b="1" dirty="0"/>
              <a:t>Capacity: </a:t>
            </a:r>
            <a:r>
              <a:rPr kumimoji="1" lang="en-US" sz="2200" dirty="0"/>
              <a:t>problem-solving capabilities, making judgments and working </a:t>
            </a:r>
            <a:r>
              <a:rPr kumimoji="1" lang="en-US" sz="2200" dirty="0" smtClean="0"/>
              <a:t>hard</a:t>
            </a:r>
          </a:p>
          <a:p>
            <a:pPr>
              <a:lnSpc>
                <a:spcPct val="80000"/>
              </a:lnSpc>
            </a:pPr>
            <a:endParaRPr kumimoji="1" lang="en-US" sz="2200" dirty="0"/>
          </a:p>
          <a:p>
            <a:pPr>
              <a:lnSpc>
                <a:spcPct val="80000"/>
              </a:lnSpc>
            </a:pPr>
            <a:r>
              <a:rPr kumimoji="1" lang="en-US" sz="2200" b="1" dirty="0"/>
              <a:t>Achievements: </a:t>
            </a:r>
            <a:r>
              <a:rPr kumimoji="1" lang="en-US" sz="2200" dirty="0"/>
              <a:t>accomplishments such as academic record, knowledge and </a:t>
            </a:r>
            <a:r>
              <a:rPr kumimoji="1" lang="en-US" sz="2200" dirty="0" smtClean="0"/>
              <a:t>sports</a:t>
            </a:r>
          </a:p>
          <a:p>
            <a:pPr>
              <a:lnSpc>
                <a:spcPct val="80000"/>
              </a:lnSpc>
            </a:pPr>
            <a:endParaRPr kumimoji="1" lang="en-US" sz="2200" dirty="0"/>
          </a:p>
          <a:p>
            <a:pPr>
              <a:lnSpc>
                <a:spcPct val="80000"/>
              </a:lnSpc>
            </a:pPr>
            <a:r>
              <a:rPr kumimoji="1" lang="en-US" sz="2200" b="1" dirty="0"/>
              <a:t>Responsibility: </a:t>
            </a:r>
            <a:r>
              <a:rPr kumimoji="1" lang="en-US" sz="2200" dirty="0"/>
              <a:t>dependability, reliability, self-drive, perseverance, aggressiveness and </a:t>
            </a:r>
            <a:r>
              <a:rPr kumimoji="1" lang="en-US" sz="2200" dirty="0" smtClean="0"/>
              <a:t>self-confidence</a:t>
            </a:r>
          </a:p>
          <a:p>
            <a:pPr>
              <a:lnSpc>
                <a:spcPct val="80000"/>
              </a:lnSpc>
            </a:pPr>
            <a:endParaRPr kumimoji="1" lang="en-US" sz="2200" dirty="0"/>
          </a:p>
          <a:p>
            <a:pPr>
              <a:lnSpc>
                <a:spcPct val="80000"/>
              </a:lnSpc>
            </a:pPr>
            <a:r>
              <a:rPr kumimoji="1" lang="en-US" sz="2200" b="1" dirty="0"/>
              <a:t>Participation and involvement: </a:t>
            </a:r>
            <a:r>
              <a:rPr kumimoji="1" lang="en-US" sz="2200" dirty="0"/>
              <a:t>highly developed social interaction, popularity, swift adaptation to changing situations, and easier cooperation compared to non-leaders </a:t>
            </a:r>
            <a:endParaRPr kumimoji="1" lang="en-US" sz="2200" dirty="0" smtClean="0"/>
          </a:p>
          <a:p>
            <a:pPr>
              <a:lnSpc>
                <a:spcPct val="80000"/>
              </a:lnSpc>
            </a:pPr>
            <a:endParaRPr kumimoji="1" lang="en-US" sz="2200" dirty="0"/>
          </a:p>
          <a:p>
            <a:pPr>
              <a:lnSpc>
                <a:spcPct val="80000"/>
              </a:lnSpc>
            </a:pPr>
            <a:r>
              <a:rPr kumimoji="1" lang="en-US" sz="2200" b="1" dirty="0"/>
              <a:t>Socio-economic status:</a:t>
            </a:r>
            <a:r>
              <a:rPr kumimoji="1" lang="en-US" sz="2200" dirty="0"/>
              <a:t> effective leaders usually belong to higher socio-economic classes</a:t>
            </a:r>
            <a:endParaRPr kumimoji="1" lang="en-US" sz="2400" dirty="0"/>
          </a:p>
        </p:txBody>
      </p:sp>
      <p:sp>
        <p:nvSpPr>
          <p:cNvPr id="113668" name="Text Box 4"/>
          <p:cNvSpPr txBox="1">
            <a:spLocks noChangeArrowheads="1"/>
          </p:cNvSpPr>
          <p:nvPr/>
        </p:nvSpPr>
        <p:spPr bwMode="auto">
          <a:xfrm>
            <a:off x="827584" y="1124744"/>
            <a:ext cx="5562600" cy="579438"/>
          </a:xfrm>
          <a:prstGeom prst="rect">
            <a:avLst/>
          </a:prstGeom>
          <a:noFill/>
          <a:ln w="9525">
            <a:noFill/>
            <a:miter lim="800000"/>
            <a:headEnd/>
            <a:tailEnd/>
          </a:ln>
          <a:effectLst/>
        </p:spPr>
        <p:txBody>
          <a:bodyPr>
            <a:spAutoFit/>
          </a:bodyPr>
          <a:lstStyle/>
          <a:p>
            <a:pPr eaLnBrk="1" hangingPunct="1">
              <a:spcBef>
                <a:spcPct val="50000"/>
              </a:spcBef>
            </a:pPr>
            <a:r>
              <a:rPr lang="en-US" sz="3200" i="1" dirty="0">
                <a:solidFill>
                  <a:schemeClr val="accent2">
                    <a:lumMod val="50000"/>
                  </a:schemeClr>
                </a:solidFill>
              </a:rPr>
              <a:t>Trait Theory (continued)</a:t>
            </a:r>
            <a:endParaRPr lang="en-US" sz="3600"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pPr algn="l"/>
            <a:r>
              <a:rPr kumimoji="1" lang="en-US" sz="4000" dirty="0"/>
              <a:t>Leadership Theories</a:t>
            </a:r>
          </a:p>
        </p:txBody>
      </p:sp>
      <p:sp>
        <p:nvSpPr>
          <p:cNvPr id="114691" name="Rectangle 3"/>
          <p:cNvSpPr>
            <a:spLocks noGrp="1" noChangeArrowheads="1"/>
          </p:cNvSpPr>
          <p:nvPr>
            <p:ph sz="quarter" idx="1"/>
          </p:nvPr>
        </p:nvSpPr>
        <p:spPr/>
        <p:txBody>
          <a:bodyPr/>
          <a:lstStyle/>
          <a:p>
            <a:pPr>
              <a:lnSpc>
                <a:spcPct val="90000"/>
              </a:lnSpc>
              <a:buFont typeface="Wingdings" pitchFamily="2" charset="2"/>
              <a:buNone/>
            </a:pPr>
            <a:r>
              <a:rPr kumimoji="1" lang="en-US" i="1" dirty="0">
                <a:solidFill>
                  <a:schemeClr val="accent2">
                    <a:lumMod val="50000"/>
                  </a:schemeClr>
                </a:solidFill>
              </a:rPr>
              <a:t>Behavioral Theories</a:t>
            </a:r>
          </a:p>
          <a:p>
            <a:pPr>
              <a:lnSpc>
                <a:spcPct val="90000"/>
              </a:lnSpc>
            </a:pPr>
            <a:r>
              <a:rPr kumimoji="1" lang="en-US" sz="2200" dirty="0"/>
              <a:t>Ohio State studies focused on task and social behavior of leaders</a:t>
            </a:r>
          </a:p>
          <a:p>
            <a:pPr>
              <a:lnSpc>
                <a:spcPct val="90000"/>
              </a:lnSpc>
            </a:pPr>
            <a:r>
              <a:rPr kumimoji="1" lang="en-US" sz="2200" dirty="0"/>
              <a:t>Identified two dimensions of leader </a:t>
            </a:r>
            <a:r>
              <a:rPr kumimoji="1" lang="en-US" sz="2200" dirty="0" smtClean="0"/>
              <a:t>behavior</a:t>
            </a:r>
          </a:p>
          <a:p>
            <a:pPr>
              <a:lnSpc>
                <a:spcPct val="90000"/>
              </a:lnSpc>
            </a:pPr>
            <a:endParaRPr kumimoji="1" lang="en-US" sz="2200" dirty="0"/>
          </a:p>
          <a:p>
            <a:pPr lvl="1">
              <a:lnSpc>
                <a:spcPct val="90000"/>
              </a:lnSpc>
            </a:pPr>
            <a:r>
              <a:rPr kumimoji="1" lang="en-US" sz="2200" b="1" dirty="0">
                <a:solidFill>
                  <a:schemeClr val="accent2">
                    <a:lumMod val="50000"/>
                  </a:schemeClr>
                </a:solidFill>
              </a:rPr>
              <a:t>Initiating Structure:</a:t>
            </a:r>
            <a:r>
              <a:rPr kumimoji="1" lang="en-US" sz="2200" dirty="0"/>
              <a:t> role of leader in defining his/her role and roles of group members</a:t>
            </a:r>
          </a:p>
          <a:p>
            <a:pPr lvl="1">
              <a:lnSpc>
                <a:spcPct val="90000"/>
              </a:lnSpc>
            </a:pPr>
            <a:r>
              <a:rPr kumimoji="1" lang="en-US" sz="2200" b="1" dirty="0">
                <a:solidFill>
                  <a:schemeClr val="accent2">
                    <a:lumMod val="50000"/>
                  </a:schemeClr>
                </a:solidFill>
              </a:rPr>
              <a:t>Consideration:</a:t>
            </a:r>
            <a:r>
              <a:rPr kumimoji="1" lang="en-US" sz="2200" dirty="0">
                <a:solidFill>
                  <a:schemeClr val="accent2">
                    <a:lumMod val="50000"/>
                  </a:schemeClr>
                </a:solidFill>
              </a:rPr>
              <a:t> </a:t>
            </a:r>
            <a:r>
              <a:rPr kumimoji="1" lang="en-US" sz="2200" dirty="0"/>
              <a:t>leader’s mutual trust and respect for group members’ ideas and </a:t>
            </a:r>
            <a:r>
              <a:rPr kumimoji="1" lang="en-US" sz="2200" dirty="0" smtClean="0"/>
              <a:t>feelings</a:t>
            </a:r>
          </a:p>
          <a:p>
            <a:pPr lvl="1">
              <a:lnSpc>
                <a:spcPct val="90000"/>
              </a:lnSpc>
              <a:buNone/>
            </a:pPr>
            <a:endParaRPr kumimoji="1" lang="en-US" sz="2200" dirty="0"/>
          </a:p>
          <a:p>
            <a:pPr>
              <a:lnSpc>
                <a:spcPct val="90000"/>
              </a:lnSpc>
            </a:pPr>
            <a:r>
              <a:rPr kumimoji="1" lang="en-US" sz="2200" dirty="0"/>
              <a:t>Two different behavioral theories:</a:t>
            </a:r>
          </a:p>
          <a:p>
            <a:pPr lvl="2">
              <a:lnSpc>
                <a:spcPct val="90000"/>
              </a:lnSpc>
              <a:buClr>
                <a:schemeClr val="tx1"/>
              </a:buClr>
              <a:buFont typeface="Wingdings" pitchFamily="2" charset="2"/>
              <a:buChar char="ü"/>
            </a:pPr>
            <a:r>
              <a:rPr kumimoji="1" lang="en-US" sz="2200" dirty="0"/>
              <a:t>Role Theory</a:t>
            </a:r>
          </a:p>
          <a:p>
            <a:pPr lvl="2">
              <a:lnSpc>
                <a:spcPct val="90000"/>
              </a:lnSpc>
              <a:buClr>
                <a:schemeClr val="tx1"/>
              </a:buClr>
              <a:buFont typeface="Wingdings" pitchFamily="2" charset="2"/>
              <a:buChar char="ü"/>
            </a:pPr>
            <a:r>
              <a:rPr kumimoji="1" lang="en-US" sz="2200" b="1" u="sng" dirty="0">
                <a:solidFill>
                  <a:srgbClr val="FF0000"/>
                </a:solidFill>
              </a:rPr>
              <a:t>Managerial Grid</a:t>
            </a:r>
            <a:endParaRPr kumimoji="1" lang="en-US" sz="1800" b="1" u="sng" dirty="0">
              <a:solidFill>
                <a:srgbClr val="FF0000"/>
              </a:solidFill>
            </a:endParaRPr>
          </a:p>
          <a:p>
            <a:pPr>
              <a:lnSpc>
                <a:spcPct val="90000"/>
              </a:lnSpc>
              <a:buFont typeface="Wingdings" pitchFamily="2" charset="2"/>
              <a:buNone/>
            </a:pPr>
            <a:endParaRPr kumimoji="1" lang="en-US"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a:t>
            </a:r>
            <a:endParaRPr lang="en-US" dirty="0"/>
          </a:p>
        </p:txBody>
      </p:sp>
      <p:sp>
        <p:nvSpPr>
          <p:cNvPr id="3" name="Content Placeholder 2"/>
          <p:cNvSpPr>
            <a:spLocks noGrp="1"/>
          </p:cNvSpPr>
          <p:nvPr>
            <p:ph sz="quarter" idx="1"/>
          </p:nvPr>
        </p:nvSpPr>
        <p:spPr/>
        <p:txBody>
          <a:bodyPr>
            <a:normAutofit/>
          </a:bodyPr>
          <a:lstStyle/>
          <a:p>
            <a:r>
              <a:rPr lang="en-US" sz="3200" dirty="0" smtClean="0">
                <a:latin typeface="Times New Roman" pitchFamily="18" charset="0"/>
                <a:cs typeface="Times New Roman" pitchFamily="18" charset="0"/>
              </a:rPr>
              <a:t>Definition</a:t>
            </a:r>
          </a:p>
          <a:p>
            <a:r>
              <a:rPr lang="en-US" sz="3200" dirty="0" smtClean="0">
                <a:latin typeface="Times New Roman" pitchFamily="18" charset="0"/>
                <a:cs typeface="Times New Roman" pitchFamily="18" charset="0"/>
              </a:rPr>
              <a:t>Characteristics of Leadership</a:t>
            </a:r>
          </a:p>
          <a:p>
            <a:r>
              <a:rPr lang="en-US" sz="3200" dirty="0" smtClean="0">
                <a:latin typeface="Times New Roman" pitchFamily="18" charset="0"/>
                <a:cs typeface="Times New Roman" pitchFamily="18" charset="0"/>
              </a:rPr>
              <a:t>Significance</a:t>
            </a:r>
          </a:p>
          <a:p>
            <a:r>
              <a:rPr lang="en-GB" sz="3200" dirty="0" smtClean="0">
                <a:latin typeface="Times New Roman" pitchFamily="18" charset="0"/>
                <a:cs typeface="Times New Roman" pitchFamily="18" charset="0"/>
              </a:rPr>
              <a:t>Leadership Styles</a:t>
            </a:r>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Leadership </a:t>
            </a:r>
            <a:r>
              <a:rPr lang="en-US" sz="3200" dirty="0" err="1" smtClean="0">
                <a:latin typeface="Times New Roman" pitchFamily="18" charset="0"/>
                <a:cs typeface="Times New Roman" pitchFamily="18" charset="0"/>
              </a:rPr>
              <a:t>vs</a:t>
            </a:r>
            <a:r>
              <a:rPr lang="en-US" sz="3200" dirty="0" smtClean="0">
                <a:latin typeface="Times New Roman" pitchFamily="18" charset="0"/>
                <a:cs typeface="Times New Roman" pitchFamily="18" charset="0"/>
              </a:rPr>
              <a:t> Management</a:t>
            </a:r>
          </a:p>
          <a:p>
            <a:r>
              <a:rPr lang="en-US" sz="3200" dirty="0" smtClean="0">
                <a:latin typeface="Times New Roman" pitchFamily="18" charset="0"/>
                <a:cs typeface="Times New Roman" pitchFamily="18" charset="0"/>
              </a:rPr>
              <a:t>Leadership Theories</a:t>
            </a:r>
          </a:p>
          <a:p>
            <a:r>
              <a:rPr lang="en-US" sz="3200" dirty="0" smtClean="0">
                <a:latin typeface="Times New Roman" pitchFamily="18" charset="0"/>
                <a:cs typeface="Times New Roman" pitchFamily="18" charset="0"/>
              </a:rPr>
              <a:t>Conclusion</a:t>
            </a:r>
          </a:p>
          <a:p>
            <a:endParaRPr lang="en-US" sz="32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pPr algn="l"/>
            <a:r>
              <a:rPr kumimoji="1" lang="en-US" sz="4000" dirty="0"/>
              <a:t>Leadership Theories</a:t>
            </a:r>
            <a:endParaRPr kumimoji="1" lang="en-US" sz="3200" dirty="0"/>
          </a:p>
        </p:txBody>
      </p:sp>
      <p:sp>
        <p:nvSpPr>
          <p:cNvPr id="115715" name="Rectangle 3"/>
          <p:cNvSpPr>
            <a:spLocks noGrp="1" noChangeArrowheads="1"/>
          </p:cNvSpPr>
          <p:nvPr>
            <p:ph sz="quarter" idx="1"/>
          </p:nvPr>
        </p:nvSpPr>
        <p:spPr/>
        <p:txBody>
          <a:bodyPr/>
          <a:lstStyle/>
          <a:p>
            <a:pPr>
              <a:lnSpc>
                <a:spcPct val="90000"/>
              </a:lnSpc>
              <a:buFont typeface="Wingdings" pitchFamily="2" charset="2"/>
              <a:buNone/>
            </a:pPr>
            <a:r>
              <a:rPr kumimoji="1" lang="en-US" sz="3600" i="1" dirty="0">
                <a:solidFill>
                  <a:schemeClr val="accent1"/>
                </a:solidFill>
              </a:rPr>
              <a:t>Role Theory</a:t>
            </a:r>
            <a:endParaRPr kumimoji="1" lang="en-US" sz="3600" b="1" dirty="0"/>
          </a:p>
          <a:p>
            <a:pPr>
              <a:lnSpc>
                <a:spcPct val="90000"/>
              </a:lnSpc>
            </a:pPr>
            <a:r>
              <a:rPr kumimoji="1" lang="en-US" sz="2400" dirty="0"/>
              <a:t>Assumptions about leaders’ in organizations are shaped by culture, training sessions, modeling by senior managers, etc</a:t>
            </a:r>
            <a:r>
              <a:rPr kumimoji="1" lang="en-US" sz="2400" dirty="0" smtClean="0"/>
              <a:t>.</a:t>
            </a:r>
          </a:p>
          <a:p>
            <a:pPr>
              <a:lnSpc>
                <a:spcPct val="90000"/>
              </a:lnSpc>
            </a:pPr>
            <a:endParaRPr kumimoji="1" lang="en-US" sz="2400" dirty="0"/>
          </a:p>
          <a:p>
            <a:pPr lvl="1">
              <a:lnSpc>
                <a:spcPct val="90000"/>
              </a:lnSpc>
            </a:pPr>
            <a:r>
              <a:rPr kumimoji="1" lang="en-US" sz="2000" dirty="0"/>
              <a:t>People define roles for themselves and others based on social learning and reading.</a:t>
            </a:r>
          </a:p>
          <a:p>
            <a:pPr lvl="1">
              <a:lnSpc>
                <a:spcPct val="90000"/>
              </a:lnSpc>
            </a:pPr>
            <a:r>
              <a:rPr kumimoji="1" lang="en-US" sz="2000" dirty="0"/>
              <a:t>People form expectations about the roles that they and others will play.</a:t>
            </a:r>
          </a:p>
          <a:p>
            <a:pPr lvl="1">
              <a:lnSpc>
                <a:spcPct val="90000"/>
              </a:lnSpc>
            </a:pPr>
            <a:r>
              <a:rPr kumimoji="1" lang="en-US" sz="2000" dirty="0"/>
              <a:t>People subtly encourage others to act within the role expectations they have for them.</a:t>
            </a:r>
          </a:p>
          <a:p>
            <a:pPr lvl="1">
              <a:lnSpc>
                <a:spcPct val="90000"/>
              </a:lnSpc>
            </a:pPr>
            <a:r>
              <a:rPr kumimoji="1" lang="en-US" sz="2000" dirty="0"/>
              <a:t>People will act within the roles they adopt.</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pPr algn="l"/>
            <a:r>
              <a:rPr kumimoji="1" lang="en-US" sz="4000" dirty="0"/>
              <a:t>Leadership Theories</a:t>
            </a:r>
            <a:endParaRPr kumimoji="1" lang="en-US" sz="3200" dirty="0"/>
          </a:p>
        </p:txBody>
      </p:sp>
      <p:sp>
        <p:nvSpPr>
          <p:cNvPr id="116739" name="Rectangle 3"/>
          <p:cNvSpPr>
            <a:spLocks noGrp="1" noChangeArrowheads="1"/>
          </p:cNvSpPr>
          <p:nvPr>
            <p:ph sz="quarter" idx="1"/>
          </p:nvPr>
        </p:nvSpPr>
        <p:spPr>
          <a:xfrm>
            <a:off x="1173163" y="1700808"/>
            <a:ext cx="7772400" cy="4419600"/>
          </a:xfrm>
        </p:spPr>
        <p:txBody>
          <a:bodyPr/>
          <a:lstStyle/>
          <a:p>
            <a:pPr>
              <a:buFont typeface="Wingdings" pitchFamily="2" charset="2"/>
              <a:buNone/>
            </a:pPr>
            <a:r>
              <a:rPr kumimoji="1" lang="en-US" i="1" dirty="0">
                <a:solidFill>
                  <a:schemeClr val="accent2">
                    <a:lumMod val="50000"/>
                  </a:schemeClr>
                </a:solidFill>
              </a:rPr>
              <a:t>Managerial Grid</a:t>
            </a:r>
          </a:p>
          <a:p>
            <a:r>
              <a:rPr kumimoji="1" lang="en-US" sz="2200" dirty="0"/>
              <a:t>Developed by Drs. Robert R. Blake and Jane S. Mouton</a:t>
            </a:r>
          </a:p>
          <a:p>
            <a:r>
              <a:rPr kumimoji="1" lang="en-US" sz="2200" dirty="0"/>
              <a:t>Believed managers have different leadership styles which led to two different dimensions of leadership:</a:t>
            </a:r>
          </a:p>
          <a:p>
            <a:pPr lvl="2"/>
            <a:r>
              <a:rPr kumimoji="1" lang="en-US" sz="2200" b="1" dirty="0"/>
              <a:t>Concern for Production: </a:t>
            </a:r>
            <a:r>
              <a:rPr kumimoji="1" lang="en-US" sz="2200" dirty="0"/>
              <a:t>manager who is task-oriented and focuses on getting results or accomplishing the mission (X-axis of grid)</a:t>
            </a:r>
          </a:p>
          <a:p>
            <a:pPr lvl="2"/>
            <a:r>
              <a:rPr kumimoji="1" lang="en-US" sz="2200" b="1" dirty="0"/>
              <a:t>Concern for People:</a:t>
            </a:r>
            <a:r>
              <a:rPr kumimoji="1" lang="en-US" sz="2200" dirty="0"/>
              <a:t> manager who avoids conflicts and strives for friendly relations with subordinates (Y-axis of grid)</a:t>
            </a:r>
            <a:endParaRPr kumimoji="1" lang="en-US" sz="20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611560" y="44624"/>
            <a:ext cx="7772400" cy="1143000"/>
          </a:xfrm>
        </p:spPr>
        <p:txBody>
          <a:bodyPr/>
          <a:lstStyle/>
          <a:p>
            <a:pPr algn="l"/>
            <a:r>
              <a:rPr kumimoji="1" lang="en-US" sz="4000" dirty="0"/>
              <a:t>Leadership Theories</a:t>
            </a:r>
          </a:p>
        </p:txBody>
      </p:sp>
      <p:sp>
        <p:nvSpPr>
          <p:cNvPr id="117763" name="Rectangle 3"/>
          <p:cNvSpPr>
            <a:spLocks noGrp="1" noChangeArrowheads="1"/>
          </p:cNvSpPr>
          <p:nvPr>
            <p:ph sz="quarter" idx="1"/>
          </p:nvPr>
        </p:nvSpPr>
        <p:spPr>
          <a:xfrm>
            <a:off x="395536" y="1052736"/>
            <a:ext cx="8077200" cy="609600"/>
          </a:xfrm>
        </p:spPr>
        <p:txBody>
          <a:bodyPr/>
          <a:lstStyle/>
          <a:p>
            <a:pPr>
              <a:lnSpc>
                <a:spcPct val="90000"/>
              </a:lnSpc>
              <a:buFont typeface="Wingdings" pitchFamily="2" charset="2"/>
              <a:buNone/>
            </a:pPr>
            <a:r>
              <a:rPr kumimoji="1" lang="en-US" sz="2800" i="1" dirty="0">
                <a:solidFill>
                  <a:schemeClr val="accent1"/>
                </a:solidFill>
              </a:rPr>
              <a:t>Managerial Grid (continued)</a:t>
            </a:r>
          </a:p>
          <a:p>
            <a:pPr>
              <a:lnSpc>
                <a:spcPct val="90000"/>
              </a:lnSpc>
              <a:buFont typeface="Wingdings" pitchFamily="2" charset="2"/>
              <a:buNone/>
            </a:pPr>
            <a:endParaRPr kumimoji="1" lang="en-US" sz="2800" i="1" dirty="0">
              <a:solidFill>
                <a:schemeClr val="accent1"/>
              </a:solidFill>
            </a:endParaRPr>
          </a:p>
        </p:txBody>
      </p:sp>
      <p:pic>
        <p:nvPicPr>
          <p:cNvPr id="117764" name="Picture 4" descr="ManagerialGrid"/>
          <p:cNvPicPr>
            <a:picLocks noChangeAspect="1" noChangeArrowheads="1"/>
          </p:cNvPicPr>
          <p:nvPr/>
        </p:nvPicPr>
        <p:blipFill>
          <a:blip r:embed="rId2" cstate="print"/>
          <a:srcRect/>
          <a:stretch>
            <a:fillRect/>
          </a:stretch>
        </p:blipFill>
        <p:spPr bwMode="auto">
          <a:xfrm>
            <a:off x="1619672" y="1444389"/>
            <a:ext cx="6048672" cy="4720915"/>
          </a:xfrm>
          <a:prstGeom prst="rect">
            <a:avLst/>
          </a:prstGeom>
          <a:noFill/>
        </p:spPr>
      </p:pic>
      <p:sp>
        <p:nvSpPr>
          <p:cNvPr id="117765" name="Text Box 5"/>
          <p:cNvSpPr txBox="1">
            <a:spLocks noChangeArrowheads="1"/>
          </p:cNvSpPr>
          <p:nvPr/>
        </p:nvSpPr>
        <p:spPr bwMode="auto">
          <a:xfrm>
            <a:off x="1403648" y="2132856"/>
            <a:ext cx="304800" cy="3668713"/>
          </a:xfrm>
          <a:prstGeom prst="rect">
            <a:avLst/>
          </a:prstGeom>
          <a:noFill/>
          <a:ln w="9525">
            <a:noFill/>
            <a:miter lim="800000"/>
            <a:headEnd/>
            <a:tailEnd/>
          </a:ln>
          <a:effectLst/>
        </p:spPr>
        <p:txBody>
          <a:bodyPr>
            <a:spAutoFit/>
          </a:bodyPr>
          <a:lstStyle/>
          <a:p>
            <a:pPr eaLnBrk="1" hangingPunct="1">
              <a:spcBef>
                <a:spcPct val="50000"/>
              </a:spcBef>
            </a:pPr>
            <a:r>
              <a:rPr lang="en-US" sz="1800" dirty="0"/>
              <a:t>9</a:t>
            </a:r>
          </a:p>
          <a:p>
            <a:pPr eaLnBrk="1" hangingPunct="1">
              <a:spcBef>
                <a:spcPct val="50000"/>
              </a:spcBef>
            </a:pPr>
            <a:r>
              <a:rPr lang="en-US" sz="1800" dirty="0"/>
              <a:t>8</a:t>
            </a:r>
          </a:p>
          <a:p>
            <a:pPr eaLnBrk="1" hangingPunct="1">
              <a:spcBef>
                <a:spcPct val="50000"/>
              </a:spcBef>
            </a:pPr>
            <a:r>
              <a:rPr lang="en-US" sz="1800" dirty="0"/>
              <a:t>7</a:t>
            </a:r>
          </a:p>
          <a:p>
            <a:pPr eaLnBrk="1" hangingPunct="1">
              <a:spcBef>
                <a:spcPct val="50000"/>
              </a:spcBef>
            </a:pPr>
            <a:r>
              <a:rPr lang="en-US" sz="1800" dirty="0"/>
              <a:t>6</a:t>
            </a:r>
          </a:p>
          <a:p>
            <a:pPr eaLnBrk="1" hangingPunct="1">
              <a:spcBef>
                <a:spcPct val="50000"/>
              </a:spcBef>
            </a:pPr>
            <a:r>
              <a:rPr lang="en-US" sz="1800" dirty="0"/>
              <a:t>5</a:t>
            </a:r>
          </a:p>
          <a:p>
            <a:pPr eaLnBrk="1" hangingPunct="1">
              <a:spcBef>
                <a:spcPct val="50000"/>
              </a:spcBef>
            </a:pPr>
            <a:r>
              <a:rPr lang="en-US" sz="1800" dirty="0"/>
              <a:t>4</a:t>
            </a:r>
          </a:p>
          <a:p>
            <a:pPr eaLnBrk="1" hangingPunct="1">
              <a:spcBef>
                <a:spcPct val="50000"/>
              </a:spcBef>
            </a:pPr>
            <a:r>
              <a:rPr lang="en-US" sz="1800" dirty="0"/>
              <a:t>3</a:t>
            </a:r>
          </a:p>
          <a:p>
            <a:pPr eaLnBrk="1" hangingPunct="1">
              <a:spcBef>
                <a:spcPct val="50000"/>
              </a:spcBef>
            </a:pPr>
            <a:r>
              <a:rPr lang="en-US" sz="1800" dirty="0"/>
              <a:t>2</a:t>
            </a:r>
          </a:p>
          <a:p>
            <a:pPr eaLnBrk="1" hangingPunct="1">
              <a:spcBef>
                <a:spcPct val="50000"/>
              </a:spcBef>
            </a:pPr>
            <a:r>
              <a:rPr lang="en-US" sz="1800" dirty="0"/>
              <a:t>1</a:t>
            </a:r>
          </a:p>
        </p:txBody>
      </p:sp>
      <p:sp>
        <p:nvSpPr>
          <p:cNvPr id="117766" name="Text Box 6"/>
          <p:cNvSpPr txBox="1">
            <a:spLocks noChangeArrowheads="1"/>
          </p:cNvSpPr>
          <p:nvPr/>
        </p:nvSpPr>
        <p:spPr bwMode="auto">
          <a:xfrm>
            <a:off x="2438400" y="6021288"/>
            <a:ext cx="4114800" cy="366713"/>
          </a:xfrm>
          <a:prstGeom prst="rect">
            <a:avLst/>
          </a:prstGeom>
          <a:noFill/>
          <a:ln w="9525">
            <a:noFill/>
            <a:miter lim="800000"/>
            <a:headEnd/>
            <a:tailEnd/>
          </a:ln>
          <a:effectLst/>
        </p:spPr>
        <p:txBody>
          <a:bodyPr>
            <a:spAutoFit/>
          </a:bodyPr>
          <a:lstStyle/>
          <a:p>
            <a:pPr eaLnBrk="1" hangingPunct="1">
              <a:spcBef>
                <a:spcPct val="50000"/>
              </a:spcBef>
            </a:pPr>
            <a:r>
              <a:rPr lang="en-US" sz="1800" dirty="0"/>
              <a:t>1     2     3     4     5     6     7     8     9 </a:t>
            </a:r>
          </a:p>
        </p:txBody>
      </p:sp>
      <p:sp>
        <p:nvSpPr>
          <p:cNvPr id="117767" name="Text Box 7"/>
          <p:cNvSpPr txBox="1">
            <a:spLocks noChangeArrowheads="1"/>
          </p:cNvSpPr>
          <p:nvPr/>
        </p:nvSpPr>
        <p:spPr bwMode="auto">
          <a:xfrm rot="16200000">
            <a:off x="7289539" y="3472877"/>
            <a:ext cx="1015663" cy="1182107"/>
          </a:xfrm>
          <a:prstGeom prst="rect">
            <a:avLst/>
          </a:prstGeom>
          <a:noFill/>
          <a:ln w="9525">
            <a:noFill/>
            <a:miter lim="800000"/>
            <a:headEnd/>
            <a:tailEnd/>
          </a:ln>
          <a:effectLst/>
        </p:spPr>
        <p:txBody>
          <a:bodyPr vert="vert" wrap="square">
            <a:spAutoFit/>
          </a:bodyPr>
          <a:lstStyle/>
          <a:p>
            <a:pPr algn="ctr" eaLnBrk="1" hangingPunct="1">
              <a:spcBef>
                <a:spcPct val="50000"/>
              </a:spcBef>
            </a:pPr>
            <a:r>
              <a:rPr lang="en-US" sz="1800" dirty="0"/>
              <a:t>**manager’s goal is 9,9**</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pPr algn="l"/>
            <a:r>
              <a:rPr kumimoji="1" lang="en-US" sz="4000" dirty="0"/>
              <a:t>Leadership Theories</a:t>
            </a:r>
          </a:p>
        </p:txBody>
      </p:sp>
      <p:sp>
        <p:nvSpPr>
          <p:cNvPr id="118787" name="Rectangle 3"/>
          <p:cNvSpPr>
            <a:spLocks noGrp="1" noChangeArrowheads="1"/>
          </p:cNvSpPr>
          <p:nvPr>
            <p:ph sz="quarter" idx="1"/>
          </p:nvPr>
        </p:nvSpPr>
        <p:spPr>
          <a:xfrm>
            <a:off x="1173163" y="1340768"/>
            <a:ext cx="7772400" cy="4536504"/>
          </a:xfrm>
        </p:spPr>
        <p:txBody>
          <a:bodyPr>
            <a:normAutofit lnSpcReduction="10000"/>
          </a:bodyPr>
          <a:lstStyle/>
          <a:p>
            <a:pPr>
              <a:lnSpc>
                <a:spcPct val="90000"/>
              </a:lnSpc>
              <a:buFont typeface="Wingdings" pitchFamily="2" charset="2"/>
              <a:buNone/>
            </a:pPr>
            <a:r>
              <a:rPr kumimoji="1" lang="en-US" i="1" dirty="0">
                <a:solidFill>
                  <a:schemeClr val="accent2">
                    <a:lumMod val="50000"/>
                  </a:schemeClr>
                </a:solidFill>
              </a:rPr>
              <a:t>Participative Theories</a:t>
            </a:r>
          </a:p>
          <a:p>
            <a:pPr>
              <a:lnSpc>
                <a:spcPct val="90000"/>
              </a:lnSpc>
            </a:pPr>
            <a:r>
              <a:rPr kumimoji="1" lang="en-US" sz="2200" dirty="0"/>
              <a:t>Assumes the following</a:t>
            </a:r>
          </a:p>
          <a:p>
            <a:pPr lvl="1">
              <a:lnSpc>
                <a:spcPct val="90000"/>
              </a:lnSpc>
            </a:pPr>
            <a:r>
              <a:rPr kumimoji="1" lang="en-US" sz="2200" dirty="0"/>
              <a:t>Involvement in decision-making improves the understanding of the issues involved and the commitment of those who must carry out the decisions.</a:t>
            </a:r>
          </a:p>
          <a:p>
            <a:pPr lvl="1">
              <a:lnSpc>
                <a:spcPct val="90000"/>
              </a:lnSpc>
            </a:pPr>
            <a:r>
              <a:rPr kumimoji="1" lang="en-US" sz="2200" dirty="0"/>
              <a:t>People are less competitive and more collaborative when they are working on joint goals.</a:t>
            </a:r>
          </a:p>
          <a:p>
            <a:pPr lvl="1">
              <a:lnSpc>
                <a:spcPct val="90000"/>
              </a:lnSpc>
            </a:pPr>
            <a:r>
              <a:rPr kumimoji="1" lang="en-US" sz="2200" dirty="0"/>
              <a:t>Several people deciding together make better decisions than one person alone</a:t>
            </a:r>
            <a:r>
              <a:rPr kumimoji="1" lang="en-US" sz="2200" dirty="0" smtClean="0"/>
              <a:t>.</a:t>
            </a:r>
          </a:p>
          <a:p>
            <a:pPr lvl="1">
              <a:lnSpc>
                <a:spcPct val="90000"/>
              </a:lnSpc>
              <a:buNone/>
            </a:pPr>
            <a:endParaRPr kumimoji="1" lang="en-US" sz="2200" dirty="0"/>
          </a:p>
          <a:p>
            <a:pPr>
              <a:lnSpc>
                <a:spcPct val="90000"/>
              </a:lnSpc>
            </a:pPr>
            <a:r>
              <a:rPr kumimoji="1" lang="en-US" sz="2200" dirty="0"/>
              <a:t>Two different participative theories:</a:t>
            </a:r>
          </a:p>
          <a:p>
            <a:pPr lvl="1">
              <a:lnSpc>
                <a:spcPct val="90000"/>
              </a:lnSpc>
              <a:buClr>
                <a:schemeClr val="tx1"/>
              </a:buClr>
              <a:buFont typeface="Wingdings" pitchFamily="2" charset="2"/>
              <a:buChar char="ü"/>
            </a:pPr>
            <a:r>
              <a:rPr kumimoji="1" lang="en-US" sz="2200" dirty="0" err="1"/>
              <a:t>Lewin’s</a:t>
            </a:r>
            <a:r>
              <a:rPr kumimoji="1" lang="en-US" sz="2200" dirty="0"/>
              <a:t> leadership styles</a:t>
            </a:r>
          </a:p>
          <a:p>
            <a:pPr lvl="1">
              <a:lnSpc>
                <a:spcPct val="90000"/>
              </a:lnSpc>
              <a:buClr>
                <a:schemeClr val="tx1"/>
              </a:buClr>
              <a:buFont typeface="Wingdings" pitchFamily="2" charset="2"/>
              <a:buChar char="ü"/>
            </a:pPr>
            <a:r>
              <a:rPr kumimoji="1" lang="en-US" sz="2200" b="1" u="sng" dirty="0" err="1">
                <a:solidFill>
                  <a:srgbClr val="FF0000"/>
                </a:solidFill>
              </a:rPr>
              <a:t>Likert’s</a:t>
            </a:r>
            <a:r>
              <a:rPr kumimoji="1" lang="en-US" sz="2200" b="1" u="sng" dirty="0">
                <a:solidFill>
                  <a:srgbClr val="FF0000"/>
                </a:solidFill>
              </a:rPr>
              <a:t> leadership styles</a:t>
            </a:r>
            <a:endParaRPr kumimoji="1" lang="en-US" sz="1800" b="1" u="sng" dirty="0">
              <a:solidFill>
                <a:srgbClr val="FF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pPr algn="l"/>
            <a:r>
              <a:rPr kumimoji="1" lang="en-US" sz="4000" dirty="0"/>
              <a:t>Leadership Theories</a:t>
            </a:r>
          </a:p>
        </p:txBody>
      </p:sp>
      <p:sp>
        <p:nvSpPr>
          <p:cNvPr id="119811" name="Rectangle 3"/>
          <p:cNvSpPr>
            <a:spLocks noGrp="1" noChangeArrowheads="1"/>
          </p:cNvSpPr>
          <p:nvPr>
            <p:ph sz="quarter" idx="1"/>
          </p:nvPr>
        </p:nvSpPr>
        <p:spPr>
          <a:xfrm>
            <a:off x="1173163" y="1484784"/>
            <a:ext cx="7772400" cy="4724400"/>
          </a:xfrm>
        </p:spPr>
        <p:txBody>
          <a:bodyPr/>
          <a:lstStyle/>
          <a:p>
            <a:pPr>
              <a:buFont typeface="Wingdings" pitchFamily="2" charset="2"/>
              <a:buNone/>
            </a:pPr>
            <a:r>
              <a:rPr kumimoji="1" lang="en-US" i="1" dirty="0" err="1">
                <a:solidFill>
                  <a:schemeClr val="accent2">
                    <a:lumMod val="50000"/>
                  </a:schemeClr>
                </a:solidFill>
              </a:rPr>
              <a:t>Lewin’s</a:t>
            </a:r>
            <a:r>
              <a:rPr kumimoji="1" lang="en-US" i="1" dirty="0">
                <a:solidFill>
                  <a:schemeClr val="accent2">
                    <a:lumMod val="50000"/>
                  </a:schemeClr>
                </a:solidFill>
              </a:rPr>
              <a:t> Leadership styles</a:t>
            </a:r>
            <a:endParaRPr kumimoji="1" lang="en-US" b="1" dirty="0">
              <a:solidFill>
                <a:schemeClr val="accent2">
                  <a:lumMod val="50000"/>
                </a:schemeClr>
              </a:solidFill>
            </a:endParaRPr>
          </a:p>
          <a:p>
            <a:r>
              <a:rPr kumimoji="1" lang="en-US" sz="2000" dirty="0"/>
              <a:t>Kurt </a:t>
            </a:r>
            <a:r>
              <a:rPr kumimoji="1" lang="en-US" sz="2000" dirty="0" err="1"/>
              <a:t>Lewin’s</a:t>
            </a:r>
            <a:r>
              <a:rPr kumimoji="1" lang="en-US" sz="2000" dirty="0"/>
              <a:t> studies at the University of Iowa (1939)</a:t>
            </a:r>
          </a:p>
          <a:p>
            <a:r>
              <a:rPr kumimoji="1" lang="en-US" sz="2000" dirty="0"/>
              <a:t>Identified three different styles of leadership:</a:t>
            </a:r>
          </a:p>
          <a:p>
            <a:pPr lvl="2"/>
            <a:r>
              <a:rPr kumimoji="1" lang="en-US" sz="2000" b="1" dirty="0"/>
              <a:t>Autocratic:</a:t>
            </a:r>
            <a:r>
              <a:rPr kumimoji="1" lang="en-US" sz="2000" dirty="0"/>
              <a:t> centralized authority, low participation </a:t>
            </a:r>
          </a:p>
          <a:p>
            <a:pPr lvl="2">
              <a:buFontTx/>
              <a:buNone/>
            </a:pPr>
            <a:r>
              <a:rPr kumimoji="1" lang="en-US" sz="2000" b="1" dirty="0"/>
              <a:t>	</a:t>
            </a:r>
            <a:r>
              <a:rPr kumimoji="1" lang="en-US" sz="2000" dirty="0"/>
              <a:t>(works where input would not change decision or employee motivation, excessive styles lead to revolution)</a:t>
            </a:r>
          </a:p>
          <a:p>
            <a:pPr lvl="2"/>
            <a:r>
              <a:rPr kumimoji="1" lang="en-US" sz="2000" b="1" dirty="0"/>
              <a:t>Democratic:</a:t>
            </a:r>
            <a:r>
              <a:rPr kumimoji="1" lang="en-US" sz="2000" dirty="0"/>
              <a:t> involvement, feedback </a:t>
            </a:r>
          </a:p>
          <a:p>
            <a:pPr lvl="2">
              <a:buFontTx/>
              <a:buNone/>
            </a:pPr>
            <a:r>
              <a:rPr kumimoji="1" lang="en-US" sz="2000" b="1" dirty="0"/>
              <a:t>	</a:t>
            </a:r>
            <a:r>
              <a:rPr kumimoji="1" lang="en-US" sz="2000" dirty="0"/>
              <a:t>(appreciated by people, most effective style but problematic when there are a range of opinions)</a:t>
            </a:r>
          </a:p>
          <a:p>
            <a:pPr lvl="2"/>
            <a:r>
              <a:rPr kumimoji="1" lang="en-US" sz="2000" b="1" dirty="0"/>
              <a:t>Laissez-Faire:</a:t>
            </a:r>
            <a:r>
              <a:rPr kumimoji="1" lang="en-US" sz="2000" dirty="0"/>
              <a:t> hands-off management</a:t>
            </a:r>
          </a:p>
          <a:p>
            <a:pPr lvl="2">
              <a:buFontTx/>
              <a:buNone/>
            </a:pPr>
            <a:r>
              <a:rPr kumimoji="1" lang="en-US" sz="2000" dirty="0"/>
              <a:t>	(works when people are motivated and there is no requirement for central coordination)</a:t>
            </a:r>
            <a:endParaRPr kumimoji="1" lang="en-US" sz="1800"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fr-CA" sz="3600" dirty="0" err="1" smtClean="0"/>
              <a:t>Likert’s</a:t>
            </a:r>
            <a:r>
              <a:rPr lang="fr-CA" sz="3600" dirty="0" smtClean="0"/>
              <a:t> system of Leadership</a:t>
            </a:r>
            <a:endParaRPr lang="fr-CA" sz="3600" dirty="0"/>
          </a:p>
        </p:txBody>
      </p:sp>
      <p:sp>
        <p:nvSpPr>
          <p:cNvPr id="3" name="Content Placeholder 2"/>
          <p:cNvSpPr>
            <a:spLocks noGrp="1"/>
          </p:cNvSpPr>
          <p:nvPr>
            <p:ph sz="quarter" idx="1"/>
          </p:nvPr>
        </p:nvSpPr>
        <p:spPr>
          <a:xfrm>
            <a:off x="899592" y="1600200"/>
            <a:ext cx="7787208" cy="4525963"/>
          </a:xfrm>
        </p:spPr>
        <p:txBody>
          <a:bodyPr/>
          <a:lstStyle/>
          <a:p>
            <a:pPr algn="just"/>
            <a:r>
              <a:rPr lang="en-IN" sz="2000" dirty="0" err="1" smtClean="0"/>
              <a:t>Rensis</a:t>
            </a:r>
            <a:r>
              <a:rPr lang="en-IN" sz="2000" dirty="0" smtClean="0"/>
              <a:t> </a:t>
            </a:r>
            <a:r>
              <a:rPr lang="en-IN" sz="2000" dirty="0" err="1" smtClean="0"/>
              <a:t>Likert</a:t>
            </a:r>
            <a:r>
              <a:rPr lang="en-IN" sz="2000" dirty="0" smtClean="0"/>
              <a:t> and his associates studied the patterns and styles of managers for three decades at the University of Michigan, USA, and identified a four-fold model of management systems. </a:t>
            </a:r>
          </a:p>
          <a:p>
            <a:pPr algn="just">
              <a:buNone/>
            </a:pPr>
            <a:endParaRPr lang="en-IN" sz="2000" dirty="0" smtClean="0"/>
          </a:p>
          <a:p>
            <a:pPr algn="just"/>
            <a:endParaRPr lang="en-IN" sz="2000" dirty="0" smtClean="0"/>
          </a:p>
          <a:p>
            <a:pPr marL="457200" indent="-457200" algn="just">
              <a:buFont typeface="+mj-lt"/>
              <a:buAutoNum type="arabicPeriod"/>
            </a:pPr>
            <a:r>
              <a:rPr lang="en-IN" sz="2000" dirty="0" smtClean="0"/>
              <a:t>The model was developed on the basis of a questionnaire administered to managers in over 200 organizations and research into the performance characteristics of different types of organizations. </a:t>
            </a:r>
          </a:p>
          <a:p>
            <a:pPr marL="457200" indent="-457200" algn="just">
              <a:buFont typeface="+mj-lt"/>
              <a:buAutoNum type="arabicPeriod"/>
            </a:pPr>
            <a:r>
              <a:rPr lang="en-IN" sz="2000" dirty="0" smtClean="0"/>
              <a:t>The four systems of management system or the four leadership styles identified by </a:t>
            </a:r>
            <a:r>
              <a:rPr lang="en-IN" sz="2000" dirty="0" err="1" smtClean="0"/>
              <a:t>Likert</a:t>
            </a:r>
            <a:r>
              <a:rPr lang="en-IN" sz="2000" dirty="0" smtClean="0"/>
              <a:t> are:</a:t>
            </a:r>
            <a:endParaRPr lang="fr-CA" sz="2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99592" y="1268761"/>
            <a:ext cx="7992888" cy="5184576"/>
          </a:xfrm>
        </p:spPr>
        <p:txBody>
          <a:bodyPr>
            <a:normAutofit fontScale="92500" lnSpcReduction="10000"/>
          </a:bodyPr>
          <a:lstStyle/>
          <a:p>
            <a:pPr algn="just"/>
            <a:r>
              <a:rPr lang="en-IN" sz="1800" b="1" dirty="0" smtClean="0">
                <a:solidFill>
                  <a:schemeClr val="accent1"/>
                </a:solidFill>
              </a:rPr>
              <a:t>System 1 - Exploitative Authoritative</a:t>
            </a:r>
            <a:r>
              <a:rPr lang="en-IN" sz="1600" b="1" dirty="0" smtClean="0"/>
              <a:t>:</a:t>
            </a:r>
            <a:r>
              <a:rPr lang="en-IN" sz="1600" dirty="0" smtClean="0"/>
              <a:t> Responsibility lies in the hands of the people at the upper echelons of the hierarchy. The </a:t>
            </a:r>
            <a:r>
              <a:rPr lang="en-IN" sz="1600" u="sng" dirty="0" smtClean="0"/>
              <a:t>superior has no trust and confidence in subordinates</a:t>
            </a:r>
            <a:r>
              <a:rPr lang="en-IN" sz="1600" dirty="0" smtClean="0"/>
              <a:t>. The </a:t>
            </a:r>
            <a:r>
              <a:rPr lang="en-IN" sz="1600" u="sng" dirty="0" smtClean="0"/>
              <a:t>decisions are imposed on subordinates </a:t>
            </a:r>
            <a:r>
              <a:rPr lang="en-IN" sz="1600" dirty="0" smtClean="0"/>
              <a:t>and </a:t>
            </a:r>
            <a:r>
              <a:rPr lang="en-IN" sz="1600" u="sng" dirty="0" smtClean="0"/>
              <a:t>they do not feel free at all to discuss things about the job with their superior.</a:t>
            </a:r>
            <a:r>
              <a:rPr lang="en-IN" sz="1600" dirty="0" smtClean="0"/>
              <a:t> The teamwork or communication is very little and the motivation is based on threats.</a:t>
            </a:r>
          </a:p>
          <a:p>
            <a:pPr algn="just"/>
            <a:r>
              <a:rPr lang="en-IN" sz="1800" b="1" dirty="0" smtClean="0">
                <a:solidFill>
                  <a:schemeClr val="accent1"/>
                </a:solidFill>
              </a:rPr>
              <a:t>System 2 - Benevolent Authoritative:</a:t>
            </a:r>
            <a:r>
              <a:rPr lang="en-IN" sz="1600" dirty="0" smtClean="0"/>
              <a:t> The </a:t>
            </a:r>
            <a:r>
              <a:rPr lang="en-IN" sz="1600" u="sng" dirty="0" smtClean="0"/>
              <a:t>responsibility lies at the managerial levels but not at the lower levels of the organizational hierarchy</a:t>
            </a:r>
            <a:r>
              <a:rPr lang="en-IN" sz="1600" dirty="0" smtClean="0"/>
              <a:t>. The superior has condescending confidence and trust in subordinates (master-servant relationship). Here again, </a:t>
            </a:r>
            <a:r>
              <a:rPr lang="en-IN" sz="1600" u="sng" dirty="0" smtClean="0"/>
              <a:t>the subordinates do not feel free to discuss things about the job with their superior</a:t>
            </a:r>
            <a:r>
              <a:rPr lang="en-IN" sz="1600" dirty="0" smtClean="0"/>
              <a:t>. The teamwork or communication is very little and motivation is based on a system of rewards.</a:t>
            </a:r>
          </a:p>
          <a:p>
            <a:pPr algn="just"/>
            <a:r>
              <a:rPr lang="en-IN" sz="1800" b="1" dirty="0" smtClean="0">
                <a:solidFill>
                  <a:schemeClr val="accent1"/>
                </a:solidFill>
              </a:rPr>
              <a:t>System 3 - Consultative:</a:t>
            </a:r>
            <a:r>
              <a:rPr lang="en-IN" sz="1600" dirty="0" smtClean="0"/>
              <a:t> </a:t>
            </a:r>
            <a:r>
              <a:rPr lang="en-IN" sz="1600" u="sng" dirty="0" smtClean="0"/>
              <a:t>Responsibility is spread widely through the organizational hierarchy</a:t>
            </a:r>
            <a:r>
              <a:rPr lang="en-IN" sz="1600" dirty="0" smtClean="0"/>
              <a:t>. The superior has substantial but not complete confidence in subordinates</a:t>
            </a:r>
            <a:r>
              <a:rPr lang="en-IN" sz="1600" u="sng" dirty="0" smtClean="0"/>
              <a:t>. Some amount of discussion about job related things takes place between the superior and subordinates</a:t>
            </a:r>
            <a:r>
              <a:rPr lang="en-IN" sz="1600" dirty="0" smtClean="0"/>
              <a:t>. There is a </a:t>
            </a:r>
            <a:r>
              <a:rPr lang="en-IN" sz="1600" u="sng" dirty="0" smtClean="0"/>
              <a:t>fair amount of teamwork, and communication takes place vertically and horizontally</a:t>
            </a:r>
            <a:r>
              <a:rPr lang="en-IN" sz="1600" dirty="0" smtClean="0"/>
              <a:t>. The motivation is based on rewards and involvement in the job.</a:t>
            </a:r>
          </a:p>
          <a:p>
            <a:pPr algn="just"/>
            <a:r>
              <a:rPr lang="en-IN" sz="1800" b="1" dirty="0" smtClean="0">
                <a:solidFill>
                  <a:schemeClr val="accent1"/>
                </a:solidFill>
              </a:rPr>
              <a:t>System 4 - Participative</a:t>
            </a:r>
            <a:r>
              <a:rPr lang="en-IN" sz="1600" b="1" dirty="0" smtClean="0"/>
              <a:t>:</a:t>
            </a:r>
            <a:r>
              <a:rPr lang="en-IN" sz="1600" dirty="0" smtClean="0"/>
              <a:t> </a:t>
            </a:r>
            <a:r>
              <a:rPr lang="en-IN" sz="1600" u="sng" dirty="0" smtClean="0"/>
              <a:t>Responsibility for achieving the organizational goals is widespread throughout the organizational hierarchy.</a:t>
            </a:r>
            <a:r>
              <a:rPr lang="en-IN" sz="1600" dirty="0" smtClean="0"/>
              <a:t> There is a </a:t>
            </a:r>
            <a:r>
              <a:rPr lang="en-IN" sz="1600" u="sng" dirty="0" smtClean="0"/>
              <a:t>high level of confidence that the superior has in his subordinates</a:t>
            </a:r>
            <a:r>
              <a:rPr lang="en-IN" sz="1600" dirty="0" smtClean="0"/>
              <a:t>. There is a high level of teamwork, communication, and participation.</a:t>
            </a:r>
          </a:p>
          <a:p>
            <a:pPr algn="just"/>
            <a:endParaRPr lang="fr-CA" sz="16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2670"/>
            <a:ext cx="8229600" cy="706090"/>
          </a:xfrm>
        </p:spPr>
        <p:txBody>
          <a:bodyPr>
            <a:normAutofit fontScale="90000"/>
          </a:bodyPr>
          <a:lstStyle/>
          <a:p>
            <a:pPr algn="l"/>
            <a:r>
              <a:rPr lang="en-IN" b="1" dirty="0" smtClean="0">
                <a:solidFill>
                  <a:schemeClr val="accent2">
                    <a:lumMod val="50000"/>
                  </a:schemeClr>
                </a:solidFill>
              </a:rPr>
              <a:t>Conclusion</a:t>
            </a:r>
            <a:br>
              <a:rPr lang="en-IN" b="1" dirty="0" smtClean="0">
                <a:solidFill>
                  <a:schemeClr val="accent2">
                    <a:lumMod val="50000"/>
                  </a:schemeClr>
                </a:solidFill>
              </a:rPr>
            </a:br>
            <a:endParaRPr lang="fr-CA" dirty="0">
              <a:solidFill>
                <a:schemeClr val="accent2">
                  <a:lumMod val="50000"/>
                </a:schemeClr>
              </a:solidFill>
            </a:endParaRPr>
          </a:p>
        </p:txBody>
      </p:sp>
      <p:sp>
        <p:nvSpPr>
          <p:cNvPr id="3" name="Content Placeholder 2"/>
          <p:cNvSpPr>
            <a:spLocks noGrp="1"/>
          </p:cNvSpPr>
          <p:nvPr>
            <p:ph sz="quarter" idx="1"/>
          </p:nvPr>
        </p:nvSpPr>
        <p:spPr>
          <a:xfrm>
            <a:off x="662880" y="1600200"/>
            <a:ext cx="8229600" cy="4525963"/>
          </a:xfrm>
        </p:spPr>
        <p:txBody>
          <a:bodyPr/>
          <a:lstStyle/>
          <a:p>
            <a:pPr algn="just"/>
            <a:r>
              <a:rPr lang="en-IN" sz="2800" dirty="0" smtClean="0"/>
              <a:t>According to </a:t>
            </a:r>
            <a:r>
              <a:rPr lang="en-IN" sz="2800" dirty="0" err="1" smtClean="0"/>
              <a:t>Rensis</a:t>
            </a:r>
            <a:r>
              <a:rPr lang="en-IN" sz="2800" dirty="0" smtClean="0"/>
              <a:t> </a:t>
            </a:r>
            <a:r>
              <a:rPr lang="en-IN" sz="2800" dirty="0" err="1" smtClean="0"/>
              <a:t>Likert</a:t>
            </a:r>
            <a:r>
              <a:rPr lang="en-IN" sz="2800" dirty="0" smtClean="0"/>
              <a:t>, the nearer the </a:t>
            </a:r>
            <a:r>
              <a:rPr lang="en-IN" sz="2800" dirty="0" err="1" smtClean="0"/>
              <a:t>behavioral</a:t>
            </a:r>
            <a:r>
              <a:rPr lang="en-IN" sz="2800" dirty="0" smtClean="0"/>
              <a:t> characteristics of an organization approach System 4 (Participative), the more likely this will lead to long-term improvement in staff turnover and high productivity, low scrap, low costs, and high earnings,  if an organization wants to achieve optimum effectiveness, then this is the ideal system</a:t>
            </a:r>
          </a:p>
          <a:p>
            <a:pPr algn="just"/>
            <a:endParaRPr lang="fr-CA" sz="2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fr-CA" dirty="0" smtClean="0">
                <a:solidFill>
                  <a:schemeClr val="accent2">
                    <a:lumMod val="50000"/>
                  </a:schemeClr>
                </a:solidFill>
              </a:rPr>
              <a:t>Leadership Continuum</a:t>
            </a:r>
            <a:endParaRPr lang="fr-CA" dirty="0">
              <a:solidFill>
                <a:schemeClr val="accent2">
                  <a:lumMod val="50000"/>
                </a:schemeClr>
              </a:solidFill>
            </a:endParaRPr>
          </a:p>
        </p:txBody>
      </p:sp>
      <p:sp>
        <p:nvSpPr>
          <p:cNvPr id="3" name="Content Placeholder 2"/>
          <p:cNvSpPr>
            <a:spLocks noGrp="1"/>
          </p:cNvSpPr>
          <p:nvPr>
            <p:ph sz="quarter" idx="1"/>
          </p:nvPr>
        </p:nvSpPr>
        <p:spPr/>
        <p:txBody>
          <a:bodyPr/>
          <a:lstStyle/>
          <a:p>
            <a:r>
              <a:rPr lang="en-IN" dirty="0" smtClean="0"/>
              <a:t>A simple model which shows the relationship between the level of freedom that a manager chooses to give to a team, and the level of authority used by the manager. As the team's freedom is increased, so the manager's authority decreases. This is a positive way for both teams and managers to develop.</a:t>
            </a:r>
            <a:endParaRPr lang="fr-CA"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CA"/>
          </a:p>
        </p:txBody>
      </p:sp>
      <p:pic>
        <p:nvPicPr>
          <p:cNvPr id="5122" name="Picture 2" descr="C:\Users\Amanpreet K Bhamra\Desktop\continuum-leadership.gif"/>
          <p:cNvPicPr>
            <a:picLocks noGrp="1" noChangeAspect="1" noChangeArrowheads="1"/>
          </p:cNvPicPr>
          <p:nvPr>
            <p:ph sz="quarter" idx="1"/>
          </p:nvPr>
        </p:nvPicPr>
        <p:blipFill>
          <a:blip r:embed="rId2" cstate="print"/>
          <a:srcRect/>
          <a:stretch>
            <a:fillRect/>
          </a:stretch>
        </p:blipFill>
        <p:spPr bwMode="auto">
          <a:xfrm>
            <a:off x="251521" y="822878"/>
            <a:ext cx="8640960" cy="5639753"/>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quarter" idx="1"/>
          </p:nvPr>
        </p:nvSpPr>
        <p:spPr/>
        <p:txBody>
          <a:bodyPr/>
          <a:lstStyle/>
          <a:p>
            <a:r>
              <a:rPr lang="en-US" dirty="0" smtClean="0"/>
              <a:t>Leadership is a theme that has been in discussion and also in people's interest from the ancient days itself, ancient philosophers of Greek like Socrates and Plato are superabundance gurus of leadership and management. </a:t>
            </a:r>
            <a:endParaRPr lang="en-US" dirty="0" smtClean="0"/>
          </a:p>
          <a:p>
            <a:r>
              <a:rPr lang="en-US" dirty="0" smtClean="0"/>
              <a:t>It </a:t>
            </a:r>
            <a:r>
              <a:rPr lang="en-US" dirty="0" smtClean="0"/>
              <a:t>is said that, in this transforming world, leadership not only has solutions for firms and individual people but also furnish solutions to nations, sectors, and regions.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0837" name="Rectangle 5"/>
          <p:cNvSpPr>
            <a:spLocks noGrp="1" noChangeArrowheads="1"/>
          </p:cNvSpPr>
          <p:nvPr>
            <p:ph type="title"/>
          </p:nvPr>
        </p:nvSpPr>
        <p:spPr>
          <a:noFill/>
          <a:ln/>
        </p:spPr>
        <p:txBody>
          <a:bodyPr/>
          <a:lstStyle/>
          <a:p>
            <a:pPr algn="l"/>
            <a:r>
              <a:rPr kumimoji="1" lang="en-US" sz="4000" dirty="0"/>
              <a:t>Leadership Theories</a:t>
            </a:r>
          </a:p>
        </p:txBody>
      </p:sp>
      <p:sp>
        <p:nvSpPr>
          <p:cNvPr id="120835" name="Rectangle 3"/>
          <p:cNvSpPr>
            <a:spLocks noGrp="1" noChangeArrowheads="1"/>
          </p:cNvSpPr>
          <p:nvPr>
            <p:ph sz="quarter" idx="1"/>
          </p:nvPr>
        </p:nvSpPr>
        <p:spPr>
          <a:xfrm>
            <a:off x="1173163" y="1447800"/>
            <a:ext cx="7772400" cy="3352800"/>
          </a:xfrm>
        </p:spPr>
        <p:txBody>
          <a:bodyPr>
            <a:normAutofit fontScale="92500" lnSpcReduction="20000"/>
          </a:bodyPr>
          <a:lstStyle/>
          <a:p>
            <a:pPr marL="571500" indent="-571500">
              <a:lnSpc>
                <a:spcPct val="90000"/>
              </a:lnSpc>
              <a:buFont typeface="Wingdings" pitchFamily="2" charset="2"/>
              <a:buNone/>
            </a:pPr>
            <a:r>
              <a:rPr kumimoji="1" lang="en-US" i="1" dirty="0">
                <a:solidFill>
                  <a:schemeClr val="accent2">
                    <a:lumMod val="50000"/>
                  </a:schemeClr>
                </a:solidFill>
              </a:rPr>
              <a:t>Michigan Studies</a:t>
            </a:r>
            <a:endParaRPr kumimoji="1" lang="en-US" sz="2400" dirty="0">
              <a:solidFill>
                <a:schemeClr val="accent2">
                  <a:lumMod val="50000"/>
                </a:schemeClr>
              </a:solidFill>
            </a:endParaRPr>
          </a:p>
          <a:p>
            <a:pPr marL="571500" indent="-571500">
              <a:lnSpc>
                <a:spcPct val="90000"/>
              </a:lnSpc>
            </a:pPr>
            <a:r>
              <a:rPr kumimoji="1" lang="en-US" sz="2400" dirty="0"/>
              <a:t>Studies conducted by Michigan University beginning in the 1950s</a:t>
            </a:r>
          </a:p>
          <a:p>
            <a:pPr marL="571500" indent="-571500">
              <a:lnSpc>
                <a:spcPct val="90000"/>
              </a:lnSpc>
            </a:pPr>
            <a:r>
              <a:rPr kumimoji="1" lang="en-US" sz="2400" dirty="0"/>
              <a:t>Found 3 critical characteristics of effective leaders:</a:t>
            </a:r>
          </a:p>
          <a:p>
            <a:pPr marL="1131888" lvl="2" indent="-438150">
              <a:lnSpc>
                <a:spcPct val="90000"/>
              </a:lnSpc>
              <a:buFontTx/>
              <a:buChar char="-"/>
            </a:pPr>
            <a:r>
              <a:rPr kumimoji="1" lang="en-US" sz="2000" b="1" dirty="0"/>
              <a:t>Task-oriented behavior</a:t>
            </a:r>
            <a:r>
              <a:rPr kumimoji="1" lang="en-US" sz="2000" dirty="0"/>
              <a:t> </a:t>
            </a:r>
          </a:p>
          <a:p>
            <a:pPr marL="1370013" lvl="3" indent="-381000">
              <a:lnSpc>
                <a:spcPct val="90000"/>
              </a:lnSpc>
            </a:pPr>
            <a:r>
              <a:rPr kumimoji="1" lang="en-US" dirty="0"/>
              <a:t>Effective Leaders didn’t do the same work as their subordinates.</a:t>
            </a:r>
          </a:p>
          <a:p>
            <a:pPr marL="1131888" lvl="2" indent="-438150">
              <a:lnSpc>
                <a:spcPct val="90000"/>
              </a:lnSpc>
              <a:buFontTx/>
              <a:buChar char="-"/>
            </a:pPr>
            <a:r>
              <a:rPr kumimoji="1" lang="en-US" sz="2000" b="1" dirty="0"/>
              <a:t>Relationship-oriented behavior</a:t>
            </a:r>
            <a:r>
              <a:rPr kumimoji="1" lang="en-US" sz="2000" dirty="0"/>
              <a:t> </a:t>
            </a:r>
          </a:p>
          <a:p>
            <a:pPr marL="1370013" lvl="3" indent="-381000">
              <a:lnSpc>
                <a:spcPct val="90000"/>
              </a:lnSpc>
            </a:pPr>
            <a:r>
              <a:rPr kumimoji="1" lang="en-US" dirty="0"/>
              <a:t>Focus on task, but also on relationship with subordinates</a:t>
            </a:r>
          </a:p>
          <a:p>
            <a:pPr marL="1131888" lvl="2" indent="-438150">
              <a:lnSpc>
                <a:spcPct val="90000"/>
              </a:lnSpc>
              <a:buFontTx/>
              <a:buChar char="-"/>
            </a:pPr>
            <a:r>
              <a:rPr kumimoji="1" lang="en-US" sz="2000" b="1" dirty="0"/>
              <a:t>Participative leadership</a:t>
            </a:r>
            <a:endParaRPr kumimoji="1" lang="en-US" sz="2000" dirty="0"/>
          </a:p>
          <a:p>
            <a:pPr marL="1370013" lvl="3" indent="-381000">
              <a:lnSpc>
                <a:spcPct val="90000"/>
              </a:lnSpc>
            </a:pPr>
            <a:r>
              <a:rPr kumimoji="1" lang="en-US" dirty="0"/>
              <a:t>Use a participative style, managing at the group level as well as individually </a:t>
            </a:r>
          </a:p>
          <a:p>
            <a:pPr marL="1370013" lvl="3" indent="-381000">
              <a:lnSpc>
                <a:spcPct val="90000"/>
              </a:lnSpc>
            </a:pPr>
            <a:r>
              <a:rPr kumimoji="1" lang="en-US" dirty="0"/>
              <a:t>The role of the manager is more facilitative than directive</a:t>
            </a:r>
            <a:r>
              <a:rPr kumimoji="1" lang="en-US" sz="1600" dirty="0"/>
              <a:t> </a:t>
            </a:r>
          </a:p>
          <a:p>
            <a:pPr marL="839788" lvl="1" indent="-495300">
              <a:lnSpc>
                <a:spcPct val="90000"/>
              </a:lnSpc>
              <a:buFontTx/>
              <a:buNone/>
            </a:pPr>
            <a:endParaRPr kumimoji="1" lang="en-US" sz="2000"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12" name="Rectangle 8"/>
          <p:cNvSpPr>
            <a:spLocks noGrp="1" noChangeArrowheads="1"/>
          </p:cNvSpPr>
          <p:nvPr>
            <p:ph type="title"/>
          </p:nvPr>
        </p:nvSpPr>
        <p:spPr>
          <a:xfrm>
            <a:off x="1143000" y="457200"/>
            <a:ext cx="7772400" cy="1143000"/>
          </a:xfrm>
          <a:noFill/>
          <a:ln/>
        </p:spPr>
        <p:txBody>
          <a:bodyPr/>
          <a:lstStyle/>
          <a:p>
            <a:pPr algn="l" eaLnBrk="0" hangingPunct="0"/>
            <a:r>
              <a:rPr lang="en-US" sz="4000" dirty="0">
                <a:ea typeface="ＭＳ Ｐゴシック" pitchFamily="1" charset="-128"/>
              </a:rPr>
              <a:t>Leadership Theories</a:t>
            </a:r>
          </a:p>
        </p:txBody>
      </p:sp>
      <p:sp>
        <p:nvSpPr>
          <p:cNvPr id="123907" name="Rectangle 3"/>
          <p:cNvSpPr>
            <a:spLocks noGrp="1" noChangeArrowheads="1"/>
          </p:cNvSpPr>
          <p:nvPr>
            <p:ph sz="quarter" idx="1"/>
          </p:nvPr>
        </p:nvSpPr>
        <p:spPr>
          <a:xfrm>
            <a:off x="1143000" y="1600200"/>
            <a:ext cx="7772400" cy="4114800"/>
          </a:xfrm>
        </p:spPr>
        <p:txBody>
          <a:bodyPr>
            <a:normAutofit lnSpcReduction="10000"/>
          </a:bodyPr>
          <a:lstStyle/>
          <a:p>
            <a:pPr>
              <a:lnSpc>
                <a:spcPct val="90000"/>
              </a:lnSpc>
              <a:buFont typeface="Wingdings" pitchFamily="2" charset="2"/>
              <a:buNone/>
            </a:pPr>
            <a:r>
              <a:rPr kumimoji="1" lang="en-US" i="1" dirty="0">
                <a:solidFill>
                  <a:schemeClr val="accent2">
                    <a:lumMod val="50000"/>
                  </a:schemeClr>
                </a:solidFill>
              </a:rPr>
              <a:t>Contingency Theory</a:t>
            </a:r>
            <a:endParaRPr kumimoji="1" lang="en-US" sz="2400" dirty="0">
              <a:solidFill>
                <a:schemeClr val="accent2">
                  <a:lumMod val="50000"/>
                </a:schemeClr>
              </a:solidFill>
            </a:endParaRPr>
          </a:p>
          <a:p>
            <a:pPr>
              <a:lnSpc>
                <a:spcPct val="90000"/>
              </a:lnSpc>
            </a:pPr>
            <a:r>
              <a:rPr kumimoji="1" lang="en-US" sz="2400" dirty="0"/>
              <a:t>Assumptions:</a:t>
            </a:r>
          </a:p>
          <a:p>
            <a:pPr lvl="1">
              <a:lnSpc>
                <a:spcPct val="90000"/>
              </a:lnSpc>
            </a:pPr>
            <a:r>
              <a:rPr kumimoji="1" lang="en-US" sz="2400" dirty="0"/>
              <a:t>No one best way of leading</a:t>
            </a:r>
          </a:p>
          <a:p>
            <a:pPr lvl="1">
              <a:lnSpc>
                <a:spcPct val="90000"/>
              </a:lnSpc>
            </a:pPr>
            <a:r>
              <a:rPr kumimoji="1" lang="en-US" sz="2400" dirty="0"/>
              <a:t>Ability to lead contingent upon various situational factors:</a:t>
            </a:r>
          </a:p>
          <a:p>
            <a:pPr lvl="2">
              <a:lnSpc>
                <a:spcPct val="90000"/>
              </a:lnSpc>
            </a:pPr>
            <a:r>
              <a:rPr kumimoji="1" lang="en-US" dirty="0"/>
              <a:t>Leader’s preferred style</a:t>
            </a:r>
          </a:p>
          <a:p>
            <a:pPr lvl="2">
              <a:lnSpc>
                <a:spcPct val="90000"/>
              </a:lnSpc>
            </a:pPr>
            <a:r>
              <a:rPr kumimoji="1" lang="en-US" dirty="0"/>
              <a:t>Capabilities and behaviors of followers</a:t>
            </a:r>
          </a:p>
          <a:p>
            <a:pPr lvl="2">
              <a:lnSpc>
                <a:spcPct val="90000"/>
              </a:lnSpc>
            </a:pPr>
            <a:r>
              <a:rPr kumimoji="1" lang="en-US" dirty="0"/>
              <a:t>Various other situational factors</a:t>
            </a:r>
          </a:p>
          <a:p>
            <a:pPr>
              <a:lnSpc>
                <a:spcPct val="90000"/>
              </a:lnSpc>
            </a:pPr>
            <a:r>
              <a:rPr kumimoji="1" lang="en-US" sz="2400" dirty="0"/>
              <a:t>Effect:</a:t>
            </a:r>
          </a:p>
          <a:p>
            <a:pPr lvl="1">
              <a:lnSpc>
                <a:spcPct val="90000"/>
              </a:lnSpc>
              <a:buClr>
                <a:schemeClr val="tx1"/>
              </a:buClr>
            </a:pPr>
            <a:r>
              <a:rPr kumimoji="1" lang="en-US" sz="2400" dirty="0"/>
              <a:t>Leaders who are successful in one situation may become unsuccessful if the factors around them change</a:t>
            </a:r>
            <a:endParaRPr kumimoji="1" lang="en-US" sz="2000" dirty="0"/>
          </a:p>
          <a:p>
            <a:pPr lvl="2">
              <a:lnSpc>
                <a:spcPct val="90000"/>
              </a:lnSpc>
              <a:buFontTx/>
              <a:buNone/>
            </a:pPr>
            <a:endParaRPr kumimoji="1" lang="en-US" sz="18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7" name="Rectangle 5"/>
          <p:cNvSpPr>
            <a:spLocks noGrp="1" noChangeArrowheads="1"/>
          </p:cNvSpPr>
          <p:nvPr>
            <p:ph type="title"/>
          </p:nvPr>
        </p:nvSpPr>
        <p:spPr>
          <a:xfrm>
            <a:off x="539552" y="304800"/>
            <a:ext cx="8406011" cy="1143000"/>
          </a:xfrm>
          <a:noFill/>
          <a:ln/>
        </p:spPr>
        <p:txBody>
          <a:bodyPr/>
          <a:lstStyle/>
          <a:p>
            <a:pPr algn="l" eaLnBrk="0" hangingPunct="0"/>
            <a:r>
              <a:rPr lang="en-US" sz="4000" dirty="0">
                <a:ea typeface="ＭＳ Ｐゴシック" pitchFamily="1" charset="-128"/>
              </a:rPr>
              <a:t>Leadership Theories</a:t>
            </a:r>
          </a:p>
        </p:txBody>
      </p:sp>
      <p:sp>
        <p:nvSpPr>
          <p:cNvPr id="125955" name="Rectangle 3"/>
          <p:cNvSpPr>
            <a:spLocks noGrp="1" noChangeArrowheads="1"/>
          </p:cNvSpPr>
          <p:nvPr>
            <p:ph sz="quarter" idx="1"/>
          </p:nvPr>
        </p:nvSpPr>
        <p:spPr>
          <a:xfrm>
            <a:off x="1173163" y="1447800"/>
            <a:ext cx="7772400" cy="4114800"/>
          </a:xfrm>
        </p:spPr>
        <p:txBody>
          <a:bodyPr>
            <a:normAutofit fontScale="92500" lnSpcReduction="20000"/>
          </a:bodyPr>
          <a:lstStyle/>
          <a:p>
            <a:pPr>
              <a:lnSpc>
                <a:spcPct val="80000"/>
              </a:lnSpc>
              <a:buFont typeface="Wingdings" pitchFamily="2" charset="2"/>
              <a:buNone/>
            </a:pPr>
            <a:r>
              <a:rPr kumimoji="1" lang="en-US" sz="2400" i="1" u="sng" dirty="0">
                <a:solidFill>
                  <a:schemeClr val="accent1"/>
                </a:solidFill>
                <a:effectLst>
                  <a:outerShdw blurRad="38100" dist="38100" dir="2700000" algn="tl">
                    <a:srgbClr val="000000">
                      <a:alpha val="43137"/>
                    </a:srgbClr>
                  </a:outerShdw>
                </a:effectLst>
              </a:rPr>
              <a:t>Contingency Theory: </a:t>
            </a:r>
            <a:r>
              <a:rPr kumimoji="1" lang="en-US" sz="2400" i="1" dirty="0">
                <a:solidFill>
                  <a:schemeClr val="accent2">
                    <a:lumMod val="50000"/>
                  </a:schemeClr>
                </a:solidFill>
              </a:rPr>
              <a:t>Fiedler’s Least Preferred Co-Worker (LPC) Theory</a:t>
            </a:r>
            <a:endParaRPr kumimoji="1" lang="en-US" sz="1800" dirty="0">
              <a:solidFill>
                <a:schemeClr val="accent2">
                  <a:lumMod val="50000"/>
                </a:schemeClr>
              </a:solidFill>
            </a:endParaRPr>
          </a:p>
          <a:p>
            <a:pPr>
              <a:lnSpc>
                <a:spcPct val="80000"/>
              </a:lnSpc>
            </a:pPr>
            <a:r>
              <a:rPr kumimoji="1" lang="en-US" sz="2000" dirty="0"/>
              <a:t>Assumptions:</a:t>
            </a:r>
          </a:p>
          <a:p>
            <a:pPr marL="692150" lvl="1" indent="-347663">
              <a:lnSpc>
                <a:spcPct val="80000"/>
              </a:lnSpc>
            </a:pPr>
            <a:r>
              <a:rPr kumimoji="1" lang="en-US" sz="1800" dirty="0"/>
              <a:t>Leaders prioritize between task-focus and people-focus</a:t>
            </a:r>
          </a:p>
          <a:p>
            <a:pPr marL="692150" lvl="1" indent="-347663">
              <a:lnSpc>
                <a:spcPct val="80000"/>
              </a:lnSpc>
            </a:pPr>
            <a:r>
              <a:rPr kumimoji="1" lang="en-US" sz="1800" dirty="0"/>
              <a:t>Leaders don’t readily change their style</a:t>
            </a:r>
          </a:p>
          <a:p>
            <a:pPr>
              <a:lnSpc>
                <a:spcPct val="80000"/>
              </a:lnSpc>
            </a:pPr>
            <a:r>
              <a:rPr kumimoji="1" lang="en-US" sz="2000" dirty="0"/>
              <a:t>Key situational factor in matching leader to situation:</a:t>
            </a:r>
          </a:p>
          <a:p>
            <a:pPr marL="987425" lvl="2" indent="-293688">
              <a:lnSpc>
                <a:spcPct val="80000"/>
              </a:lnSpc>
            </a:pPr>
            <a:r>
              <a:rPr kumimoji="1" lang="en-US" sz="1600" dirty="0"/>
              <a:t>Relationships</a:t>
            </a:r>
          </a:p>
          <a:p>
            <a:pPr marL="987425" lvl="2" indent="-293688">
              <a:lnSpc>
                <a:spcPct val="80000"/>
              </a:lnSpc>
            </a:pPr>
            <a:r>
              <a:rPr kumimoji="1" lang="en-US" sz="1600" dirty="0"/>
              <a:t>Power </a:t>
            </a:r>
          </a:p>
          <a:p>
            <a:pPr marL="987425" lvl="2" indent="-293688">
              <a:lnSpc>
                <a:spcPct val="80000"/>
              </a:lnSpc>
            </a:pPr>
            <a:r>
              <a:rPr kumimoji="1" lang="en-US" sz="1600" dirty="0"/>
              <a:t>Task structure</a:t>
            </a:r>
          </a:p>
          <a:p>
            <a:pPr>
              <a:lnSpc>
                <a:spcPct val="80000"/>
              </a:lnSpc>
            </a:pPr>
            <a:r>
              <a:rPr kumimoji="1" lang="en-US" sz="2000" dirty="0"/>
              <a:t>LPC Questionnaire</a:t>
            </a:r>
          </a:p>
          <a:p>
            <a:pPr marL="692150" lvl="1" indent="-347663">
              <a:lnSpc>
                <a:spcPct val="80000"/>
              </a:lnSpc>
              <a:spcBef>
                <a:spcPct val="35000"/>
              </a:spcBef>
            </a:pPr>
            <a:r>
              <a:rPr kumimoji="1" lang="en-US" sz="1800" dirty="0"/>
              <a:t>Determines leadership style by measuring responses to 18 pairs of contrasting adjectives.</a:t>
            </a:r>
          </a:p>
          <a:p>
            <a:pPr marL="1281113" lvl="3" indent="-292100">
              <a:lnSpc>
                <a:spcPct val="80000"/>
              </a:lnSpc>
              <a:spcBef>
                <a:spcPct val="35000"/>
              </a:spcBef>
            </a:pPr>
            <a:r>
              <a:rPr kumimoji="1" lang="en-US" sz="1600" dirty="0"/>
              <a:t>High score: a relationship-oriented leadership style</a:t>
            </a:r>
          </a:p>
          <a:p>
            <a:pPr marL="1281113" lvl="3" indent="-292100">
              <a:lnSpc>
                <a:spcPct val="80000"/>
              </a:lnSpc>
              <a:spcBef>
                <a:spcPct val="35000"/>
              </a:spcBef>
            </a:pPr>
            <a:r>
              <a:rPr kumimoji="1" lang="en-US" sz="1600" dirty="0"/>
              <a:t>Low score: a task-oriented leadership style</a:t>
            </a:r>
          </a:p>
          <a:p>
            <a:pPr marL="692150" lvl="1" indent="-347663">
              <a:lnSpc>
                <a:spcPct val="80000"/>
              </a:lnSpc>
            </a:pPr>
            <a:endParaRPr kumimoji="1" lang="en-US" sz="1800" dirty="0"/>
          </a:p>
          <a:p>
            <a:pPr>
              <a:lnSpc>
                <a:spcPct val="80000"/>
              </a:lnSpc>
            </a:pPr>
            <a:r>
              <a:rPr kumimoji="1" lang="en-US" sz="1800" dirty="0"/>
              <a:t>Tries to identify the underlying beliefs about people, in particular whether the leader sees others as positive (high LPC) or negative (low LPC).</a:t>
            </a:r>
          </a:p>
          <a:p>
            <a:pPr marL="692150" lvl="1" indent="-347663">
              <a:lnSpc>
                <a:spcPct val="80000"/>
              </a:lnSpc>
            </a:pPr>
            <a:endParaRPr kumimoji="1" lang="en-US" sz="18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Text Box 2"/>
          <p:cNvSpPr txBox="1">
            <a:spLocks noChangeArrowheads="1"/>
          </p:cNvSpPr>
          <p:nvPr/>
        </p:nvSpPr>
        <p:spPr bwMode="blackWhite">
          <a:xfrm>
            <a:off x="7683500" y="6303963"/>
            <a:ext cx="939800" cy="182562"/>
          </a:xfrm>
          <a:prstGeom prst="rect">
            <a:avLst/>
          </a:prstGeom>
          <a:noFill/>
          <a:ln w="9525">
            <a:noFill/>
            <a:miter lim="800000"/>
            <a:headEnd/>
            <a:tailEnd/>
          </a:ln>
          <a:effectLst/>
        </p:spPr>
        <p:txBody>
          <a:bodyPr wrap="none" tIns="0" rIns="0" bIns="0" anchor="ctr">
            <a:spAutoFit/>
          </a:bodyPr>
          <a:lstStyle/>
          <a:p>
            <a:pPr algn="r" eaLnBrk="1" hangingPunct="1">
              <a:spcBef>
                <a:spcPct val="50000"/>
              </a:spcBef>
            </a:pPr>
            <a:r>
              <a:rPr lang="en-US" sz="1200" b="1">
                <a:effectLst>
                  <a:outerShdw blurRad="38100" dist="38100" dir="2700000" algn="tl">
                    <a:srgbClr val="FFFFFF"/>
                  </a:outerShdw>
                </a:effectLst>
              </a:rPr>
              <a:t>Exhibit 17.4</a:t>
            </a:r>
          </a:p>
        </p:txBody>
      </p:sp>
      <p:sp>
        <p:nvSpPr>
          <p:cNvPr id="128003" name="Oval 3"/>
          <p:cNvSpPr>
            <a:spLocks noChangeArrowheads="1"/>
          </p:cNvSpPr>
          <p:nvPr/>
        </p:nvSpPr>
        <p:spPr bwMode="auto">
          <a:xfrm>
            <a:off x="7232650" y="6465888"/>
            <a:ext cx="87313" cy="87312"/>
          </a:xfrm>
          <a:prstGeom prst="ellipse">
            <a:avLst/>
          </a:prstGeom>
          <a:solidFill>
            <a:srgbClr val="33CCCC"/>
          </a:solidFill>
          <a:ln w="9525">
            <a:noFill/>
            <a:round/>
            <a:headEnd/>
            <a:tailEnd/>
          </a:ln>
          <a:effectLst/>
        </p:spPr>
        <p:txBody>
          <a:bodyPr wrap="none" anchor="ctr"/>
          <a:lstStyle/>
          <a:p>
            <a:endParaRPr lang="fr-CA"/>
          </a:p>
        </p:txBody>
      </p:sp>
      <p:sp>
        <p:nvSpPr>
          <p:cNvPr id="128004" name="Oval 4"/>
          <p:cNvSpPr>
            <a:spLocks noChangeArrowheads="1"/>
          </p:cNvSpPr>
          <p:nvPr/>
        </p:nvSpPr>
        <p:spPr bwMode="auto">
          <a:xfrm>
            <a:off x="7380288" y="6465888"/>
            <a:ext cx="88900" cy="87312"/>
          </a:xfrm>
          <a:prstGeom prst="ellipse">
            <a:avLst/>
          </a:prstGeom>
          <a:solidFill>
            <a:srgbClr val="3366CC"/>
          </a:solidFill>
          <a:ln w="9525">
            <a:noFill/>
            <a:round/>
            <a:headEnd/>
            <a:tailEnd/>
          </a:ln>
          <a:effectLst/>
        </p:spPr>
        <p:txBody>
          <a:bodyPr wrap="none" anchor="ctr"/>
          <a:lstStyle/>
          <a:p>
            <a:endParaRPr lang="fr-CA"/>
          </a:p>
        </p:txBody>
      </p:sp>
      <p:sp>
        <p:nvSpPr>
          <p:cNvPr id="128005" name="Oval 5"/>
          <p:cNvSpPr>
            <a:spLocks noChangeArrowheads="1"/>
          </p:cNvSpPr>
          <p:nvPr/>
        </p:nvSpPr>
        <p:spPr bwMode="auto">
          <a:xfrm>
            <a:off x="7086600" y="6465888"/>
            <a:ext cx="87313" cy="87312"/>
          </a:xfrm>
          <a:prstGeom prst="ellipse">
            <a:avLst/>
          </a:prstGeom>
          <a:solidFill>
            <a:srgbClr val="FF9933"/>
          </a:solidFill>
          <a:ln w="9525">
            <a:noFill/>
            <a:round/>
            <a:headEnd/>
            <a:tailEnd/>
          </a:ln>
          <a:effectLst/>
        </p:spPr>
        <p:txBody>
          <a:bodyPr wrap="none" anchor="ctr"/>
          <a:lstStyle/>
          <a:p>
            <a:endParaRPr lang="fr-CA"/>
          </a:p>
        </p:txBody>
      </p:sp>
      <p:sp>
        <p:nvSpPr>
          <p:cNvPr id="128006" name="Line 6"/>
          <p:cNvSpPr>
            <a:spLocks noChangeShapeType="1"/>
          </p:cNvSpPr>
          <p:nvPr/>
        </p:nvSpPr>
        <p:spPr bwMode="auto">
          <a:xfrm>
            <a:off x="7467600" y="6515100"/>
            <a:ext cx="1127125" cy="0"/>
          </a:xfrm>
          <a:prstGeom prst="line">
            <a:avLst/>
          </a:prstGeom>
          <a:noFill/>
          <a:ln w="28575">
            <a:solidFill>
              <a:schemeClr val="tx1"/>
            </a:solidFill>
            <a:round/>
            <a:headEnd/>
            <a:tailEnd/>
          </a:ln>
          <a:effectLst/>
        </p:spPr>
        <p:txBody>
          <a:bodyPr wrap="none"/>
          <a:lstStyle/>
          <a:p>
            <a:endParaRPr lang="fr-CA"/>
          </a:p>
        </p:txBody>
      </p:sp>
      <p:sp>
        <p:nvSpPr>
          <p:cNvPr id="128007" name="Rectangle 7"/>
          <p:cNvSpPr>
            <a:spLocks noGrp="1" noChangeArrowheads="1"/>
          </p:cNvSpPr>
          <p:nvPr>
            <p:ph type="title"/>
          </p:nvPr>
        </p:nvSpPr>
        <p:spPr>
          <a:xfrm>
            <a:off x="1143000" y="1109663"/>
            <a:ext cx="7772400" cy="1023937"/>
          </a:xfrm>
        </p:spPr>
        <p:txBody>
          <a:bodyPr/>
          <a:lstStyle/>
          <a:p>
            <a:pPr algn="l"/>
            <a:r>
              <a:rPr kumimoji="1" lang="en-US" sz="2800" i="1" u="sng" dirty="0">
                <a:solidFill>
                  <a:schemeClr val="accent1"/>
                </a:solidFill>
              </a:rPr>
              <a:t>Findings of the Fiedler Model</a:t>
            </a:r>
            <a:endParaRPr kumimoji="1" lang="en-US" sz="3200" b="1" u="sng" dirty="0">
              <a:solidFill>
                <a:schemeClr val="accent1"/>
              </a:solidFill>
            </a:endParaRPr>
          </a:p>
        </p:txBody>
      </p:sp>
      <p:pic>
        <p:nvPicPr>
          <p:cNvPr id="128008" name="Picture 8"/>
          <p:cNvPicPr>
            <a:picLocks noChangeAspect="1" noChangeArrowheads="1"/>
          </p:cNvPicPr>
          <p:nvPr/>
        </p:nvPicPr>
        <p:blipFill>
          <a:blip r:embed="rId3" cstate="print"/>
          <a:srcRect/>
          <a:stretch>
            <a:fillRect/>
          </a:stretch>
        </p:blipFill>
        <p:spPr bwMode="auto">
          <a:xfrm>
            <a:off x="1219200" y="2279650"/>
            <a:ext cx="7924800" cy="3892550"/>
          </a:xfrm>
          <a:prstGeom prst="rect">
            <a:avLst/>
          </a:prstGeom>
          <a:noFill/>
          <a:ln w="9525">
            <a:noFill/>
            <a:miter lim="800000"/>
            <a:headEnd/>
            <a:tailEnd/>
          </a:ln>
          <a:effectLst/>
        </p:spPr>
      </p:pic>
      <p:sp>
        <p:nvSpPr>
          <p:cNvPr id="128009" name="Rectangle 9"/>
          <p:cNvSpPr>
            <a:spLocks noChangeArrowheads="1"/>
          </p:cNvSpPr>
          <p:nvPr/>
        </p:nvSpPr>
        <p:spPr bwMode="auto">
          <a:xfrm>
            <a:off x="539552" y="228600"/>
            <a:ext cx="8375848" cy="1143000"/>
          </a:xfrm>
          <a:prstGeom prst="rect">
            <a:avLst/>
          </a:prstGeom>
          <a:noFill/>
          <a:ln w="9525">
            <a:noFill/>
            <a:miter lim="800000"/>
            <a:headEnd/>
            <a:tailEnd/>
          </a:ln>
        </p:spPr>
        <p:txBody>
          <a:bodyPr anchor="ctr"/>
          <a:lstStyle/>
          <a:p>
            <a:r>
              <a:rPr lang="en-US" sz="4000" dirty="0">
                <a:latin typeface="+mj-lt"/>
                <a:ea typeface="ＭＳ Ｐゴシック" pitchFamily="1" charset="-128"/>
                <a:cs typeface="+mj-cs"/>
              </a:rPr>
              <a:t>Leadership Theories</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6" name="Rectangle 6"/>
          <p:cNvSpPr>
            <a:spLocks noGrp="1" noChangeArrowheads="1"/>
          </p:cNvSpPr>
          <p:nvPr>
            <p:ph type="title"/>
          </p:nvPr>
        </p:nvSpPr>
        <p:spPr>
          <a:noFill/>
          <a:ln/>
        </p:spPr>
        <p:txBody>
          <a:bodyPr/>
          <a:lstStyle/>
          <a:p>
            <a:pPr algn="l" eaLnBrk="0" hangingPunct="0"/>
            <a:r>
              <a:rPr lang="en-US" sz="4000" dirty="0">
                <a:ea typeface="ＭＳ Ｐゴシック" pitchFamily="1" charset="-128"/>
              </a:rPr>
              <a:t>Leadership Theories</a:t>
            </a:r>
          </a:p>
        </p:txBody>
      </p:sp>
      <p:sp>
        <p:nvSpPr>
          <p:cNvPr id="102403" name="Rectangle 3"/>
          <p:cNvSpPr>
            <a:spLocks noGrp="1" noChangeArrowheads="1"/>
          </p:cNvSpPr>
          <p:nvPr>
            <p:ph sz="quarter" idx="1"/>
          </p:nvPr>
        </p:nvSpPr>
        <p:spPr>
          <a:xfrm>
            <a:off x="1143000" y="1652588"/>
            <a:ext cx="7696200" cy="4595812"/>
          </a:xfrm>
        </p:spPr>
        <p:txBody>
          <a:bodyPr/>
          <a:lstStyle/>
          <a:p>
            <a:pPr marL="609600" indent="-609600">
              <a:lnSpc>
                <a:spcPct val="110000"/>
              </a:lnSpc>
              <a:buFont typeface="Wingdings" pitchFamily="2" charset="2"/>
              <a:buNone/>
            </a:pPr>
            <a:r>
              <a:rPr kumimoji="1" lang="en-US" sz="3600" i="1">
                <a:solidFill>
                  <a:schemeClr val="accent1"/>
                </a:solidFill>
                <a:cs typeface="Arial" charset="0"/>
              </a:rPr>
              <a:t>Situational Leadership</a:t>
            </a:r>
            <a:endParaRPr kumimoji="1" lang="en-US" sz="2400"/>
          </a:p>
          <a:p>
            <a:pPr marL="609600" indent="-609600">
              <a:lnSpc>
                <a:spcPct val="110000"/>
              </a:lnSpc>
            </a:pPr>
            <a:r>
              <a:rPr kumimoji="1" lang="en-US" sz="2400"/>
              <a:t>Situational factors (motivation, capability of followers, relationship between followers and leader) determine the best action of leader</a:t>
            </a:r>
          </a:p>
          <a:p>
            <a:pPr marL="609600" indent="-609600">
              <a:lnSpc>
                <a:spcPct val="110000"/>
              </a:lnSpc>
            </a:pPr>
            <a:r>
              <a:rPr kumimoji="1" lang="en-US" sz="2400"/>
              <a:t>Leader must be flexible to diagnosis leadership style appropriate for situation and be able to apply style</a:t>
            </a:r>
          </a:p>
          <a:p>
            <a:pPr marL="609600" indent="-609600">
              <a:lnSpc>
                <a:spcPct val="110000"/>
              </a:lnSpc>
            </a:pPr>
            <a:r>
              <a:rPr kumimoji="1" lang="en-US" sz="2400"/>
              <a:t>No one best leadership style for all situations</a:t>
            </a:r>
            <a:endParaRPr kumimoji="1" lang="en-US"/>
          </a:p>
          <a:p>
            <a:pPr marL="609600" indent="-609600">
              <a:lnSpc>
                <a:spcPct val="110000"/>
              </a:lnSpc>
            </a:pPr>
            <a:endParaRPr kumimoji="1" lang="en-US" sz="240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9" name="Rectangle 5"/>
          <p:cNvSpPr>
            <a:spLocks noGrp="1" noChangeArrowheads="1"/>
          </p:cNvSpPr>
          <p:nvPr>
            <p:ph type="title"/>
          </p:nvPr>
        </p:nvSpPr>
        <p:spPr>
          <a:noFill/>
          <a:ln/>
        </p:spPr>
        <p:txBody>
          <a:bodyPr/>
          <a:lstStyle/>
          <a:p>
            <a:pPr algn="l" eaLnBrk="0" hangingPunct="0"/>
            <a:r>
              <a:rPr lang="en-US" sz="4000" dirty="0">
                <a:ea typeface="ＭＳ Ｐゴシック" pitchFamily="1" charset="-128"/>
              </a:rPr>
              <a:t>Leadership Theories</a:t>
            </a:r>
          </a:p>
        </p:txBody>
      </p:sp>
      <p:sp>
        <p:nvSpPr>
          <p:cNvPr id="103427" name="Rectangle 3"/>
          <p:cNvSpPr>
            <a:spLocks noGrp="1" noChangeArrowheads="1"/>
          </p:cNvSpPr>
          <p:nvPr>
            <p:ph sz="quarter" idx="1"/>
          </p:nvPr>
        </p:nvSpPr>
        <p:spPr>
          <a:xfrm>
            <a:off x="1219200" y="1268760"/>
            <a:ext cx="7924800" cy="5040560"/>
          </a:xfrm>
        </p:spPr>
        <p:txBody>
          <a:bodyPr>
            <a:normAutofit fontScale="92500" lnSpcReduction="10000"/>
          </a:bodyPr>
          <a:lstStyle/>
          <a:p>
            <a:pPr marL="609600" indent="-609600">
              <a:lnSpc>
                <a:spcPct val="90000"/>
              </a:lnSpc>
              <a:buFont typeface="Wingdings" pitchFamily="2" charset="2"/>
              <a:buNone/>
            </a:pPr>
            <a:r>
              <a:rPr kumimoji="1" lang="en-US" sz="2600" i="1" dirty="0">
                <a:solidFill>
                  <a:schemeClr val="accent2">
                    <a:lumMod val="50000"/>
                  </a:schemeClr>
                </a:solidFill>
                <a:cs typeface="Arial" charset="0"/>
              </a:rPr>
              <a:t>Hersey &amp; Blanchard’s Situational Leadership (1977</a:t>
            </a:r>
            <a:r>
              <a:rPr kumimoji="1" lang="en-US" sz="2600" i="1" dirty="0" smtClean="0">
                <a:solidFill>
                  <a:schemeClr val="accent2">
                    <a:lumMod val="50000"/>
                  </a:schemeClr>
                </a:solidFill>
                <a:cs typeface="Arial" charset="0"/>
              </a:rPr>
              <a:t>)</a:t>
            </a:r>
          </a:p>
          <a:p>
            <a:pPr marL="609600" indent="-609600">
              <a:lnSpc>
                <a:spcPct val="90000"/>
              </a:lnSpc>
              <a:buFont typeface="Wingdings" pitchFamily="2" charset="2"/>
              <a:buNone/>
            </a:pPr>
            <a:endParaRPr kumimoji="1" lang="en-US" sz="1600" dirty="0">
              <a:solidFill>
                <a:schemeClr val="accent2">
                  <a:lumMod val="50000"/>
                </a:schemeClr>
              </a:solidFill>
            </a:endParaRPr>
          </a:p>
          <a:p>
            <a:pPr marL="609600" indent="-609600">
              <a:lnSpc>
                <a:spcPct val="90000"/>
              </a:lnSpc>
              <a:buFont typeface="Wingdings" pitchFamily="2" charset="2"/>
              <a:buNone/>
            </a:pPr>
            <a:r>
              <a:rPr kumimoji="1" lang="en-US" sz="1600" dirty="0"/>
              <a:t>Identified 4 different leadership styles based on readiness of followers</a:t>
            </a:r>
          </a:p>
          <a:p>
            <a:pPr marL="609600" indent="-609600">
              <a:lnSpc>
                <a:spcPct val="90000"/>
              </a:lnSpc>
              <a:buFont typeface="Wingdings" pitchFamily="2" charset="2"/>
              <a:buNone/>
            </a:pPr>
            <a:r>
              <a:rPr kumimoji="1" lang="en-US" sz="1800" b="1" u="sng" dirty="0">
                <a:solidFill>
                  <a:schemeClr val="accent2">
                    <a:lumMod val="50000"/>
                  </a:schemeClr>
                </a:solidFill>
              </a:rPr>
              <a:t>R1.  Telling (high task/low relationship behavior)</a:t>
            </a:r>
          </a:p>
          <a:p>
            <a:pPr marL="990600" lvl="1" indent="-533400">
              <a:lnSpc>
                <a:spcPct val="90000"/>
              </a:lnSpc>
              <a:buFont typeface="Arial" charset="0"/>
              <a:buChar char="•"/>
            </a:pPr>
            <a:r>
              <a:rPr kumimoji="1" lang="en-US" sz="1600" dirty="0"/>
              <a:t>Giving considerable attention to defining roles and goals</a:t>
            </a:r>
          </a:p>
          <a:p>
            <a:pPr marL="990600" lvl="1" indent="-533400">
              <a:lnSpc>
                <a:spcPct val="90000"/>
              </a:lnSpc>
              <a:buFont typeface="Arial" charset="0"/>
              <a:buChar char="•"/>
            </a:pPr>
            <a:r>
              <a:rPr kumimoji="1" lang="en-US" sz="1600" dirty="0"/>
              <a:t>Recommended for new staff, repetitive work, work needed in a short time span</a:t>
            </a:r>
          </a:p>
          <a:p>
            <a:pPr marL="990600" lvl="1" indent="-533400">
              <a:lnSpc>
                <a:spcPct val="90000"/>
              </a:lnSpc>
              <a:buFont typeface="Arial" charset="0"/>
              <a:buChar char="•"/>
            </a:pPr>
            <a:r>
              <a:rPr kumimoji="1" lang="en-US" sz="1600" dirty="0"/>
              <a:t>Used when people are unable and unwilling</a:t>
            </a:r>
          </a:p>
          <a:p>
            <a:pPr marL="609600" indent="-609600">
              <a:lnSpc>
                <a:spcPct val="90000"/>
              </a:lnSpc>
              <a:buNone/>
            </a:pPr>
            <a:r>
              <a:rPr kumimoji="1" lang="en-US" sz="1800" b="1" u="sng" dirty="0">
                <a:solidFill>
                  <a:schemeClr val="accent2">
                    <a:lumMod val="50000"/>
                  </a:schemeClr>
                </a:solidFill>
              </a:rPr>
              <a:t>R2.  Selling (high task/high relationship behavior)</a:t>
            </a:r>
          </a:p>
          <a:p>
            <a:pPr marL="990600" lvl="1" indent="-533400">
              <a:lnSpc>
                <a:spcPct val="90000"/>
              </a:lnSpc>
              <a:buFont typeface="Arial" charset="0"/>
              <a:buChar char="•"/>
            </a:pPr>
            <a:r>
              <a:rPr kumimoji="1" lang="en-US" sz="1600" dirty="0"/>
              <a:t>Most direction given by leader encouraging people to ‘buy into’ task</a:t>
            </a:r>
          </a:p>
          <a:p>
            <a:pPr marL="990600" lvl="1" indent="-533400">
              <a:lnSpc>
                <a:spcPct val="90000"/>
              </a:lnSpc>
              <a:buFont typeface="Arial" charset="0"/>
              <a:buChar char="•"/>
            </a:pPr>
            <a:r>
              <a:rPr kumimoji="1" lang="en-US" sz="1600" dirty="0"/>
              <a:t>Used when people are willing but unable</a:t>
            </a:r>
          </a:p>
          <a:p>
            <a:pPr marL="609600" indent="-609600">
              <a:lnSpc>
                <a:spcPct val="90000"/>
              </a:lnSpc>
              <a:buNone/>
            </a:pPr>
            <a:r>
              <a:rPr kumimoji="1" lang="en-US" sz="1800" b="1" u="sng" dirty="0">
                <a:solidFill>
                  <a:schemeClr val="accent2">
                    <a:lumMod val="50000"/>
                  </a:schemeClr>
                </a:solidFill>
              </a:rPr>
              <a:t>R3.  Participating (high relationship/low task behavior)</a:t>
            </a:r>
          </a:p>
          <a:p>
            <a:pPr marL="990600" lvl="1" indent="-533400">
              <a:lnSpc>
                <a:spcPct val="90000"/>
              </a:lnSpc>
              <a:buFont typeface="Arial" charset="0"/>
              <a:buChar char="•"/>
            </a:pPr>
            <a:r>
              <a:rPr kumimoji="1" lang="en-US" sz="1600" dirty="0"/>
              <a:t>Decision making shared between leaders and followers, role of leader to facilitate and communicate</a:t>
            </a:r>
          </a:p>
          <a:p>
            <a:pPr marL="990600" lvl="1" indent="-533400">
              <a:lnSpc>
                <a:spcPct val="90000"/>
              </a:lnSpc>
              <a:buFont typeface="Arial" charset="0"/>
              <a:buChar char="•"/>
            </a:pPr>
            <a:r>
              <a:rPr kumimoji="1" lang="en-US" sz="1600" dirty="0"/>
              <a:t>Used when people are able but unwilling</a:t>
            </a:r>
          </a:p>
          <a:p>
            <a:pPr marL="609600" indent="-609600">
              <a:lnSpc>
                <a:spcPct val="90000"/>
              </a:lnSpc>
              <a:buNone/>
            </a:pPr>
            <a:r>
              <a:rPr kumimoji="1" lang="en-US" sz="1800" b="1" u="sng" dirty="0">
                <a:solidFill>
                  <a:schemeClr val="accent2">
                    <a:lumMod val="50000"/>
                  </a:schemeClr>
                </a:solidFill>
              </a:rPr>
              <a:t>R4.  Delegating (low relationship/low task behavior)</a:t>
            </a:r>
          </a:p>
          <a:p>
            <a:pPr marL="990600" lvl="1" indent="-533400">
              <a:lnSpc>
                <a:spcPct val="90000"/>
              </a:lnSpc>
              <a:buFont typeface="Arial" charset="0"/>
              <a:buChar char="•"/>
            </a:pPr>
            <a:r>
              <a:rPr kumimoji="1" lang="en-US" sz="1600" dirty="0"/>
              <a:t>Leader identifies problem but followers are responsible for carrying out response</a:t>
            </a:r>
          </a:p>
          <a:p>
            <a:pPr marL="990600" lvl="1" indent="-533400">
              <a:lnSpc>
                <a:spcPct val="90000"/>
              </a:lnSpc>
              <a:buFont typeface="Arial" charset="0"/>
              <a:buChar char="•"/>
            </a:pPr>
            <a:r>
              <a:rPr kumimoji="1" lang="en-US" sz="1600" dirty="0"/>
              <a:t>Used if people are able and willing</a:t>
            </a:r>
            <a:endParaRPr kumimoji="1" lang="en-US" sz="14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5" name="Rectangle 7"/>
          <p:cNvSpPr>
            <a:spLocks noGrp="1" noChangeArrowheads="1"/>
          </p:cNvSpPr>
          <p:nvPr>
            <p:ph type="title"/>
          </p:nvPr>
        </p:nvSpPr>
        <p:spPr>
          <a:xfrm>
            <a:off x="1066800" y="304800"/>
            <a:ext cx="7772400" cy="1143000"/>
          </a:xfrm>
          <a:noFill/>
          <a:ln/>
        </p:spPr>
        <p:txBody>
          <a:bodyPr/>
          <a:lstStyle/>
          <a:p>
            <a:pPr algn="l" eaLnBrk="0" hangingPunct="0"/>
            <a:r>
              <a:rPr lang="en-US" sz="4000" dirty="0">
                <a:ea typeface="ＭＳ Ｐゴシック" pitchFamily="1" charset="-128"/>
              </a:rPr>
              <a:t>Leadership Theories</a:t>
            </a:r>
          </a:p>
        </p:txBody>
      </p:sp>
      <p:pic>
        <p:nvPicPr>
          <p:cNvPr id="104453" name="Picture 5"/>
          <p:cNvPicPr>
            <a:picLocks noGrp="1" noChangeAspect="1" noChangeArrowheads="1"/>
          </p:cNvPicPr>
          <p:nvPr>
            <p:ph sz="quarter" idx="1"/>
          </p:nvPr>
        </p:nvPicPr>
        <p:blipFill>
          <a:blip r:embed="rId2" cstate="print">
            <a:clrChange>
              <a:clrFrom>
                <a:srgbClr val="FFFFFF"/>
              </a:clrFrom>
              <a:clrTo>
                <a:srgbClr val="FFFFFF">
                  <a:alpha val="0"/>
                </a:srgbClr>
              </a:clrTo>
            </a:clrChange>
          </a:blip>
          <a:stretch>
            <a:fillRect/>
          </a:stretch>
        </p:blipFill>
        <p:spPr>
          <a:xfrm>
            <a:off x="457200" y="1853426"/>
            <a:ext cx="7467600" cy="4367173"/>
          </a:xfrm>
          <a:noFill/>
          <a:ln/>
        </p:spPr>
      </p:pic>
      <p:sp>
        <p:nvSpPr>
          <p:cNvPr id="104454" name="Rectangle 6"/>
          <p:cNvSpPr>
            <a:spLocks noChangeArrowheads="1"/>
          </p:cNvSpPr>
          <p:nvPr/>
        </p:nvSpPr>
        <p:spPr bwMode="auto">
          <a:xfrm>
            <a:off x="5029200" y="5822950"/>
            <a:ext cx="3886200" cy="501650"/>
          </a:xfrm>
          <a:prstGeom prst="rect">
            <a:avLst/>
          </a:prstGeom>
          <a:noFill/>
          <a:ln w="9525">
            <a:noFill/>
            <a:miter lim="800000"/>
            <a:headEnd/>
            <a:tailEnd/>
          </a:ln>
          <a:effectLst/>
        </p:spPr>
        <p:txBody>
          <a:bodyPr>
            <a:spAutoFit/>
          </a:bodyPr>
          <a:lstStyle/>
          <a:p>
            <a:r>
              <a:rPr lang="en-US" sz="900" b="1" i="1"/>
              <a:t>Source:</a:t>
            </a:r>
            <a:r>
              <a:rPr lang="en-US" sz="900" i="1"/>
              <a:t> </a:t>
            </a:r>
            <a:r>
              <a:rPr lang="en-US" sz="900"/>
              <a:t>Reprinted with permission from the Center for Leadership Studies. Situational Leadership® is a registered trademark of the Center for Leadership Studies. Escondido, California. All rights reserved.</a:t>
            </a:r>
          </a:p>
        </p:txBody>
      </p:sp>
      <p:sp>
        <p:nvSpPr>
          <p:cNvPr id="104456" name="Rectangle 8"/>
          <p:cNvSpPr>
            <a:spLocks noChangeArrowheads="1"/>
          </p:cNvSpPr>
          <p:nvPr/>
        </p:nvSpPr>
        <p:spPr bwMode="auto">
          <a:xfrm>
            <a:off x="1143000" y="1371600"/>
            <a:ext cx="4349750" cy="488950"/>
          </a:xfrm>
          <a:prstGeom prst="rect">
            <a:avLst/>
          </a:prstGeom>
          <a:noFill/>
          <a:ln w="9525">
            <a:noFill/>
            <a:miter lim="800000"/>
            <a:headEnd/>
            <a:tailEnd/>
          </a:ln>
        </p:spPr>
        <p:txBody>
          <a:bodyPr wrap="none">
            <a:spAutoFit/>
          </a:bodyPr>
          <a:lstStyle/>
          <a:p>
            <a:r>
              <a:rPr kumimoji="1" lang="en-US" sz="2600" i="1">
                <a:solidFill>
                  <a:schemeClr val="accent1"/>
                </a:solidFill>
                <a:cs typeface="Arial" charset="0"/>
              </a:rPr>
              <a:t>Hersey &amp; Blanchard’s Model</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8" name="Rectangle 4"/>
          <p:cNvSpPr>
            <a:spLocks noGrp="1" noChangeArrowheads="1"/>
          </p:cNvSpPr>
          <p:nvPr>
            <p:ph type="title"/>
          </p:nvPr>
        </p:nvSpPr>
        <p:spPr>
          <a:xfrm>
            <a:off x="539552" y="0"/>
            <a:ext cx="8147248" cy="1143000"/>
          </a:xfrm>
        </p:spPr>
        <p:txBody>
          <a:bodyPr/>
          <a:lstStyle/>
          <a:p>
            <a:pPr algn="l"/>
            <a:r>
              <a:rPr lang="en-US" sz="3200" dirty="0"/>
              <a:t>Summary of Leadership Theories</a:t>
            </a:r>
          </a:p>
        </p:txBody>
      </p:sp>
      <p:graphicFrame>
        <p:nvGraphicFramePr>
          <p:cNvPr id="175178" name="Group 74"/>
          <p:cNvGraphicFramePr>
            <a:graphicFrameLocks noGrp="1"/>
          </p:cNvGraphicFramePr>
          <p:nvPr/>
        </p:nvGraphicFramePr>
        <p:xfrm>
          <a:off x="914400" y="990600"/>
          <a:ext cx="7696200" cy="5439152"/>
        </p:xfrm>
        <a:graphic>
          <a:graphicData uri="http://schemas.openxmlformats.org/drawingml/2006/table">
            <a:tbl>
              <a:tblPr/>
              <a:tblGrid>
                <a:gridCol w="3276600"/>
                <a:gridCol w="4419600"/>
              </a:tblGrid>
              <a:tr h="2286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1600" b="1" i="0" u="none" strike="noStrike" cap="none" normalizeH="0" baseline="0" dirty="0" smtClean="0">
                          <a:ln>
                            <a:noFill/>
                          </a:ln>
                          <a:solidFill>
                            <a:schemeClr val="tx1"/>
                          </a:solidFill>
                          <a:effectLst/>
                          <a:latin typeface="Arial" charset="0"/>
                        </a:rPr>
                        <a:t>Theory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1600" b="1" i="0" u="none" strike="noStrike" cap="none" normalizeH="0" baseline="0" smtClean="0">
                          <a:ln>
                            <a:noFill/>
                          </a:ln>
                          <a:solidFill>
                            <a:schemeClr val="tx1"/>
                          </a:solidFill>
                          <a:effectLst/>
                          <a:latin typeface="Arial" charset="0"/>
                        </a:rPr>
                        <a:t>Leadership Based 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1600" b="0" i="0" u="none" strike="noStrike" cap="none" normalizeH="0" baseline="0" smtClean="0">
                          <a:ln>
                            <a:noFill/>
                          </a:ln>
                          <a:solidFill>
                            <a:schemeClr val="tx1"/>
                          </a:solidFill>
                          <a:effectLst/>
                          <a:latin typeface="Arial" charset="0"/>
                        </a:rPr>
                        <a:t>Trait Theory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1400" b="0" i="0" u="none" strike="noStrike" cap="none" normalizeH="0" baseline="0" smtClean="0">
                          <a:ln>
                            <a:noFill/>
                          </a:ln>
                          <a:solidFill>
                            <a:schemeClr val="tx1"/>
                          </a:solidFill>
                          <a:effectLst/>
                          <a:latin typeface="Arial" charset="0"/>
                        </a:rPr>
                        <a:t>Leaders born with leadership traits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1600" b="0" i="0" u="none" strike="noStrike" cap="none" normalizeH="0" baseline="0" smtClean="0">
                          <a:ln>
                            <a:noFill/>
                          </a:ln>
                          <a:solidFill>
                            <a:schemeClr val="tx1"/>
                          </a:solidFill>
                          <a:effectLst/>
                          <a:latin typeface="Arial" charset="0"/>
                        </a:rPr>
                        <a:t>Behavioral Theory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1400" b="0" i="0" u="none" strike="noStrike" cap="none" normalizeH="0" baseline="0" smtClean="0">
                          <a:ln>
                            <a:noFill/>
                          </a:ln>
                          <a:solidFill>
                            <a:schemeClr val="tx1"/>
                          </a:solidFill>
                          <a:effectLst/>
                          <a:latin typeface="Arial" charset="0"/>
                        </a:rPr>
                        <a:t>Initial structure and consideration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1600" b="0" i="0" u="none" strike="noStrike" cap="none" normalizeH="0" baseline="0" smtClean="0">
                          <a:ln>
                            <a:noFill/>
                          </a:ln>
                          <a:solidFill>
                            <a:schemeClr val="tx1"/>
                          </a:solidFill>
                          <a:effectLst/>
                          <a:latin typeface="Arial" charset="0"/>
                        </a:rPr>
                        <a:t>       - Role Theory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1400" b="0" i="0" u="none" strike="noStrike" cap="none" normalizeH="0" baseline="0" smtClean="0">
                          <a:ln>
                            <a:noFill/>
                          </a:ln>
                          <a:solidFill>
                            <a:schemeClr val="tx1"/>
                          </a:solidFill>
                          <a:effectLst/>
                          <a:latin typeface="Arial" charset="0"/>
                        </a:rPr>
                        <a:t>Shaped by culture, training, modeling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1600" b="0" i="0" u="none" strike="noStrike" cap="none" normalizeH="0" baseline="0" smtClean="0">
                          <a:ln>
                            <a:noFill/>
                          </a:ln>
                          <a:solidFill>
                            <a:schemeClr val="tx1"/>
                          </a:solidFill>
                          <a:effectLst/>
                          <a:latin typeface="Arial" charset="0"/>
                        </a:rPr>
                        <a:t>       - Managerial Grid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1400" b="0" i="0" u="none" strike="noStrike" cap="none" normalizeH="0" baseline="0" smtClean="0">
                          <a:ln>
                            <a:noFill/>
                          </a:ln>
                          <a:solidFill>
                            <a:schemeClr val="tx1"/>
                          </a:solidFill>
                          <a:effectLst/>
                          <a:latin typeface="Arial" charset="0"/>
                        </a:rPr>
                        <a:t>Concern for production and concern for people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1600" b="0" i="0" u="none" strike="noStrike" cap="none" normalizeH="0" baseline="0" smtClean="0">
                          <a:ln>
                            <a:noFill/>
                          </a:ln>
                          <a:solidFill>
                            <a:schemeClr val="tx1"/>
                          </a:solidFill>
                          <a:effectLst/>
                          <a:latin typeface="Arial" charset="0"/>
                        </a:rPr>
                        <a:t>Participative Leadership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1400" b="0" i="0" u="none" strike="noStrike" cap="none" normalizeH="0" baseline="0" smtClean="0">
                          <a:ln>
                            <a:noFill/>
                          </a:ln>
                          <a:solidFill>
                            <a:schemeClr val="tx1"/>
                          </a:solidFill>
                          <a:effectLst/>
                          <a:latin typeface="Arial" charset="0"/>
                        </a:rPr>
                        <a:t>More people involved = better collaboration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1600" b="0" i="0" u="none" strike="noStrike" cap="none" normalizeH="0" baseline="0" smtClean="0">
                          <a:ln>
                            <a:noFill/>
                          </a:ln>
                          <a:solidFill>
                            <a:schemeClr val="tx1"/>
                          </a:solidFill>
                          <a:effectLst/>
                          <a:latin typeface="Arial" charset="0"/>
                        </a:rPr>
                        <a:t>       - Lewin’s Style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1400" b="0" i="0" u="none" strike="noStrike" cap="none" normalizeH="0" baseline="0" smtClean="0">
                          <a:ln>
                            <a:noFill/>
                          </a:ln>
                          <a:solidFill>
                            <a:schemeClr val="tx1"/>
                          </a:solidFill>
                          <a:effectLst/>
                          <a:latin typeface="Arial" charset="0"/>
                        </a:rPr>
                        <a:t>Autocratic, democratic, laissez-faire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9472">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       - </a:t>
                      </a:r>
                      <a:r>
                        <a:rPr kumimoji="0" lang="en-US" sz="1600" b="0" i="0" u="none" strike="noStrike" cap="none" normalizeH="0" baseline="0" dirty="0" err="1" smtClean="0">
                          <a:ln>
                            <a:noFill/>
                          </a:ln>
                          <a:solidFill>
                            <a:schemeClr val="tx1"/>
                          </a:solidFill>
                          <a:effectLst/>
                          <a:latin typeface="Arial" charset="0"/>
                        </a:rPr>
                        <a:t>Likert’s</a:t>
                      </a:r>
                      <a:r>
                        <a:rPr kumimoji="0" lang="en-US" sz="1600" b="0" i="0" u="none" strike="noStrike" cap="none" normalizeH="0" baseline="0" dirty="0" smtClean="0">
                          <a:ln>
                            <a:noFill/>
                          </a:ln>
                          <a:solidFill>
                            <a:schemeClr val="tx1"/>
                          </a:solidFill>
                          <a:effectLst/>
                          <a:latin typeface="Arial" charset="0"/>
                        </a:rPr>
                        <a:t> Style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1400" b="0" i="0" u="none" strike="noStrike" cap="none" normalizeH="0" baseline="0" smtClean="0">
                          <a:ln>
                            <a:noFill/>
                          </a:ln>
                          <a:solidFill>
                            <a:schemeClr val="tx1"/>
                          </a:solidFill>
                          <a:effectLst/>
                          <a:latin typeface="Arial" charset="0"/>
                        </a:rPr>
                        <a:t>Task oriented, relationship oriented, participative style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1600" b="0" i="0" u="none" strike="noStrike" cap="none" normalizeH="0" baseline="0" smtClean="0">
                          <a:ln>
                            <a:noFill/>
                          </a:ln>
                          <a:solidFill>
                            <a:schemeClr val="tx1"/>
                          </a:solidFill>
                          <a:effectLst/>
                          <a:latin typeface="Arial" charset="0"/>
                        </a:rPr>
                        <a:t>Contingency Theories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1400" b="0" i="0" u="none" strike="noStrike" cap="none" normalizeH="0" baseline="0" smtClean="0">
                          <a:ln>
                            <a:noFill/>
                          </a:ln>
                          <a:solidFill>
                            <a:schemeClr val="tx1"/>
                          </a:solidFill>
                          <a:effectLst/>
                          <a:latin typeface="Arial" charset="0"/>
                        </a:rPr>
                        <a:t>No one best leadership style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1600" b="0" i="0" u="none" strike="noStrike" cap="none" normalizeH="0" baseline="0" smtClean="0">
                          <a:ln>
                            <a:noFill/>
                          </a:ln>
                          <a:solidFill>
                            <a:schemeClr val="tx1"/>
                          </a:solidFill>
                          <a:effectLst/>
                          <a:latin typeface="Arial" charset="0"/>
                        </a:rPr>
                        <a:t>       - Fiedler’s LPC Theory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1400" b="0" i="0" u="none" strike="noStrike" cap="none" normalizeH="0" baseline="0" smtClean="0">
                          <a:ln>
                            <a:noFill/>
                          </a:ln>
                          <a:solidFill>
                            <a:schemeClr val="tx1"/>
                          </a:solidFill>
                          <a:effectLst/>
                          <a:latin typeface="Arial" charset="0"/>
                        </a:rPr>
                        <a:t>Task focus v. relationship focus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1600" b="0" i="0" u="none" strike="noStrike" cap="none" normalizeH="0" baseline="0" smtClean="0">
                          <a:ln>
                            <a:noFill/>
                          </a:ln>
                          <a:solidFill>
                            <a:schemeClr val="tx1"/>
                          </a:solidFill>
                          <a:effectLst/>
                          <a:latin typeface="Arial" charset="0"/>
                        </a:rPr>
                        <a:t>       - Cognitive Resource Theory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1400" b="0" i="0" u="none" strike="noStrike" cap="none" normalizeH="0" baseline="0" smtClean="0">
                          <a:ln>
                            <a:noFill/>
                          </a:ln>
                          <a:solidFill>
                            <a:schemeClr val="tx1"/>
                          </a:solidFill>
                          <a:effectLst/>
                          <a:latin typeface="Arial" charset="0"/>
                        </a:rPr>
                        <a:t>Intelligence and experience make a difference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1600" b="0" i="0" u="none" strike="noStrike" cap="none" normalizeH="0" baseline="0" smtClean="0">
                          <a:ln>
                            <a:noFill/>
                          </a:ln>
                          <a:solidFill>
                            <a:schemeClr val="tx1"/>
                          </a:solidFill>
                          <a:effectLst/>
                          <a:latin typeface="Arial" charset="0"/>
                        </a:rPr>
                        <a:t>       - House’s Path Goal Theory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1400" b="0" i="0" u="none" strike="noStrike" cap="none" normalizeH="0" baseline="0" smtClean="0">
                          <a:ln>
                            <a:noFill/>
                          </a:ln>
                          <a:solidFill>
                            <a:schemeClr val="tx1"/>
                          </a:solidFill>
                          <a:effectLst/>
                          <a:latin typeface="Arial" charset="0"/>
                        </a:rPr>
                        <a:t>Help followers make their goals compatible with organizational goals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1600" b="0" i="0" u="none" strike="noStrike" cap="none" normalizeH="0" baseline="0" smtClean="0">
                          <a:ln>
                            <a:noFill/>
                          </a:ln>
                          <a:solidFill>
                            <a:schemeClr val="tx1"/>
                          </a:solidFill>
                          <a:effectLst/>
                          <a:latin typeface="Arial" charset="0"/>
                        </a:rPr>
                        <a:t>Situational Leadership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1400" b="0" i="0" u="none" strike="noStrike" cap="none" normalizeH="0" baseline="0" smtClean="0">
                          <a:ln>
                            <a:noFill/>
                          </a:ln>
                          <a:solidFill>
                            <a:schemeClr val="tx1"/>
                          </a:solidFill>
                          <a:effectLst/>
                          <a:latin typeface="Arial" charset="0"/>
                        </a:rPr>
                        <a:t>Similar to contingency theory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1600" b="0" i="0" u="none" strike="noStrike" cap="none" normalizeH="0" baseline="0" smtClean="0">
                          <a:ln>
                            <a:noFill/>
                          </a:ln>
                          <a:solidFill>
                            <a:schemeClr val="tx1"/>
                          </a:solidFill>
                          <a:effectLst/>
                          <a:latin typeface="Arial" charset="0"/>
                        </a:rPr>
                        <a:t>       - Hersey and Blanchard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1400" b="0" i="0" u="none" strike="noStrike" cap="none" normalizeH="0" baseline="0" smtClean="0">
                          <a:ln>
                            <a:noFill/>
                          </a:ln>
                          <a:solidFill>
                            <a:schemeClr val="tx1"/>
                          </a:solidFill>
                          <a:effectLst/>
                          <a:latin typeface="Arial" charset="0"/>
                        </a:rPr>
                        <a:t>Based on relationship between leader and follower and task behavior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       - Vroom &amp; </a:t>
                      </a:r>
                      <a:r>
                        <a:rPr kumimoji="0" lang="en-US" sz="1600" b="0" i="0" u="none" strike="noStrike" cap="none" normalizeH="0" baseline="0" dirty="0" err="1" smtClean="0">
                          <a:ln>
                            <a:noFill/>
                          </a:ln>
                          <a:solidFill>
                            <a:schemeClr val="tx1"/>
                          </a:solidFill>
                          <a:effectLst/>
                          <a:latin typeface="Arial" charset="0"/>
                        </a:rPr>
                        <a:t>Yetton</a:t>
                      </a:r>
                      <a:endParaRPr kumimoji="0" lang="en-US" sz="16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en-US" sz="1400" b="0" i="0" u="none" strike="noStrike" cap="none" normalizeH="0" baseline="0" smtClean="0">
                          <a:ln>
                            <a:noFill/>
                          </a:ln>
                          <a:solidFill>
                            <a:schemeClr val="tx1"/>
                          </a:solidFill>
                          <a:effectLst/>
                          <a:latin typeface="Arial" charset="0"/>
                        </a:rPr>
                        <a:t>Decision quality and decision acceptance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fr-CA" sz="2800" b="1" dirty="0" err="1" smtClean="0"/>
              <a:t>Transactional</a:t>
            </a:r>
            <a:r>
              <a:rPr lang="fr-CA" sz="2800" b="1" dirty="0" smtClean="0"/>
              <a:t> Vs. </a:t>
            </a:r>
            <a:r>
              <a:rPr lang="fr-CA" sz="2800" b="1" dirty="0" err="1" smtClean="0"/>
              <a:t>Transformational</a:t>
            </a:r>
            <a:r>
              <a:rPr lang="fr-CA" sz="2800" b="1" dirty="0" smtClean="0"/>
              <a:t/>
            </a:r>
            <a:br>
              <a:rPr lang="fr-CA" sz="2800" b="1" dirty="0" smtClean="0"/>
            </a:br>
            <a:r>
              <a:rPr lang="fr-CA" sz="2800" b="1" dirty="0" smtClean="0"/>
              <a:t>Leadership</a:t>
            </a:r>
            <a:endParaRPr lang="fr-CA" sz="2800" b="1" dirty="0"/>
          </a:p>
        </p:txBody>
      </p:sp>
      <p:graphicFrame>
        <p:nvGraphicFramePr>
          <p:cNvPr id="4" name="Content Placeholder 3"/>
          <p:cNvGraphicFramePr>
            <a:graphicFrameLocks noGrp="1"/>
          </p:cNvGraphicFramePr>
          <p:nvPr>
            <p:ph sz="quarter" idx="1"/>
          </p:nvPr>
        </p:nvGraphicFramePr>
        <p:xfrm>
          <a:off x="457200" y="1600200"/>
          <a:ext cx="7467600" cy="5442208"/>
        </p:xfrm>
        <a:graphic>
          <a:graphicData uri="http://schemas.openxmlformats.org/drawingml/2006/table">
            <a:tbl>
              <a:tblPr firstRow="1" bandRow="1">
                <a:tableStyleId>{5C22544A-7EE6-4342-B048-85BDC9FD1C3A}</a:tableStyleId>
              </a:tblPr>
              <a:tblGrid>
                <a:gridCol w="2296307"/>
                <a:gridCol w="2682093"/>
                <a:gridCol w="2489200"/>
              </a:tblGrid>
              <a:tr h="628836">
                <a:tc>
                  <a:txBody>
                    <a:bodyPr/>
                    <a:lstStyle/>
                    <a:p>
                      <a:pPr algn="l"/>
                      <a:r>
                        <a:rPr lang="fr-CA" sz="2000" dirty="0" smtClean="0"/>
                        <a:t>Basis</a:t>
                      </a:r>
                      <a:r>
                        <a:rPr lang="fr-CA" sz="2000" baseline="0" dirty="0" smtClean="0"/>
                        <a:t> of Distinction</a:t>
                      </a:r>
                      <a:endParaRPr lang="fr-CA" sz="2000" dirty="0"/>
                    </a:p>
                  </a:txBody>
                  <a:tcPr marL="82973" marR="82973"/>
                </a:tc>
                <a:tc>
                  <a:txBody>
                    <a:bodyPr/>
                    <a:lstStyle/>
                    <a:p>
                      <a:pPr algn="ctr"/>
                      <a:r>
                        <a:rPr lang="fr-CA" sz="2000" dirty="0" err="1" smtClean="0"/>
                        <a:t>Transactional</a:t>
                      </a:r>
                      <a:endParaRPr lang="fr-CA" sz="2000" dirty="0"/>
                    </a:p>
                  </a:txBody>
                  <a:tcPr marL="82973" marR="82973"/>
                </a:tc>
                <a:tc>
                  <a:txBody>
                    <a:bodyPr/>
                    <a:lstStyle/>
                    <a:p>
                      <a:pPr algn="ctr"/>
                      <a:r>
                        <a:rPr lang="fr-CA" sz="2000" dirty="0" err="1" smtClean="0"/>
                        <a:t>Transformational</a:t>
                      </a:r>
                      <a:endParaRPr lang="fr-CA" sz="2000" dirty="0"/>
                    </a:p>
                  </a:txBody>
                  <a:tcPr marL="82973" marR="82973"/>
                </a:tc>
              </a:tr>
              <a:tr h="628836">
                <a:tc>
                  <a:txBody>
                    <a:bodyPr/>
                    <a:lstStyle/>
                    <a:p>
                      <a:pPr algn="l"/>
                      <a:r>
                        <a:rPr lang="fr-CA" dirty="0" smtClean="0"/>
                        <a:t>Basis</a:t>
                      </a:r>
                      <a:endParaRPr lang="fr-CA" dirty="0"/>
                    </a:p>
                  </a:txBody>
                  <a:tcPr marL="82973" marR="82973"/>
                </a:tc>
                <a:tc>
                  <a:txBody>
                    <a:bodyPr/>
                    <a:lstStyle/>
                    <a:p>
                      <a:r>
                        <a:rPr lang="fr-CA" dirty="0" err="1" smtClean="0"/>
                        <a:t>Based</a:t>
                      </a:r>
                      <a:r>
                        <a:rPr lang="fr-CA" dirty="0" smtClean="0"/>
                        <a:t> on exchange </a:t>
                      </a:r>
                      <a:r>
                        <a:rPr lang="fr-CA" dirty="0" err="1" smtClean="0"/>
                        <a:t>relationship</a:t>
                      </a:r>
                      <a:r>
                        <a:rPr lang="fr-CA" dirty="0" smtClean="0"/>
                        <a:t> </a:t>
                      </a:r>
                      <a:r>
                        <a:rPr lang="fr-CA" dirty="0" err="1" smtClean="0"/>
                        <a:t>between</a:t>
                      </a:r>
                      <a:r>
                        <a:rPr lang="fr-CA" baseline="0" dirty="0" smtClean="0"/>
                        <a:t> leader and </a:t>
                      </a:r>
                      <a:r>
                        <a:rPr lang="fr-CA" baseline="0" dirty="0" err="1" smtClean="0"/>
                        <a:t>followers</a:t>
                      </a:r>
                      <a:r>
                        <a:rPr lang="fr-CA" baseline="0" dirty="0" smtClean="0"/>
                        <a:t>.</a:t>
                      </a:r>
                      <a:endParaRPr lang="fr-CA" dirty="0"/>
                    </a:p>
                  </a:txBody>
                  <a:tcPr marL="82973" marR="82973"/>
                </a:tc>
                <a:tc>
                  <a:txBody>
                    <a:bodyPr/>
                    <a:lstStyle/>
                    <a:p>
                      <a:r>
                        <a:rPr lang="fr-CA" dirty="0" err="1" smtClean="0"/>
                        <a:t>Based</a:t>
                      </a:r>
                      <a:r>
                        <a:rPr lang="fr-CA" dirty="0" smtClean="0"/>
                        <a:t> on leaders</a:t>
                      </a:r>
                      <a:r>
                        <a:rPr lang="fr-CA" baseline="0" dirty="0" smtClean="0"/>
                        <a:t> values, </a:t>
                      </a:r>
                      <a:r>
                        <a:rPr lang="fr-CA" baseline="0" dirty="0" err="1" smtClean="0"/>
                        <a:t>beliefs</a:t>
                      </a:r>
                      <a:r>
                        <a:rPr lang="fr-CA" baseline="0" dirty="0" smtClean="0"/>
                        <a:t> and </a:t>
                      </a:r>
                      <a:r>
                        <a:rPr lang="fr-CA" baseline="0" dirty="0" err="1" smtClean="0"/>
                        <a:t>needs</a:t>
                      </a:r>
                      <a:r>
                        <a:rPr lang="fr-CA" baseline="0" dirty="0" smtClean="0"/>
                        <a:t> of </a:t>
                      </a:r>
                      <a:r>
                        <a:rPr lang="fr-CA" baseline="0" dirty="0" err="1" smtClean="0"/>
                        <a:t>followers</a:t>
                      </a:r>
                      <a:endParaRPr lang="fr-CA" dirty="0"/>
                    </a:p>
                  </a:txBody>
                  <a:tcPr marL="82973" marR="82973"/>
                </a:tc>
              </a:tr>
              <a:tr h="628836">
                <a:tc>
                  <a:txBody>
                    <a:bodyPr/>
                    <a:lstStyle/>
                    <a:p>
                      <a:pPr algn="l"/>
                      <a:r>
                        <a:rPr lang="fr-CA" dirty="0" err="1" smtClean="0"/>
                        <a:t>Method</a:t>
                      </a:r>
                      <a:r>
                        <a:rPr lang="fr-CA" dirty="0" smtClean="0"/>
                        <a:t> of inspiration</a:t>
                      </a:r>
                      <a:endParaRPr lang="fr-CA" dirty="0"/>
                    </a:p>
                  </a:txBody>
                  <a:tcPr marL="82973" marR="82973"/>
                </a:tc>
                <a:tc>
                  <a:txBody>
                    <a:bodyPr/>
                    <a:lstStyle/>
                    <a:p>
                      <a:pPr algn="ctr"/>
                      <a:r>
                        <a:rPr lang="fr-CA" dirty="0" err="1" smtClean="0"/>
                        <a:t>Rewards</a:t>
                      </a:r>
                      <a:r>
                        <a:rPr lang="fr-CA" dirty="0" smtClean="0"/>
                        <a:t> and recognition for good</a:t>
                      </a:r>
                      <a:r>
                        <a:rPr lang="fr-CA" baseline="0" dirty="0" smtClean="0"/>
                        <a:t> performance</a:t>
                      </a:r>
                      <a:endParaRPr lang="fr-CA" dirty="0"/>
                    </a:p>
                  </a:txBody>
                  <a:tcPr marL="82973" marR="82973"/>
                </a:tc>
                <a:tc>
                  <a:txBody>
                    <a:bodyPr/>
                    <a:lstStyle/>
                    <a:p>
                      <a:pPr algn="ctr"/>
                      <a:r>
                        <a:rPr lang="fr-CA" dirty="0" smtClean="0"/>
                        <a:t>Leaders </a:t>
                      </a:r>
                      <a:r>
                        <a:rPr lang="fr-CA" dirty="0" err="1" smtClean="0"/>
                        <a:t>charisma</a:t>
                      </a:r>
                      <a:r>
                        <a:rPr lang="fr-CA" dirty="0" smtClean="0"/>
                        <a:t>, vision and </a:t>
                      </a:r>
                      <a:r>
                        <a:rPr lang="fr-CA" dirty="0" err="1" smtClean="0"/>
                        <a:t>energy</a:t>
                      </a:r>
                      <a:endParaRPr lang="fr-CA" dirty="0"/>
                    </a:p>
                  </a:txBody>
                  <a:tcPr marL="82973" marR="82973"/>
                </a:tc>
              </a:tr>
              <a:tr h="435104">
                <a:tc>
                  <a:txBody>
                    <a:bodyPr/>
                    <a:lstStyle/>
                    <a:p>
                      <a:pPr algn="l"/>
                      <a:r>
                        <a:rPr lang="fr-CA" dirty="0" smtClean="0"/>
                        <a:t>Orientation</a:t>
                      </a:r>
                      <a:endParaRPr lang="fr-CA" dirty="0"/>
                    </a:p>
                  </a:txBody>
                  <a:tcPr marL="82973" marR="82973"/>
                </a:tc>
                <a:tc>
                  <a:txBody>
                    <a:bodyPr/>
                    <a:lstStyle/>
                    <a:p>
                      <a:pPr algn="ctr"/>
                      <a:r>
                        <a:rPr lang="fr-CA" dirty="0" err="1" smtClean="0"/>
                        <a:t>Task</a:t>
                      </a:r>
                      <a:r>
                        <a:rPr lang="fr-CA" baseline="0" dirty="0" smtClean="0"/>
                        <a:t> </a:t>
                      </a:r>
                      <a:r>
                        <a:rPr lang="fr-CA" baseline="0" dirty="0" err="1" smtClean="0"/>
                        <a:t>Orientaion</a:t>
                      </a:r>
                      <a:endParaRPr lang="fr-CA" dirty="0"/>
                    </a:p>
                  </a:txBody>
                  <a:tcPr marL="82973" marR="82973"/>
                </a:tc>
                <a:tc>
                  <a:txBody>
                    <a:bodyPr/>
                    <a:lstStyle/>
                    <a:p>
                      <a:pPr algn="ctr"/>
                      <a:r>
                        <a:rPr lang="fr-CA" dirty="0" smtClean="0"/>
                        <a:t>Goal </a:t>
                      </a:r>
                      <a:r>
                        <a:rPr lang="fr-CA" dirty="0" err="1" smtClean="0"/>
                        <a:t>Orienatation</a:t>
                      </a:r>
                      <a:endParaRPr lang="fr-CA" dirty="0"/>
                    </a:p>
                  </a:txBody>
                  <a:tcPr marL="82973" marR="82973"/>
                </a:tc>
              </a:tr>
              <a:tr h="465584">
                <a:tc>
                  <a:txBody>
                    <a:bodyPr/>
                    <a:lstStyle/>
                    <a:p>
                      <a:pPr algn="l"/>
                      <a:r>
                        <a:rPr lang="fr-CA" dirty="0" err="1" smtClean="0"/>
                        <a:t>Approach</a:t>
                      </a:r>
                      <a:endParaRPr lang="fr-CA" dirty="0"/>
                    </a:p>
                  </a:txBody>
                  <a:tcPr marL="82973" marR="82973"/>
                </a:tc>
                <a:tc>
                  <a:txBody>
                    <a:bodyPr/>
                    <a:lstStyle/>
                    <a:p>
                      <a:pPr algn="ctr"/>
                      <a:r>
                        <a:rPr lang="fr-CA" dirty="0" smtClean="0"/>
                        <a:t>Passive and stable</a:t>
                      </a:r>
                      <a:endParaRPr lang="fr-CA" dirty="0"/>
                    </a:p>
                  </a:txBody>
                  <a:tcPr marL="82973" marR="82973"/>
                </a:tc>
                <a:tc>
                  <a:txBody>
                    <a:bodyPr/>
                    <a:lstStyle/>
                    <a:p>
                      <a:pPr algn="ctr"/>
                      <a:r>
                        <a:rPr lang="fr-CA" dirty="0" smtClean="0"/>
                        <a:t>Active and </a:t>
                      </a:r>
                      <a:r>
                        <a:rPr lang="fr-CA" dirty="0" err="1" smtClean="0"/>
                        <a:t>dynamic</a:t>
                      </a:r>
                      <a:endParaRPr lang="fr-CA" dirty="0"/>
                    </a:p>
                  </a:txBody>
                  <a:tcPr marL="82973" marR="82973"/>
                </a:tc>
              </a:tr>
              <a:tr h="628836">
                <a:tc>
                  <a:txBody>
                    <a:bodyPr/>
                    <a:lstStyle/>
                    <a:p>
                      <a:pPr algn="l"/>
                      <a:r>
                        <a:rPr lang="fr-CA" dirty="0" smtClean="0"/>
                        <a:t>Main </a:t>
                      </a:r>
                      <a:r>
                        <a:rPr lang="fr-CA" dirty="0" err="1" smtClean="0"/>
                        <a:t>functions</a:t>
                      </a:r>
                      <a:r>
                        <a:rPr lang="fr-CA" dirty="0" smtClean="0"/>
                        <a:t> of leader</a:t>
                      </a:r>
                      <a:endParaRPr lang="fr-CA" dirty="0"/>
                    </a:p>
                  </a:txBody>
                  <a:tcPr marL="82973" marR="82973"/>
                </a:tc>
                <a:tc>
                  <a:txBody>
                    <a:bodyPr/>
                    <a:lstStyle/>
                    <a:p>
                      <a:pPr algn="ctr"/>
                      <a:r>
                        <a:rPr lang="fr-CA" dirty="0" err="1" smtClean="0"/>
                        <a:t>Determination</a:t>
                      </a:r>
                      <a:r>
                        <a:rPr lang="fr-CA" dirty="0" smtClean="0"/>
                        <a:t> of objectives, </a:t>
                      </a:r>
                      <a:r>
                        <a:rPr lang="fr-CA" dirty="0" err="1" smtClean="0"/>
                        <a:t>clarifying</a:t>
                      </a:r>
                      <a:r>
                        <a:rPr lang="fr-CA" dirty="0" smtClean="0"/>
                        <a:t> </a:t>
                      </a:r>
                      <a:r>
                        <a:rPr lang="fr-CA" dirty="0" err="1" smtClean="0"/>
                        <a:t>tasks</a:t>
                      </a:r>
                      <a:r>
                        <a:rPr lang="fr-CA" dirty="0" smtClean="0"/>
                        <a:t>,</a:t>
                      </a:r>
                      <a:r>
                        <a:rPr lang="fr-CA" baseline="0" dirty="0" smtClean="0"/>
                        <a:t> </a:t>
                      </a:r>
                      <a:r>
                        <a:rPr lang="fr-CA" baseline="0" dirty="0" err="1" smtClean="0"/>
                        <a:t>helping</a:t>
                      </a:r>
                      <a:r>
                        <a:rPr lang="fr-CA" baseline="0" dirty="0" smtClean="0"/>
                        <a:t> </a:t>
                      </a:r>
                      <a:r>
                        <a:rPr lang="fr-CA" baseline="0" dirty="0" err="1" smtClean="0"/>
                        <a:t>subordinates</a:t>
                      </a:r>
                      <a:r>
                        <a:rPr lang="fr-CA" baseline="0" dirty="0" smtClean="0"/>
                        <a:t> in </a:t>
                      </a:r>
                      <a:r>
                        <a:rPr lang="fr-CA" baseline="0" dirty="0" err="1" smtClean="0"/>
                        <a:t>achieving</a:t>
                      </a:r>
                      <a:r>
                        <a:rPr lang="fr-CA" baseline="0" dirty="0" smtClean="0"/>
                        <a:t> objectives</a:t>
                      </a:r>
                      <a:endParaRPr lang="fr-CA" dirty="0"/>
                    </a:p>
                  </a:txBody>
                  <a:tcPr marL="82973" marR="82973"/>
                </a:tc>
                <a:tc>
                  <a:txBody>
                    <a:bodyPr/>
                    <a:lstStyle/>
                    <a:p>
                      <a:pPr algn="ctr"/>
                      <a:r>
                        <a:rPr lang="fr-CA" dirty="0" err="1" smtClean="0"/>
                        <a:t>Providing</a:t>
                      </a:r>
                      <a:r>
                        <a:rPr lang="fr-CA" dirty="0" smtClean="0"/>
                        <a:t> vision and </a:t>
                      </a:r>
                      <a:r>
                        <a:rPr lang="fr-CA" dirty="0" err="1" smtClean="0"/>
                        <a:t>sense</a:t>
                      </a:r>
                      <a:r>
                        <a:rPr lang="fr-CA" dirty="0" smtClean="0"/>
                        <a:t> of mission, </a:t>
                      </a:r>
                      <a:r>
                        <a:rPr lang="fr-CA" dirty="0" err="1" smtClean="0"/>
                        <a:t>instilling</a:t>
                      </a:r>
                      <a:r>
                        <a:rPr lang="fr-CA" dirty="0" smtClean="0"/>
                        <a:t> </a:t>
                      </a:r>
                      <a:r>
                        <a:rPr lang="fr-CA" dirty="0" err="1" smtClean="0"/>
                        <a:t>pride</a:t>
                      </a:r>
                      <a:r>
                        <a:rPr lang="fr-CA" dirty="0" smtClean="0"/>
                        <a:t>, </a:t>
                      </a:r>
                      <a:r>
                        <a:rPr lang="fr-CA" dirty="0" err="1" smtClean="0"/>
                        <a:t>gaining</a:t>
                      </a:r>
                      <a:r>
                        <a:rPr lang="fr-CA" dirty="0" smtClean="0"/>
                        <a:t> respect and trust, </a:t>
                      </a:r>
                      <a:r>
                        <a:rPr lang="fr-CA" dirty="0" err="1" smtClean="0"/>
                        <a:t>inspiring</a:t>
                      </a:r>
                      <a:r>
                        <a:rPr lang="fr-CA" dirty="0" smtClean="0"/>
                        <a:t> people, </a:t>
                      </a:r>
                      <a:r>
                        <a:rPr lang="fr-CA" dirty="0" err="1" smtClean="0"/>
                        <a:t>giving</a:t>
                      </a:r>
                      <a:r>
                        <a:rPr lang="fr-CA" dirty="0" smtClean="0"/>
                        <a:t> </a:t>
                      </a:r>
                      <a:r>
                        <a:rPr lang="fr-CA" dirty="0" err="1" smtClean="0"/>
                        <a:t>personal</a:t>
                      </a:r>
                      <a:r>
                        <a:rPr lang="fr-CA" dirty="0" smtClean="0"/>
                        <a:t> attention.</a:t>
                      </a:r>
                      <a:endParaRPr lang="fr-CA" dirty="0"/>
                    </a:p>
                  </a:txBody>
                  <a:tcPr marL="82973" marR="82973"/>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Leadership skills approach takes into account the knowledge and abilities that the leader has. A leader can learn certain skills and turn himself into a remarkable one. </a:t>
            </a:r>
          </a:p>
          <a:p>
            <a:r>
              <a:rPr lang="en-US" dirty="0" smtClean="0"/>
              <a:t>Researchers have studied leadership skills and abilities for a number of years. However, there are two influential models. The first one is a model proposed by Robert Katz in 1955. The second approach is proposed by Michael Mumford and colleagues in the year 2000. These models can be seen as complimentary to each other, since they offer different views on leadership from the skills point of view. </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81000" y="228600"/>
            <a:ext cx="5486400" cy="1143000"/>
          </a:xfrm>
        </p:spPr>
        <p:txBody>
          <a:bodyPr/>
          <a:lstStyle/>
          <a:p>
            <a:pPr algn="l"/>
            <a:r>
              <a:rPr lang="en-US" dirty="0" smtClean="0">
                <a:latin typeface="Verdana" pitchFamily="64" charset="0"/>
              </a:rPr>
              <a:t>Definition</a:t>
            </a:r>
            <a:endParaRPr lang="en-US" dirty="0" smtClean="0"/>
          </a:p>
        </p:txBody>
      </p:sp>
      <p:sp>
        <p:nvSpPr>
          <p:cNvPr id="4099" name="Rectangle 3"/>
          <p:cNvSpPr txBox="1">
            <a:spLocks noChangeArrowheads="1"/>
          </p:cNvSpPr>
          <p:nvPr/>
        </p:nvSpPr>
        <p:spPr bwMode="auto">
          <a:xfrm>
            <a:off x="1447800" y="1484784"/>
            <a:ext cx="7467600" cy="4464496"/>
          </a:xfrm>
          <a:prstGeom prst="rect">
            <a:avLst/>
          </a:prstGeom>
          <a:noFill/>
          <a:ln w="9525">
            <a:noFill/>
            <a:miter lim="800000"/>
            <a:headEnd/>
            <a:tailEnd/>
          </a:ln>
        </p:spPr>
        <p:txBody>
          <a:bodyPr/>
          <a:lstStyle/>
          <a:p>
            <a:pPr marL="342900" indent="-342900" algn="ctr">
              <a:lnSpc>
                <a:spcPct val="80000"/>
              </a:lnSpc>
              <a:spcBef>
                <a:spcPct val="20000"/>
              </a:spcBef>
            </a:pPr>
            <a:r>
              <a:rPr lang="en-US" sz="2800" dirty="0" smtClean="0">
                <a:latin typeface="+mn-lt"/>
              </a:rPr>
              <a:t>The ability to positively influence people and systems to have a meaningful impact and achieve results.</a:t>
            </a:r>
          </a:p>
          <a:p>
            <a:pPr marL="342900" indent="-342900">
              <a:lnSpc>
                <a:spcPct val="80000"/>
              </a:lnSpc>
              <a:spcBef>
                <a:spcPct val="20000"/>
              </a:spcBef>
            </a:pPr>
            <a:endParaRPr lang="en-US" sz="2400" dirty="0" smtClean="0">
              <a:latin typeface="+mn-lt"/>
            </a:endParaRPr>
          </a:p>
          <a:p>
            <a:pPr marL="342900" indent="-342900">
              <a:lnSpc>
                <a:spcPct val="150000"/>
              </a:lnSpc>
              <a:spcBef>
                <a:spcPct val="20000"/>
              </a:spcBef>
              <a:buFont typeface="Wingdings" pitchFamily="2" charset="2"/>
              <a:buChar char="v"/>
            </a:pPr>
            <a:r>
              <a:rPr lang="en-US" sz="2400" b="1" dirty="0" smtClean="0">
                <a:solidFill>
                  <a:schemeClr val="accent2">
                    <a:lumMod val="50000"/>
                  </a:schemeClr>
                </a:solidFill>
                <a:latin typeface="+mn-lt"/>
              </a:rPr>
              <a:t>Leading</a:t>
            </a:r>
            <a:r>
              <a:rPr lang="en-US" sz="2400" dirty="0" smtClean="0">
                <a:latin typeface="+mn-lt"/>
              </a:rPr>
              <a:t> People</a:t>
            </a:r>
          </a:p>
          <a:p>
            <a:pPr marL="342900" indent="-342900">
              <a:lnSpc>
                <a:spcPct val="150000"/>
              </a:lnSpc>
              <a:spcBef>
                <a:spcPct val="20000"/>
              </a:spcBef>
              <a:buFont typeface="Wingdings" pitchFamily="2" charset="2"/>
              <a:buChar char="v"/>
            </a:pPr>
            <a:r>
              <a:rPr lang="en-US" sz="2400" b="1" dirty="0" smtClean="0">
                <a:solidFill>
                  <a:schemeClr val="accent2">
                    <a:lumMod val="50000"/>
                  </a:schemeClr>
                </a:solidFill>
                <a:latin typeface="+mn-lt"/>
              </a:rPr>
              <a:t>Influencing</a:t>
            </a:r>
            <a:r>
              <a:rPr lang="en-US" sz="2400" dirty="0" smtClean="0">
                <a:latin typeface="+mn-lt"/>
              </a:rPr>
              <a:t> People</a:t>
            </a:r>
          </a:p>
          <a:p>
            <a:pPr marL="342900" indent="-342900">
              <a:lnSpc>
                <a:spcPct val="150000"/>
              </a:lnSpc>
              <a:spcBef>
                <a:spcPct val="20000"/>
              </a:spcBef>
              <a:buFont typeface="Wingdings" pitchFamily="2" charset="2"/>
              <a:buChar char="v"/>
            </a:pPr>
            <a:r>
              <a:rPr lang="en-US" sz="2400" b="1" dirty="0" smtClean="0">
                <a:solidFill>
                  <a:schemeClr val="accent2">
                    <a:lumMod val="50000"/>
                  </a:schemeClr>
                </a:solidFill>
                <a:latin typeface="+mn-lt"/>
              </a:rPr>
              <a:t>Commanding</a:t>
            </a:r>
            <a:r>
              <a:rPr lang="en-US" sz="2400" dirty="0" smtClean="0">
                <a:latin typeface="+mn-lt"/>
              </a:rPr>
              <a:t> People</a:t>
            </a:r>
          </a:p>
          <a:p>
            <a:pPr marL="342900" indent="-342900">
              <a:lnSpc>
                <a:spcPct val="150000"/>
              </a:lnSpc>
              <a:spcBef>
                <a:spcPct val="20000"/>
              </a:spcBef>
              <a:buFont typeface="Wingdings" pitchFamily="2" charset="2"/>
              <a:buChar char="v"/>
            </a:pPr>
            <a:r>
              <a:rPr lang="en-US" sz="2400" b="1" dirty="0" smtClean="0">
                <a:solidFill>
                  <a:schemeClr val="accent2">
                    <a:lumMod val="50000"/>
                  </a:schemeClr>
                </a:solidFill>
                <a:latin typeface="+mn-lt"/>
              </a:rPr>
              <a:t>Guiding</a:t>
            </a:r>
            <a:r>
              <a:rPr lang="en-US" sz="2400" dirty="0" smtClean="0">
                <a:latin typeface="+mn-lt"/>
              </a:rPr>
              <a:t>  People</a:t>
            </a:r>
            <a:endParaRPr lang="en-US" sz="2400" dirty="0">
              <a:latin typeface="+mn-lt"/>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b="1" dirty="0" smtClean="0">
                <a:solidFill>
                  <a:srgbClr val="7B9899"/>
                </a:solidFill>
              </a:rPr>
              <a:t>REFERENCE</a:t>
            </a:r>
          </a:p>
        </p:txBody>
      </p:sp>
      <p:sp>
        <p:nvSpPr>
          <p:cNvPr id="33795" name="Content Placeholder 2"/>
          <p:cNvSpPr>
            <a:spLocks noGrp="1"/>
          </p:cNvSpPr>
          <p:nvPr>
            <p:ph idx="1"/>
          </p:nvPr>
        </p:nvSpPr>
        <p:spPr>
          <a:xfrm>
            <a:off x="301625" y="1527175"/>
            <a:ext cx="8504238" cy="4572000"/>
          </a:xfrm>
        </p:spPr>
        <p:txBody>
          <a:bodyPr/>
          <a:lstStyle/>
          <a:p>
            <a:r>
              <a:rPr lang="en-US" dirty="0" smtClean="0">
                <a:hlinkClick r:id="rId2"/>
              </a:rPr>
              <a:t>www.google.com</a:t>
            </a:r>
            <a:endParaRPr lang="en-US" dirty="0" smtClean="0"/>
          </a:p>
          <a:p>
            <a:r>
              <a:rPr lang="en-US" dirty="0" smtClean="0">
                <a:hlinkClick r:id="rId2"/>
              </a:rPr>
              <a:t>www.wikipedia.com</a:t>
            </a:r>
            <a:endParaRPr lang="en-US" dirty="0" smtClean="0"/>
          </a:p>
          <a:p>
            <a:r>
              <a:rPr lang="en-US" dirty="0" smtClean="0">
                <a:hlinkClick r:id="rId3"/>
              </a:rPr>
              <a:t>www.studymafia.org</a:t>
            </a:r>
            <a:endParaRPr lang="en-US" dirty="0" smtClean="0"/>
          </a:p>
          <a:p>
            <a:r>
              <a:rPr lang="en-US" dirty="0" smtClean="0">
                <a:hlinkClick r:id="rId4"/>
              </a:rPr>
              <a:t>www.pptplanet.com</a:t>
            </a:r>
            <a:endParaRPr lang="en-US" dirty="0" smtClean="0"/>
          </a:p>
          <a:p>
            <a:pPr>
              <a:buFont typeface="Wingdings 2" pitchFamily="18" charset="2"/>
              <a:buNone/>
            </a:pPr>
            <a:endParaRPr lang="en-US" dirty="0" smtClean="0"/>
          </a:p>
          <a:p>
            <a:pPr>
              <a:buFont typeface="Wingdings 2" pitchFamily="18" charset="2"/>
              <a:buNone/>
            </a:pPr>
            <a:endParaRPr lang="en-US" dirty="0" smtClean="0"/>
          </a:p>
          <a:p>
            <a:pPr>
              <a:buFont typeface="Wingdings" pitchFamily="2" charset="2"/>
              <a:buNone/>
            </a:pPr>
            <a:endParaRPr lang="en-US"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ctr">
              <a:buNone/>
            </a:pPr>
            <a:endParaRPr lang="en-US" sz="6000" dirty="0" smtClean="0"/>
          </a:p>
          <a:p>
            <a:pPr algn="ctr">
              <a:buNone/>
            </a:pPr>
            <a:r>
              <a:rPr lang="en-US" sz="6000" dirty="0" smtClean="0"/>
              <a:t>THANKS</a:t>
            </a:r>
            <a:endParaRPr lang="en-US" sz="6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122" name="Title 1"/>
          <p:cNvSpPr>
            <a:spLocks noGrp="1"/>
          </p:cNvSpPr>
          <p:nvPr>
            <p:ph type="title"/>
          </p:nvPr>
        </p:nvSpPr>
        <p:spPr>
          <a:xfrm>
            <a:off x="381000" y="304800"/>
            <a:ext cx="8229600" cy="1143000"/>
          </a:xfrm>
        </p:spPr>
        <p:txBody>
          <a:bodyPr/>
          <a:lstStyle/>
          <a:p>
            <a:r>
              <a:rPr lang="en-US" sz="4000" dirty="0" smtClean="0">
                <a:solidFill>
                  <a:srgbClr val="FF0000"/>
                </a:solidFill>
                <a:latin typeface="Verdana" pitchFamily="64" charset="0"/>
              </a:rPr>
              <a:t>Characteristics of Leadership</a:t>
            </a:r>
          </a:p>
        </p:txBody>
      </p:sp>
      <p:sp>
        <p:nvSpPr>
          <p:cNvPr id="5123" name="Rectangle 3"/>
          <p:cNvSpPr txBox="1">
            <a:spLocks noChangeArrowheads="1"/>
          </p:cNvSpPr>
          <p:nvPr/>
        </p:nvSpPr>
        <p:spPr bwMode="auto">
          <a:xfrm>
            <a:off x="838200" y="1610072"/>
            <a:ext cx="8077200" cy="4267200"/>
          </a:xfrm>
          <a:prstGeom prst="rect">
            <a:avLst/>
          </a:prstGeom>
          <a:noFill/>
          <a:ln w="9525">
            <a:noFill/>
            <a:miter lim="800000"/>
            <a:headEnd/>
            <a:tailEnd/>
          </a:ln>
        </p:spPr>
        <p:txBody>
          <a:bodyPr/>
          <a:lstStyle/>
          <a:p>
            <a:pPr marL="457200" indent="-457200">
              <a:lnSpc>
                <a:spcPct val="80000"/>
              </a:lnSpc>
              <a:spcBef>
                <a:spcPct val="20000"/>
              </a:spcBef>
              <a:buFont typeface="+mj-lt"/>
              <a:buAutoNum type="arabicPeriod"/>
            </a:pPr>
            <a:r>
              <a:rPr lang="en-US" sz="2800" dirty="0" smtClean="0">
                <a:latin typeface="+mn-lt"/>
              </a:rPr>
              <a:t>Leader must have followers</a:t>
            </a:r>
          </a:p>
          <a:p>
            <a:pPr marL="457200" indent="-457200">
              <a:lnSpc>
                <a:spcPct val="80000"/>
              </a:lnSpc>
              <a:spcBef>
                <a:spcPct val="20000"/>
              </a:spcBef>
              <a:buFont typeface="+mj-lt"/>
              <a:buAutoNum type="arabicPeriod"/>
            </a:pPr>
            <a:r>
              <a:rPr lang="en-US" sz="2800" dirty="0" smtClean="0">
                <a:latin typeface="+mn-lt"/>
              </a:rPr>
              <a:t>It is working relationship between leader and followers</a:t>
            </a:r>
          </a:p>
          <a:p>
            <a:pPr marL="457200" indent="-457200">
              <a:lnSpc>
                <a:spcPct val="80000"/>
              </a:lnSpc>
              <a:spcBef>
                <a:spcPct val="20000"/>
              </a:spcBef>
              <a:buFont typeface="+mj-lt"/>
              <a:buAutoNum type="arabicPeriod"/>
            </a:pPr>
            <a:r>
              <a:rPr lang="en-US" sz="2800" dirty="0" smtClean="0">
                <a:latin typeface="+mn-lt"/>
              </a:rPr>
              <a:t>Purpose is to achieve some common goal or goals</a:t>
            </a:r>
          </a:p>
          <a:p>
            <a:pPr marL="457200" indent="-457200">
              <a:lnSpc>
                <a:spcPct val="80000"/>
              </a:lnSpc>
              <a:spcBef>
                <a:spcPct val="20000"/>
              </a:spcBef>
              <a:buFont typeface="+mj-lt"/>
              <a:buAutoNum type="arabicPeriod"/>
            </a:pPr>
            <a:r>
              <a:rPr lang="en-US" sz="2800" dirty="0" smtClean="0">
                <a:latin typeface="+mn-lt"/>
              </a:rPr>
              <a:t>A leader influences his followers willingly not by force</a:t>
            </a:r>
          </a:p>
          <a:p>
            <a:pPr marL="457200" indent="-457200">
              <a:lnSpc>
                <a:spcPct val="80000"/>
              </a:lnSpc>
              <a:spcBef>
                <a:spcPct val="20000"/>
              </a:spcBef>
              <a:buFont typeface="+mj-lt"/>
              <a:buAutoNum type="arabicPeriod"/>
            </a:pPr>
            <a:r>
              <a:rPr lang="en-US" sz="2800" dirty="0" smtClean="0">
                <a:latin typeface="+mn-lt"/>
              </a:rPr>
              <a:t>Leadership is exercised in a given situation</a:t>
            </a:r>
          </a:p>
          <a:p>
            <a:pPr marL="457200" indent="-457200">
              <a:lnSpc>
                <a:spcPct val="80000"/>
              </a:lnSpc>
              <a:spcBef>
                <a:spcPct val="20000"/>
              </a:spcBef>
              <a:buFont typeface="+mj-lt"/>
              <a:buAutoNum type="arabicPeriod"/>
            </a:pPr>
            <a:r>
              <a:rPr lang="en-US" sz="2800" dirty="0" smtClean="0">
                <a:latin typeface="+mn-lt"/>
              </a:rPr>
              <a:t>Leadership is a power relationship</a:t>
            </a:r>
          </a:p>
          <a:p>
            <a:pPr marL="457200" indent="-457200">
              <a:lnSpc>
                <a:spcPct val="80000"/>
              </a:lnSpc>
              <a:spcBef>
                <a:spcPct val="20000"/>
              </a:spcBef>
              <a:buFont typeface="+mj-lt"/>
              <a:buAutoNum type="arabicPeriod"/>
            </a:pPr>
            <a:r>
              <a:rPr lang="en-US" sz="2800" dirty="0" smtClean="0">
                <a:latin typeface="+mn-lt"/>
              </a:rPr>
              <a:t>It is a continuous process</a:t>
            </a:r>
            <a:endParaRPr lang="en-US" sz="2800" dirty="0">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81000" y="228600"/>
            <a:ext cx="5486400" cy="1143000"/>
          </a:xfrm>
        </p:spPr>
        <p:txBody>
          <a:bodyPr/>
          <a:lstStyle/>
          <a:p>
            <a:r>
              <a:rPr lang="en-US" dirty="0" smtClean="0">
                <a:latin typeface="Verdana" pitchFamily="64" charset="0"/>
              </a:rPr>
              <a:t>A Question…</a:t>
            </a:r>
            <a:endParaRPr lang="en-US" dirty="0" smtClean="0"/>
          </a:p>
        </p:txBody>
      </p:sp>
      <p:sp>
        <p:nvSpPr>
          <p:cNvPr id="4099" name="Rectangle 3"/>
          <p:cNvSpPr txBox="1">
            <a:spLocks noChangeArrowheads="1"/>
          </p:cNvSpPr>
          <p:nvPr/>
        </p:nvSpPr>
        <p:spPr bwMode="auto">
          <a:xfrm>
            <a:off x="1447800" y="1677888"/>
            <a:ext cx="7467600" cy="4343400"/>
          </a:xfrm>
          <a:prstGeom prst="rect">
            <a:avLst/>
          </a:prstGeom>
          <a:noFill/>
          <a:ln w="9525">
            <a:noFill/>
            <a:miter lim="800000"/>
            <a:headEnd/>
            <a:tailEnd/>
          </a:ln>
        </p:spPr>
        <p:txBody>
          <a:bodyPr/>
          <a:lstStyle/>
          <a:p>
            <a:pPr marL="342900" indent="-342900" algn="ctr">
              <a:lnSpc>
                <a:spcPct val="150000"/>
              </a:lnSpc>
              <a:spcBef>
                <a:spcPct val="20000"/>
              </a:spcBef>
            </a:pPr>
            <a:r>
              <a:rPr lang="en-US" sz="2800" dirty="0" smtClean="0">
                <a:latin typeface="Calibri" pitchFamily="34" charset="0"/>
              </a:rPr>
              <a:t>A leader need not be a manager but a manager must have many of the qualities of a good leader?????</a:t>
            </a:r>
          </a:p>
          <a:p>
            <a:pPr marL="342900" indent="-342900" algn="ctr">
              <a:lnSpc>
                <a:spcPct val="150000"/>
              </a:lnSpc>
              <a:spcBef>
                <a:spcPct val="20000"/>
              </a:spcBef>
            </a:pPr>
            <a:endParaRPr lang="en-US" sz="2800" dirty="0" smtClean="0">
              <a:latin typeface="Calibri" pitchFamily="34" charset="0"/>
            </a:endParaRPr>
          </a:p>
          <a:p>
            <a:pPr marL="342900" indent="-342900" algn="ctr">
              <a:lnSpc>
                <a:spcPct val="150000"/>
              </a:lnSpc>
              <a:spcBef>
                <a:spcPct val="20000"/>
              </a:spcBef>
            </a:pPr>
            <a:r>
              <a:rPr lang="en-US" sz="2800" b="1" u="sng" dirty="0" smtClean="0">
                <a:solidFill>
                  <a:schemeClr val="accent2">
                    <a:lumMod val="50000"/>
                  </a:schemeClr>
                </a:solidFill>
                <a:latin typeface="Calibri" pitchFamily="34" charset="0"/>
              </a:rPr>
              <a:t>Managerial Leadership</a:t>
            </a:r>
            <a:endParaRPr lang="en-US" sz="2800" b="1" u="sng" dirty="0">
              <a:solidFill>
                <a:schemeClr val="accent2">
                  <a:lumMod val="50000"/>
                </a:schemeClr>
              </a:solidFill>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122" name="Title 1"/>
          <p:cNvSpPr>
            <a:spLocks noGrp="1"/>
          </p:cNvSpPr>
          <p:nvPr>
            <p:ph type="title"/>
          </p:nvPr>
        </p:nvSpPr>
        <p:spPr>
          <a:xfrm>
            <a:off x="590872" y="304800"/>
            <a:ext cx="8229600" cy="1143000"/>
          </a:xfrm>
        </p:spPr>
        <p:txBody>
          <a:bodyPr/>
          <a:lstStyle/>
          <a:p>
            <a:pPr algn="l"/>
            <a:r>
              <a:rPr lang="en-US" dirty="0" smtClean="0">
                <a:solidFill>
                  <a:schemeClr val="accent1"/>
                </a:solidFill>
                <a:latin typeface="Verdana" pitchFamily="64" charset="0"/>
              </a:rPr>
              <a:t>Significance</a:t>
            </a:r>
          </a:p>
        </p:txBody>
      </p:sp>
      <p:sp>
        <p:nvSpPr>
          <p:cNvPr id="5123" name="Rectangle 3"/>
          <p:cNvSpPr txBox="1">
            <a:spLocks noChangeArrowheads="1"/>
          </p:cNvSpPr>
          <p:nvPr/>
        </p:nvSpPr>
        <p:spPr bwMode="auto">
          <a:xfrm>
            <a:off x="838200" y="1447800"/>
            <a:ext cx="8077200" cy="4267200"/>
          </a:xfrm>
          <a:prstGeom prst="rect">
            <a:avLst/>
          </a:prstGeom>
          <a:noFill/>
          <a:ln w="9525">
            <a:noFill/>
            <a:miter lim="800000"/>
            <a:headEnd/>
            <a:tailEnd/>
          </a:ln>
        </p:spPr>
        <p:txBody>
          <a:bodyPr/>
          <a:lstStyle/>
          <a:p>
            <a:pPr marL="342900" indent="-342900">
              <a:lnSpc>
                <a:spcPct val="80000"/>
              </a:lnSpc>
              <a:spcBef>
                <a:spcPct val="20000"/>
              </a:spcBef>
              <a:buFont typeface="Arial" charset="0"/>
              <a:buChar char="•"/>
            </a:pPr>
            <a:endParaRPr lang="en-US" sz="2000" dirty="0">
              <a:latin typeface="Verdana" pitchFamily="64" charset="0"/>
            </a:endParaRPr>
          </a:p>
        </p:txBody>
      </p:sp>
      <p:sp>
        <p:nvSpPr>
          <p:cNvPr id="4" name="Rectangle 3"/>
          <p:cNvSpPr txBox="1">
            <a:spLocks noChangeArrowheads="1"/>
          </p:cNvSpPr>
          <p:nvPr/>
        </p:nvSpPr>
        <p:spPr bwMode="auto">
          <a:xfrm>
            <a:off x="1447800" y="1461864"/>
            <a:ext cx="7467600" cy="4343400"/>
          </a:xfrm>
          <a:prstGeom prst="rect">
            <a:avLst/>
          </a:prstGeom>
          <a:noFill/>
          <a:ln w="9525">
            <a:noFill/>
            <a:miter lim="800000"/>
            <a:headEnd/>
            <a:tailEnd/>
          </a:ln>
        </p:spPr>
        <p:txBody>
          <a:bodyPr/>
          <a:lstStyle/>
          <a:p>
            <a:pPr marL="457200" indent="-457200">
              <a:lnSpc>
                <a:spcPct val="80000"/>
              </a:lnSpc>
              <a:spcBef>
                <a:spcPct val="20000"/>
              </a:spcBef>
            </a:pPr>
            <a:endParaRPr lang="en-US" sz="2000" dirty="0">
              <a:latin typeface="Calibri" pitchFamily="34" charset="0"/>
            </a:endParaRPr>
          </a:p>
        </p:txBody>
      </p:sp>
      <p:sp>
        <p:nvSpPr>
          <p:cNvPr id="5" name="Rectangle 3"/>
          <p:cNvSpPr txBox="1">
            <a:spLocks noChangeArrowheads="1"/>
          </p:cNvSpPr>
          <p:nvPr/>
        </p:nvSpPr>
        <p:spPr bwMode="auto">
          <a:xfrm>
            <a:off x="1447800" y="1371600"/>
            <a:ext cx="7467600" cy="4343400"/>
          </a:xfrm>
          <a:prstGeom prst="rect">
            <a:avLst/>
          </a:prstGeom>
          <a:noFill/>
          <a:ln w="9525">
            <a:noFill/>
            <a:miter lim="800000"/>
            <a:headEnd/>
            <a:tailEnd/>
          </a:ln>
        </p:spPr>
        <p:txBody>
          <a:bodyPr/>
          <a:lstStyle/>
          <a:p>
            <a:pPr marL="457200" indent="-457200">
              <a:lnSpc>
                <a:spcPct val="150000"/>
              </a:lnSpc>
              <a:spcBef>
                <a:spcPct val="20000"/>
              </a:spcBef>
              <a:buFont typeface="+mj-lt"/>
              <a:buAutoNum type="arabicPeriod"/>
            </a:pPr>
            <a:r>
              <a:rPr lang="en-US" sz="2000" b="1" dirty="0" smtClean="0">
                <a:latin typeface="Calibri" pitchFamily="34" charset="0"/>
              </a:rPr>
              <a:t>Setting Goals</a:t>
            </a:r>
          </a:p>
          <a:p>
            <a:pPr marL="457200" indent="-457200">
              <a:lnSpc>
                <a:spcPct val="150000"/>
              </a:lnSpc>
              <a:spcBef>
                <a:spcPct val="20000"/>
              </a:spcBef>
              <a:buFont typeface="+mj-lt"/>
              <a:buAutoNum type="arabicPeriod"/>
            </a:pPr>
            <a:r>
              <a:rPr lang="en-US" sz="2000" b="1" dirty="0" smtClean="0">
                <a:latin typeface="Calibri" pitchFamily="34" charset="0"/>
              </a:rPr>
              <a:t>Motivating Employees</a:t>
            </a:r>
          </a:p>
          <a:p>
            <a:pPr marL="457200" indent="-457200">
              <a:lnSpc>
                <a:spcPct val="150000"/>
              </a:lnSpc>
              <a:spcBef>
                <a:spcPct val="20000"/>
              </a:spcBef>
              <a:buFont typeface="+mj-lt"/>
              <a:buAutoNum type="arabicPeriod"/>
            </a:pPr>
            <a:r>
              <a:rPr lang="en-US" sz="2000" b="1" dirty="0" smtClean="0">
                <a:latin typeface="Calibri" pitchFamily="34" charset="0"/>
              </a:rPr>
              <a:t>Building morale</a:t>
            </a:r>
          </a:p>
          <a:p>
            <a:pPr marL="457200" indent="-457200">
              <a:lnSpc>
                <a:spcPct val="150000"/>
              </a:lnSpc>
              <a:spcBef>
                <a:spcPct val="20000"/>
              </a:spcBef>
              <a:buFont typeface="+mj-lt"/>
              <a:buAutoNum type="arabicPeriod"/>
            </a:pPr>
            <a:r>
              <a:rPr lang="en-US" sz="2000" b="1" dirty="0" smtClean="0">
                <a:latin typeface="Calibri" pitchFamily="34" charset="0"/>
              </a:rPr>
              <a:t>Creating Confidence</a:t>
            </a:r>
          </a:p>
          <a:p>
            <a:pPr marL="457200" indent="-457200">
              <a:lnSpc>
                <a:spcPct val="150000"/>
              </a:lnSpc>
              <a:spcBef>
                <a:spcPct val="20000"/>
              </a:spcBef>
              <a:buFont typeface="+mj-lt"/>
              <a:buAutoNum type="arabicPeriod"/>
            </a:pPr>
            <a:r>
              <a:rPr lang="en-US" sz="2000" b="1" dirty="0" smtClean="0">
                <a:latin typeface="Calibri" pitchFamily="34" charset="0"/>
              </a:rPr>
              <a:t>Discipline</a:t>
            </a:r>
          </a:p>
          <a:p>
            <a:pPr marL="457200" indent="-457200">
              <a:lnSpc>
                <a:spcPct val="150000"/>
              </a:lnSpc>
              <a:spcBef>
                <a:spcPct val="20000"/>
              </a:spcBef>
              <a:buFont typeface="+mj-lt"/>
              <a:buAutoNum type="arabicPeriod"/>
            </a:pPr>
            <a:r>
              <a:rPr lang="en-US" sz="2000" b="1" dirty="0" smtClean="0">
                <a:latin typeface="Calibri" pitchFamily="34" charset="0"/>
              </a:rPr>
              <a:t>Developing Team-work</a:t>
            </a:r>
          </a:p>
          <a:p>
            <a:pPr marL="457200" indent="-457200">
              <a:lnSpc>
                <a:spcPct val="150000"/>
              </a:lnSpc>
              <a:spcBef>
                <a:spcPct val="20000"/>
              </a:spcBef>
              <a:buFont typeface="+mj-lt"/>
              <a:buAutoNum type="arabicPeriod"/>
            </a:pPr>
            <a:r>
              <a:rPr lang="en-US" sz="2000" b="1" dirty="0" smtClean="0">
                <a:latin typeface="Calibri" pitchFamily="34" charset="0"/>
              </a:rPr>
              <a:t>Facilitates Change</a:t>
            </a:r>
          </a:p>
          <a:p>
            <a:pPr marL="457200" indent="-457200">
              <a:lnSpc>
                <a:spcPct val="150000"/>
              </a:lnSpc>
              <a:spcBef>
                <a:spcPct val="20000"/>
              </a:spcBef>
              <a:buFont typeface="+mj-lt"/>
              <a:buAutoNum type="arabicPeriod"/>
            </a:pPr>
            <a:r>
              <a:rPr lang="en-US" sz="2000" b="1" dirty="0" smtClean="0">
                <a:latin typeface="Calibri" pitchFamily="34" charset="0"/>
              </a:rPr>
              <a:t>Representing the group</a:t>
            </a:r>
            <a:endParaRPr lang="en-US" sz="2000" b="1" dirty="0">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81000" y="228600"/>
            <a:ext cx="5486400" cy="1143000"/>
          </a:xfrm>
        </p:spPr>
        <p:txBody>
          <a:bodyPr/>
          <a:lstStyle/>
          <a:p>
            <a:r>
              <a:rPr lang="en-GB" dirty="0" smtClean="0">
                <a:solidFill>
                  <a:schemeClr val="accent1"/>
                </a:solidFill>
              </a:rPr>
              <a:t>Leadership Styles</a:t>
            </a:r>
            <a:endParaRPr lang="en-US" dirty="0" smtClean="0">
              <a:solidFill>
                <a:schemeClr val="accent1"/>
              </a:solidFill>
            </a:endParaRPr>
          </a:p>
        </p:txBody>
      </p:sp>
      <p:sp>
        <p:nvSpPr>
          <p:cNvPr id="4099" name="Rectangle 3"/>
          <p:cNvSpPr txBox="1">
            <a:spLocks noChangeArrowheads="1"/>
          </p:cNvSpPr>
          <p:nvPr/>
        </p:nvSpPr>
        <p:spPr bwMode="auto">
          <a:xfrm>
            <a:off x="1447800" y="1371600"/>
            <a:ext cx="7467600" cy="4343400"/>
          </a:xfrm>
          <a:prstGeom prst="rect">
            <a:avLst/>
          </a:prstGeom>
          <a:noFill/>
          <a:ln w="9525">
            <a:noFill/>
            <a:miter lim="800000"/>
            <a:headEnd/>
            <a:tailEnd/>
          </a:ln>
        </p:spPr>
        <p:txBody>
          <a:bodyPr/>
          <a:lstStyle/>
          <a:p>
            <a:pPr>
              <a:lnSpc>
                <a:spcPct val="200000"/>
              </a:lnSpc>
              <a:buFont typeface="Arial" pitchFamily="34" charset="0"/>
              <a:buChar char="•"/>
            </a:pPr>
            <a:r>
              <a:rPr lang="en-US" sz="2000" b="1" dirty="0" smtClean="0"/>
              <a:t> Leader by the position achieved</a:t>
            </a:r>
          </a:p>
          <a:p>
            <a:pPr>
              <a:lnSpc>
                <a:spcPct val="200000"/>
              </a:lnSpc>
              <a:buFont typeface="Arial" pitchFamily="34" charset="0"/>
              <a:buChar char="•"/>
            </a:pPr>
            <a:r>
              <a:rPr lang="en-US" sz="2000" b="1" dirty="0" smtClean="0"/>
              <a:t> Leader by personality, charisma </a:t>
            </a:r>
          </a:p>
          <a:p>
            <a:pPr>
              <a:lnSpc>
                <a:spcPct val="200000"/>
              </a:lnSpc>
              <a:buFont typeface="Arial" pitchFamily="34" charset="0"/>
              <a:buChar char="•"/>
            </a:pPr>
            <a:r>
              <a:rPr lang="en-US" sz="2000" b="1" dirty="0" smtClean="0"/>
              <a:t> Leader by moral example</a:t>
            </a:r>
          </a:p>
          <a:p>
            <a:pPr>
              <a:lnSpc>
                <a:spcPct val="200000"/>
              </a:lnSpc>
              <a:buFont typeface="Arial" pitchFamily="34" charset="0"/>
              <a:buChar char="•"/>
            </a:pPr>
            <a:r>
              <a:rPr lang="en-US" sz="2000" b="1" dirty="0" smtClean="0"/>
              <a:t> Leader by power held</a:t>
            </a:r>
          </a:p>
          <a:p>
            <a:pPr>
              <a:lnSpc>
                <a:spcPct val="200000"/>
              </a:lnSpc>
              <a:buFont typeface="Arial" pitchFamily="34" charset="0"/>
              <a:buChar char="•"/>
            </a:pPr>
            <a:r>
              <a:rPr lang="en-US" sz="2000" b="1" dirty="0" smtClean="0"/>
              <a:t> Intellectual leader</a:t>
            </a:r>
          </a:p>
          <a:p>
            <a:pPr>
              <a:lnSpc>
                <a:spcPct val="200000"/>
              </a:lnSpc>
              <a:buFont typeface="Arial" pitchFamily="34" charset="0"/>
              <a:buChar char="•"/>
            </a:pPr>
            <a:r>
              <a:rPr lang="en-US" sz="2000" b="1" dirty="0" smtClean="0"/>
              <a:t> Leader because of ability to accomplish things</a:t>
            </a:r>
          </a:p>
          <a:p>
            <a:pPr marL="342900" indent="-342900">
              <a:lnSpc>
                <a:spcPct val="80000"/>
              </a:lnSpc>
              <a:spcBef>
                <a:spcPct val="20000"/>
              </a:spcBef>
              <a:buFont typeface="Arial" charset="0"/>
              <a:buChar char="•"/>
            </a:pPr>
            <a:endParaRPr lang="en-US" altLang="ko-KR" sz="2000" dirty="0">
              <a:solidFill>
                <a:srgbClr val="5F5F5F"/>
              </a:solidFill>
              <a:latin typeface="Verdana" pitchFamily="64" charset="0"/>
              <a:ea typeface="굴림" pitchFamily="64" charset="-127"/>
            </a:endParaRPr>
          </a:p>
          <a:p>
            <a:pPr marL="342900" indent="-342900">
              <a:lnSpc>
                <a:spcPct val="80000"/>
              </a:lnSpc>
              <a:spcBef>
                <a:spcPct val="20000"/>
              </a:spcBef>
              <a:buFont typeface="Arial" charset="0"/>
              <a:buChar char="•"/>
            </a:pPr>
            <a:endParaRPr lang="en-US" sz="2000" dirty="0">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7835900" y="155575"/>
            <a:ext cx="180975" cy="271463"/>
          </a:xfrm>
          <a:prstGeom prst="rect">
            <a:avLst/>
          </a:prstGeom>
          <a:noFill/>
          <a:ln w="12700">
            <a:noFill/>
            <a:miter lim="800000"/>
            <a:headEnd/>
            <a:tailEnd/>
          </a:ln>
          <a:effectLst/>
        </p:spPr>
        <p:txBody>
          <a:bodyPr wrap="none" lIns="90488" tIns="44450" rIns="90488" bIns="44450">
            <a:spAutoFit/>
          </a:bodyPr>
          <a:lstStyle/>
          <a:p>
            <a:endParaRPr lang="en-GB" sz="1200"/>
          </a:p>
        </p:txBody>
      </p:sp>
      <p:sp>
        <p:nvSpPr>
          <p:cNvPr id="8195" name="Rectangle 3"/>
          <p:cNvSpPr>
            <a:spLocks noGrp="1" noChangeArrowheads="1"/>
          </p:cNvSpPr>
          <p:nvPr>
            <p:ph type="title"/>
          </p:nvPr>
        </p:nvSpPr>
        <p:spPr>
          <a:xfrm>
            <a:off x="971600" y="908720"/>
            <a:ext cx="7339013" cy="504155"/>
          </a:xfrm>
        </p:spPr>
        <p:txBody>
          <a:bodyPr>
            <a:normAutofit fontScale="90000"/>
          </a:bodyPr>
          <a:lstStyle/>
          <a:p>
            <a:pPr algn="l"/>
            <a:r>
              <a:rPr lang="en-GB" sz="4000" dirty="0">
                <a:solidFill>
                  <a:schemeClr val="accent1"/>
                </a:solidFill>
              </a:rPr>
              <a:t>Leadership</a:t>
            </a:r>
            <a:r>
              <a:rPr lang="en-GB" sz="4000" dirty="0"/>
              <a:t>      </a:t>
            </a:r>
            <a:r>
              <a:rPr lang="en-GB" sz="4000" dirty="0" smtClean="0"/>
              <a:t>        </a:t>
            </a:r>
            <a:r>
              <a:rPr lang="en-GB" sz="4000" dirty="0"/>
              <a:t>Management</a:t>
            </a:r>
          </a:p>
        </p:txBody>
      </p:sp>
      <p:sp>
        <p:nvSpPr>
          <p:cNvPr id="8197" name="Line 5"/>
          <p:cNvSpPr>
            <a:spLocks noChangeShapeType="1"/>
          </p:cNvSpPr>
          <p:nvPr/>
        </p:nvSpPr>
        <p:spPr bwMode="auto">
          <a:xfrm>
            <a:off x="457200" y="1600200"/>
            <a:ext cx="8077200" cy="0"/>
          </a:xfrm>
          <a:prstGeom prst="line">
            <a:avLst/>
          </a:prstGeom>
          <a:noFill/>
          <a:ln w="38100">
            <a:solidFill>
              <a:schemeClr val="tx1"/>
            </a:solidFill>
            <a:round/>
            <a:headEnd/>
            <a:tailEnd/>
          </a:ln>
          <a:effectLst/>
        </p:spPr>
        <p:txBody>
          <a:bodyPr wrap="none" anchor="ctr"/>
          <a:lstStyle/>
          <a:p>
            <a:endParaRPr lang="fr-CA"/>
          </a:p>
        </p:txBody>
      </p:sp>
      <p:sp>
        <p:nvSpPr>
          <p:cNvPr id="8198" name="Line 6"/>
          <p:cNvSpPr>
            <a:spLocks noChangeShapeType="1"/>
          </p:cNvSpPr>
          <p:nvPr/>
        </p:nvSpPr>
        <p:spPr bwMode="auto">
          <a:xfrm>
            <a:off x="4572000" y="1295400"/>
            <a:ext cx="0" cy="5029200"/>
          </a:xfrm>
          <a:prstGeom prst="line">
            <a:avLst/>
          </a:prstGeom>
          <a:noFill/>
          <a:ln w="38100">
            <a:solidFill>
              <a:schemeClr val="tx1"/>
            </a:solidFill>
            <a:round/>
            <a:headEnd/>
            <a:tailEnd/>
          </a:ln>
          <a:effectLst/>
        </p:spPr>
        <p:txBody>
          <a:bodyPr wrap="none" anchor="ctr"/>
          <a:lstStyle/>
          <a:p>
            <a:endParaRPr lang="fr-CA"/>
          </a:p>
        </p:txBody>
      </p:sp>
      <p:sp>
        <p:nvSpPr>
          <p:cNvPr id="8199" name="Text Box 7"/>
          <p:cNvSpPr txBox="1">
            <a:spLocks noChangeArrowheads="1"/>
          </p:cNvSpPr>
          <p:nvPr/>
        </p:nvSpPr>
        <p:spPr bwMode="auto">
          <a:xfrm>
            <a:off x="228600" y="2286000"/>
            <a:ext cx="8686800" cy="366713"/>
          </a:xfrm>
          <a:prstGeom prst="rect">
            <a:avLst/>
          </a:prstGeom>
          <a:noFill/>
          <a:ln w="9525">
            <a:noFill/>
            <a:miter lim="800000"/>
            <a:headEnd/>
            <a:tailEnd/>
          </a:ln>
          <a:effectLst/>
        </p:spPr>
        <p:txBody>
          <a:bodyPr>
            <a:spAutoFit/>
          </a:bodyPr>
          <a:lstStyle/>
          <a:p>
            <a:pPr eaLnBrk="1" hangingPunct="1">
              <a:spcBef>
                <a:spcPct val="50000"/>
              </a:spcBef>
            </a:pPr>
            <a:endParaRPr lang="en-US" sz="1800"/>
          </a:p>
        </p:txBody>
      </p:sp>
      <p:sp>
        <p:nvSpPr>
          <p:cNvPr id="8200" name="Text Box 8"/>
          <p:cNvSpPr txBox="1">
            <a:spLocks noChangeArrowheads="1"/>
          </p:cNvSpPr>
          <p:nvPr/>
        </p:nvSpPr>
        <p:spPr bwMode="auto">
          <a:xfrm>
            <a:off x="4724400" y="1752600"/>
            <a:ext cx="3810000" cy="3897313"/>
          </a:xfrm>
          <a:prstGeom prst="rect">
            <a:avLst/>
          </a:prstGeom>
          <a:noFill/>
          <a:ln w="9525">
            <a:noFill/>
            <a:miter lim="800000"/>
            <a:headEnd/>
            <a:tailEnd/>
          </a:ln>
          <a:effectLst/>
        </p:spPr>
        <p:txBody>
          <a:bodyPr>
            <a:spAutoFit/>
          </a:bodyPr>
          <a:lstStyle/>
          <a:p>
            <a:pPr eaLnBrk="1" hangingPunct="1">
              <a:spcBef>
                <a:spcPct val="50000"/>
              </a:spcBef>
            </a:pPr>
            <a:r>
              <a:rPr lang="en-US" sz="1800"/>
              <a:t>Working </a:t>
            </a:r>
            <a:r>
              <a:rPr lang="en-US" sz="1800" b="1"/>
              <a:t>in</a:t>
            </a:r>
            <a:r>
              <a:rPr lang="en-US" sz="1800"/>
              <a:t> the system</a:t>
            </a:r>
          </a:p>
          <a:p>
            <a:pPr eaLnBrk="1" hangingPunct="1">
              <a:spcBef>
                <a:spcPct val="50000"/>
              </a:spcBef>
            </a:pPr>
            <a:r>
              <a:rPr lang="en-US" sz="1800"/>
              <a:t>React</a:t>
            </a:r>
          </a:p>
          <a:p>
            <a:pPr eaLnBrk="1" hangingPunct="1">
              <a:spcBef>
                <a:spcPct val="50000"/>
              </a:spcBef>
            </a:pPr>
            <a:r>
              <a:rPr lang="en-US" sz="1800"/>
              <a:t>Control risks</a:t>
            </a:r>
          </a:p>
          <a:p>
            <a:pPr eaLnBrk="1" hangingPunct="1">
              <a:spcBef>
                <a:spcPct val="50000"/>
              </a:spcBef>
            </a:pPr>
            <a:r>
              <a:rPr lang="en-US" sz="1800"/>
              <a:t>Enforce organizational rules</a:t>
            </a:r>
          </a:p>
          <a:p>
            <a:pPr eaLnBrk="1" hangingPunct="1">
              <a:spcBef>
                <a:spcPct val="50000"/>
              </a:spcBef>
            </a:pPr>
            <a:r>
              <a:rPr lang="en-US" sz="1800"/>
              <a:t>Seek and then follow direction</a:t>
            </a:r>
          </a:p>
          <a:p>
            <a:pPr eaLnBrk="1" hangingPunct="1">
              <a:spcBef>
                <a:spcPct val="50000"/>
              </a:spcBef>
            </a:pPr>
            <a:endParaRPr lang="en-US" sz="1600"/>
          </a:p>
          <a:p>
            <a:pPr eaLnBrk="1" hangingPunct="1">
              <a:spcBef>
                <a:spcPct val="50000"/>
              </a:spcBef>
            </a:pPr>
            <a:r>
              <a:rPr lang="en-US" sz="1800"/>
              <a:t>Control people by pushing them in the right direction</a:t>
            </a:r>
          </a:p>
          <a:p>
            <a:pPr eaLnBrk="1" hangingPunct="1">
              <a:spcBef>
                <a:spcPct val="50000"/>
              </a:spcBef>
            </a:pPr>
            <a:r>
              <a:rPr lang="en-US" sz="1800"/>
              <a:t>Coordinate effort</a:t>
            </a:r>
          </a:p>
          <a:p>
            <a:pPr eaLnBrk="1" hangingPunct="1">
              <a:spcBef>
                <a:spcPct val="50000"/>
              </a:spcBef>
            </a:pPr>
            <a:r>
              <a:rPr lang="en-US" sz="1800"/>
              <a:t>Provide instructions</a:t>
            </a:r>
          </a:p>
        </p:txBody>
      </p:sp>
      <p:sp>
        <p:nvSpPr>
          <p:cNvPr id="8201" name="Text Box 9"/>
          <p:cNvSpPr txBox="1">
            <a:spLocks noChangeArrowheads="1"/>
          </p:cNvSpPr>
          <p:nvPr/>
        </p:nvSpPr>
        <p:spPr bwMode="auto">
          <a:xfrm>
            <a:off x="990600" y="1752600"/>
            <a:ext cx="3657600" cy="4354513"/>
          </a:xfrm>
          <a:prstGeom prst="rect">
            <a:avLst/>
          </a:prstGeom>
          <a:noFill/>
          <a:ln w="9525">
            <a:noFill/>
            <a:miter lim="800000"/>
            <a:headEnd/>
            <a:tailEnd/>
          </a:ln>
          <a:effectLst/>
        </p:spPr>
        <p:txBody>
          <a:bodyPr>
            <a:spAutoFit/>
          </a:bodyPr>
          <a:lstStyle/>
          <a:p>
            <a:pPr eaLnBrk="1" hangingPunct="1">
              <a:spcBef>
                <a:spcPct val="50000"/>
              </a:spcBef>
            </a:pPr>
            <a:r>
              <a:rPr lang="en-US" sz="1800"/>
              <a:t>Working </a:t>
            </a:r>
            <a:r>
              <a:rPr lang="en-US" sz="1800" b="1"/>
              <a:t>on</a:t>
            </a:r>
            <a:r>
              <a:rPr lang="en-US" sz="1800"/>
              <a:t> the system</a:t>
            </a:r>
          </a:p>
          <a:p>
            <a:pPr eaLnBrk="1" hangingPunct="1">
              <a:spcBef>
                <a:spcPct val="50000"/>
              </a:spcBef>
            </a:pPr>
            <a:r>
              <a:rPr lang="en-US" sz="1800"/>
              <a:t>Create opportunities</a:t>
            </a:r>
          </a:p>
          <a:p>
            <a:pPr eaLnBrk="1" hangingPunct="1">
              <a:spcBef>
                <a:spcPct val="50000"/>
              </a:spcBef>
            </a:pPr>
            <a:r>
              <a:rPr lang="en-US" sz="1800"/>
              <a:t>Seek opportunities</a:t>
            </a:r>
          </a:p>
          <a:p>
            <a:pPr eaLnBrk="1" hangingPunct="1">
              <a:spcBef>
                <a:spcPct val="50000"/>
              </a:spcBef>
            </a:pPr>
            <a:r>
              <a:rPr lang="en-US" sz="1800"/>
              <a:t>Change organizational rules</a:t>
            </a:r>
          </a:p>
          <a:p>
            <a:pPr eaLnBrk="1" hangingPunct="1">
              <a:spcBef>
                <a:spcPct val="50000"/>
              </a:spcBef>
            </a:pPr>
            <a:r>
              <a:rPr lang="en-US" sz="1800"/>
              <a:t>Provide a vision to believe in and strategic alignment</a:t>
            </a:r>
          </a:p>
          <a:p>
            <a:pPr eaLnBrk="1" hangingPunct="1">
              <a:spcBef>
                <a:spcPct val="50000"/>
              </a:spcBef>
            </a:pPr>
            <a:r>
              <a:rPr lang="en-US" sz="1800"/>
              <a:t>Motivate people by satisfying basic human needs</a:t>
            </a:r>
          </a:p>
          <a:p>
            <a:pPr eaLnBrk="1" hangingPunct="1">
              <a:spcBef>
                <a:spcPct val="50000"/>
              </a:spcBef>
            </a:pPr>
            <a:r>
              <a:rPr lang="en-US" sz="1800"/>
              <a:t>Inspire achievement and energize people</a:t>
            </a:r>
          </a:p>
          <a:p>
            <a:pPr eaLnBrk="1" hangingPunct="1">
              <a:spcBef>
                <a:spcPct val="50000"/>
              </a:spcBef>
            </a:pPr>
            <a:r>
              <a:rPr lang="en-US" sz="1800"/>
              <a:t>Coach followers, create self-leaders and empower them</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2242702-7F0F-48C1-9281-178103C445D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Oriel</Template>
  <TotalTime>5784853</TotalTime>
  <Words>2956</Words>
  <Application>Microsoft Office PowerPoint</Application>
  <PresentationFormat>On-screen Show (4:3)</PresentationFormat>
  <Paragraphs>429</Paragraphs>
  <Slides>41</Slides>
  <Notes>6</Notes>
  <HiddenSlides>5</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Oriel</vt:lpstr>
      <vt:lpstr>Slide 1</vt:lpstr>
      <vt:lpstr>Content</vt:lpstr>
      <vt:lpstr>Introduction</vt:lpstr>
      <vt:lpstr>Definition</vt:lpstr>
      <vt:lpstr>Characteristics of Leadership</vt:lpstr>
      <vt:lpstr>A Question…</vt:lpstr>
      <vt:lpstr>Significance</vt:lpstr>
      <vt:lpstr>Leadership Styles</vt:lpstr>
      <vt:lpstr>Leadership              Management</vt:lpstr>
      <vt:lpstr>Slide 10</vt:lpstr>
      <vt:lpstr>Slide 11</vt:lpstr>
      <vt:lpstr>Leadership Traits</vt:lpstr>
      <vt:lpstr>Leadership styles</vt:lpstr>
      <vt:lpstr>Slide 14</vt:lpstr>
      <vt:lpstr>Slide 15</vt:lpstr>
      <vt:lpstr>Slide 16</vt:lpstr>
      <vt:lpstr>Leadership Theories</vt:lpstr>
      <vt:lpstr>Leadership Theories</vt:lpstr>
      <vt:lpstr>Leadership Theories</vt:lpstr>
      <vt:lpstr>Leadership Theories</vt:lpstr>
      <vt:lpstr>Leadership Theories</vt:lpstr>
      <vt:lpstr>Leadership Theories</vt:lpstr>
      <vt:lpstr>Leadership Theories</vt:lpstr>
      <vt:lpstr>Leadership Theories</vt:lpstr>
      <vt:lpstr>Likert’s system of Leadership</vt:lpstr>
      <vt:lpstr>Slide 26</vt:lpstr>
      <vt:lpstr>Conclusion </vt:lpstr>
      <vt:lpstr>Leadership Continuum</vt:lpstr>
      <vt:lpstr>Slide 29</vt:lpstr>
      <vt:lpstr>Leadership Theories</vt:lpstr>
      <vt:lpstr>Leadership Theories</vt:lpstr>
      <vt:lpstr>Leadership Theories</vt:lpstr>
      <vt:lpstr>Findings of the Fiedler Model</vt:lpstr>
      <vt:lpstr>Leadership Theories</vt:lpstr>
      <vt:lpstr>Leadership Theories</vt:lpstr>
      <vt:lpstr>Leadership Theories</vt:lpstr>
      <vt:lpstr>Summary of Leadership Theories</vt:lpstr>
      <vt:lpstr>Transactional Vs. Transformational Leadership</vt:lpstr>
      <vt:lpstr>Conclusion</vt:lpstr>
      <vt:lpstr>REFERENCE</vt:lpstr>
      <vt:lpstr>Slide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Amanpreet K Bhamra</dc:creator>
  <cp:lastModifiedBy>Sumit Thakur</cp:lastModifiedBy>
  <cp:revision>105</cp:revision>
  <dcterms:created xsi:type="dcterms:W3CDTF">2000-09-05T08:48:39Z</dcterms:created>
  <dcterms:modified xsi:type="dcterms:W3CDTF">2017-03-27T02:28:37Z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TC101966266</vt:lpwstr>
  </property>
</Properties>
</file>