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3"/>
  </p:notesMasterIdLst>
  <p:handoutMasterIdLst>
    <p:handoutMasterId r:id="rId34"/>
  </p:handoutMasterIdLst>
  <p:sldIdLst>
    <p:sldId id="284" r:id="rId2"/>
    <p:sldId id="287" r:id="rId3"/>
    <p:sldId id="257" r:id="rId4"/>
    <p:sldId id="282" r:id="rId5"/>
    <p:sldId id="283"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5" r:id="rId31"/>
    <p:sldId id="286"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36" y="-6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1938"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EC3F927-A800-4FA7-A2B4-3CB3C2A6A389}" type="datetimeFigureOut">
              <a:rPr lang="en-GB" smtClean="0"/>
              <a:pPr/>
              <a:t>16/03/2024</a:t>
            </a:fld>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B593C7A-4B99-4172-8CD9-5A23A1ECF47E}" type="slidenum">
              <a:rPr lang="en-GB" smtClean="0"/>
              <a:pPr/>
              <a:t>‹#›</a:t>
            </a:fld>
            <a:endParaRPr lang="en-GB"/>
          </a:p>
        </p:txBody>
      </p:sp>
    </p:spTree>
    <p:extLst>
      <p:ext uri="{BB962C8B-B14F-4D97-AF65-F5344CB8AC3E}">
        <p14:creationId xmlns:p14="http://schemas.microsoft.com/office/powerpoint/2010/main" val="3463891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A0F4B86-2D91-459C-A8AA-10A5D4D06F6E}" type="datetimeFigureOut">
              <a:rPr lang="en-GB" smtClean="0"/>
              <a:pPr/>
              <a:t>16/03/2024</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2D95AF1-6A26-45FE-BD4B-C1F1DD4CC0AE}" type="slidenum">
              <a:rPr lang="en-GB" smtClean="0"/>
              <a:pPr/>
              <a:t>‹#›</a:t>
            </a:fld>
            <a:endParaRPr lang="en-GB"/>
          </a:p>
        </p:txBody>
      </p:sp>
    </p:spTree>
    <p:extLst>
      <p:ext uri="{BB962C8B-B14F-4D97-AF65-F5344CB8AC3E}">
        <p14:creationId xmlns:p14="http://schemas.microsoft.com/office/powerpoint/2010/main" val="379071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F67DDD5-EB20-4E8E-AEB7-4F218CB6F7E5}" type="slidenum">
              <a:rPr lang="en-US" smtClean="0"/>
              <a:pPr/>
              <a:t>1</a:t>
            </a:fld>
            <a:endParaRPr lang="en-US" smtClean="0"/>
          </a:p>
        </p:txBody>
      </p:sp>
      <p:sp>
        <p:nvSpPr>
          <p:cNvPr id="27651" name="Rectangle 7"/>
          <p:cNvSpPr txBox="1">
            <a:spLocks noGrp="1" noChangeArrowheads="1"/>
          </p:cNvSpPr>
          <p:nvPr/>
        </p:nvSpPr>
        <p:spPr bwMode="auto">
          <a:xfrm>
            <a:off x="5179484" y="6513621"/>
            <a:ext cx="3962400" cy="343196"/>
          </a:xfrm>
          <a:prstGeom prst="rect">
            <a:avLst/>
          </a:prstGeom>
          <a:noFill/>
          <a:ln w="9525">
            <a:noFill/>
            <a:miter lim="800000"/>
            <a:headEnd/>
            <a:tailEnd/>
          </a:ln>
        </p:spPr>
        <p:txBody>
          <a:bodyPr anchor="b"/>
          <a:lstStyle/>
          <a:p>
            <a:pPr algn="r"/>
            <a:fld id="{D232D566-80B4-4D25-B6D0-8495DDE8F8E3}" type="slidenum">
              <a:rPr lang="en-US" sz="1200">
                <a:latin typeface="Calibri" pitchFamily="34" charset="0"/>
              </a:rPr>
              <a:pPr algn="r"/>
              <a:t>1</a:t>
            </a:fld>
            <a:endParaRPr lang="en-US" sz="1200">
              <a:latin typeface="Calibri" pitchFamily="34" charset="0"/>
            </a:endParaRPr>
          </a:p>
        </p:txBody>
      </p:sp>
      <p:sp>
        <p:nvSpPr>
          <p:cNvPr id="27652" name="Rectangle 7"/>
          <p:cNvSpPr txBox="1">
            <a:spLocks noGrp="1" noChangeArrowheads="1"/>
          </p:cNvSpPr>
          <p:nvPr/>
        </p:nvSpPr>
        <p:spPr bwMode="auto">
          <a:xfrm>
            <a:off x="5179484" y="6513621"/>
            <a:ext cx="3962400" cy="343196"/>
          </a:xfrm>
          <a:prstGeom prst="rect">
            <a:avLst/>
          </a:prstGeom>
          <a:noFill/>
          <a:ln w="9525">
            <a:noFill/>
            <a:miter lim="800000"/>
            <a:headEnd/>
            <a:tailEnd/>
          </a:ln>
        </p:spPr>
        <p:txBody>
          <a:bodyPr anchor="b"/>
          <a:lstStyle/>
          <a:p>
            <a:pPr algn="r"/>
            <a:fld id="{2894778F-EE7F-4C77-9ADC-770E4AEC4A34}" type="slidenum">
              <a:rPr lang="en-US" sz="1200"/>
              <a:pPr algn="r"/>
              <a:t>1</a:t>
            </a:fld>
            <a:endParaRPr lang="en-US" sz="120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A2D95AF1-6A26-45FE-BD4B-C1F1DD4CC0AE}"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D95AF1-6A26-45FE-BD4B-C1F1DD4CC0AE}" type="slidenum">
              <a:rPr lang="en-GB" smtClean="0"/>
              <a:pPr/>
              <a:t>13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2D95AF1-6A26-45FE-BD4B-C1F1DD4CC0AE}"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16" name="Slide Number Placeholder 15"/>
          <p:cNvSpPr>
            <a:spLocks noGrp="1"/>
          </p:cNvSpPr>
          <p:nvPr>
            <p:ph type="sldNum" sz="quarter" idx="11"/>
          </p:nvPr>
        </p:nvSpPr>
        <p:spPr/>
        <p:txBody>
          <a:bodyPr/>
          <a:lstStyle/>
          <a:p>
            <a:fld id="{28F2BE20-5F1B-4EAC-A88D-F93803FCEDAC}"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F2BE20-5F1B-4EAC-A88D-F93803FCEDA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F2BE20-5F1B-4EAC-A88D-F93803FCEDA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6EE7026-4B33-4B00-99FC-0D634F6EA807}" type="datetimeFigureOut">
              <a:rPr lang="en-GB" smtClean="0"/>
              <a:pPr/>
              <a:t>16/03/2024</a:t>
            </a:fld>
            <a:endParaRPr lang="en-GB"/>
          </a:p>
        </p:txBody>
      </p:sp>
      <p:sp>
        <p:nvSpPr>
          <p:cNvPr id="15" name="Slide Number Placeholder 14"/>
          <p:cNvSpPr>
            <a:spLocks noGrp="1"/>
          </p:cNvSpPr>
          <p:nvPr>
            <p:ph type="sldNum" sz="quarter" idx="15"/>
          </p:nvPr>
        </p:nvSpPr>
        <p:spPr/>
        <p:txBody>
          <a:bodyPr/>
          <a:lstStyle>
            <a:lvl1pPr algn="ctr">
              <a:defRPr/>
            </a:lvl1pPr>
          </a:lstStyle>
          <a:p>
            <a:fld id="{28F2BE20-5F1B-4EAC-A88D-F93803FCEDAC}"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F2BE20-5F1B-4EAC-A88D-F93803FCEDAC}"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F2BE20-5F1B-4EAC-A88D-F93803FCEDAC}"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8F2BE20-5F1B-4EAC-A88D-F93803FCEDAC}"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F2BE20-5F1B-4EAC-A88D-F93803FCEDAC}"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F2BE20-5F1B-4EAC-A88D-F93803FCED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6EE7026-4B33-4B00-99FC-0D634F6EA807}" type="datetimeFigureOut">
              <a:rPr lang="en-GB" smtClean="0"/>
              <a:pPr/>
              <a:t>16/03/2024</a:t>
            </a:fld>
            <a:endParaRPr lang="en-GB"/>
          </a:p>
        </p:txBody>
      </p:sp>
      <p:sp>
        <p:nvSpPr>
          <p:cNvPr id="9" name="Slide Number Placeholder 8"/>
          <p:cNvSpPr>
            <a:spLocks noGrp="1"/>
          </p:cNvSpPr>
          <p:nvPr>
            <p:ph type="sldNum" sz="quarter" idx="15"/>
          </p:nvPr>
        </p:nvSpPr>
        <p:spPr/>
        <p:txBody>
          <a:bodyPr/>
          <a:lstStyle/>
          <a:p>
            <a:fld id="{28F2BE20-5F1B-4EAC-A88D-F93803FCEDAC}"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6EE7026-4B33-4B00-99FC-0D634F6EA807}" type="datetimeFigureOut">
              <a:rPr lang="en-GB" smtClean="0"/>
              <a:pPr/>
              <a:t>16/03/2024</a:t>
            </a:fld>
            <a:endParaRPr lang="en-GB"/>
          </a:p>
        </p:txBody>
      </p:sp>
      <p:sp>
        <p:nvSpPr>
          <p:cNvPr id="9" name="Slide Number Placeholder 8"/>
          <p:cNvSpPr>
            <a:spLocks noGrp="1"/>
          </p:cNvSpPr>
          <p:nvPr>
            <p:ph type="sldNum" sz="quarter" idx="11"/>
          </p:nvPr>
        </p:nvSpPr>
        <p:spPr/>
        <p:txBody>
          <a:bodyPr/>
          <a:lstStyle/>
          <a:p>
            <a:fld id="{28F2BE20-5F1B-4EAC-A88D-F93803FCEDAC}"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6EE7026-4B33-4B00-99FC-0D634F6EA807}" type="datetimeFigureOut">
              <a:rPr lang="en-GB" smtClean="0"/>
              <a:pPr/>
              <a:t>16/03/2024</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8F2BE20-5F1B-4EAC-A88D-F93803FCEDAC}"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studymafia.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go1"/>
          <p:cNvPicPr>
            <a:picLocks noChangeAspect="1" noChangeArrowheads="1"/>
          </p:cNvPicPr>
          <p:nvPr/>
        </p:nvPicPr>
        <p:blipFill>
          <a:blip r:embed="rId3" cstate="print"/>
          <a:srcRect/>
          <a:stretch>
            <a:fillRect/>
          </a:stretch>
        </p:blipFill>
        <p:spPr bwMode="auto">
          <a:xfrm>
            <a:off x="304800" y="60325"/>
            <a:ext cx="1143000" cy="1143000"/>
          </a:xfrm>
          <a:prstGeom prst="rect">
            <a:avLst/>
          </a:prstGeom>
          <a:noFill/>
          <a:ln w="9525">
            <a:noFill/>
            <a:miter lim="800000"/>
            <a:headEnd/>
            <a:tailEnd/>
          </a:ln>
        </p:spPr>
      </p:pic>
      <p:pic>
        <p:nvPicPr>
          <p:cNvPr id="9219" name="Picture 3" descr="strip1"/>
          <p:cNvPicPr>
            <a:picLocks noChangeAspect="1" noChangeArrowheads="1"/>
          </p:cNvPicPr>
          <p:nvPr/>
        </p:nvPicPr>
        <p:blipFill>
          <a:blip r:embed="rId4" cstate="print"/>
          <a:srcRect/>
          <a:stretch>
            <a:fillRect/>
          </a:stretch>
        </p:blipFill>
        <p:spPr bwMode="auto">
          <a:xfrm>
            <a:off x="1371600" y="593725"/>
            <a:ext cx="7620000" cy="76200"/>
          </a:xfrm>
          <a:prstGeom prst="rect">
            <a:avLst/>
          </a:prstGeom>
          <a:noFill/>
          <a:ln w="9525">
            <a:noFill/>
            <a:miter lim="800000"/>
            <a:headEnd/>
            <a:tailEnd/>
          </a:ln>
        </p:spPr>
      </p:pic>
      <p:sp>
        <p:nvSpPr>
          <p:cNvPr id="9220" name="Rectangle 5"/>
          <p:cNvSpPr>
            <a:spLocks noChangeArrowheads="1"/>
          </p:cNvSpPr>
          <p:nvPr/>
        </p:nvSpPr>
        <p:spPr bwMode="auto">
          <a:xfrm>
            <a:off x="457200" y="762000"/>
            <a:ext cx="8686800" cy="1143000"/>
          </a:xfrm>
          <a:prstGeom prst="rect">
            <a:avLst/>
          </a:prstGeom>
          <a:noFill/>
          <a:ln w="9525">
            <a:noFill/>
            <a:miter lim="800000"/>
            <a:headEnd/>
            <a:tailEnd/>
          </a:ln>
        </p:spPr>
        <p:txBody>
          <a:bodyPr anchor="ctr"/>
          <a:lstStyle/>
          <a:p>
            <a:pPr algn="ctr"/>
            <a:r>
              <a:rPr lang="en-US" sz="6000" dirty="0">
                <a:latin typeface="Verdana" pitchFamily="34" charset="0"/>
              </a:rPr>
              <a:t>www.studymafia.org</a:t>
            </a:r>
            <a:endParaRPr lang="en-US" sz="6000" dirty="0"/>
          </a:p>
        </p:txBody>
      </p:sp>
      <p:sp>
        <p:nvSpPr>
          <p:cNvPr id="9221" name="Text Box 9"/>
          <p:cNvSpPr txBox="1">
            <a:spLocks noChangeArrowheads="1"/>
          </p:cNvSpPr>
          <p:nvPr/>
        </p:nvSpPr>
        <p:spPr bwMode="auto">
          <a:xfrm>
            <a:off x="533400" y="5181600"/>
            <a:ext cx="8610600" cy="677108"/>
          </a:xfrm>
          <a:prstGeom prst="rect">
            <a:avLst/>
          </a:prstGeom>
          <a:noFill/>
          <a:ln w="9525">
            <a:noFill/>
            <a:miter lim="800000"/>
            <a:headEnd/>
            <a:tailEnd/>
          </a:ln>
        </p:spPr>
        <p:txBody>
          <a:bodyPr>
            <a:spAutoFit/>
          </a:bodyPr>
          <a:lstStyle/>
          <a:p>
            <a:pPr>
              <a:spcBef>
                <a:spcPct val="50000"/>
              </a:spcBef>
            </a:pPr>
            <a:r>
              <a:rPr lang="en-US" sz="2000" b="1" dirty="0"/>
              <a:t>Submitted To:				              </a:t>
            </a:r>
            <a:r>
              <a:rPr lang="en-US" sz="2000" b="1" dirty="0" smtClean="0"/>
              <a:t>        Submitted </a:t>
            </a:r>
            <a:r>
              <a:rPr lang="en-US" sz="2000" b="1" dirty="0"/>
              <a:t>By:</a:t>
            </a:r>
          </a:p>
          <a:p>
            <a:r>
              <a:rPr lang="en-US" b="1" dirty="0"/>
              <a:t>www.studymafia.org                                  </a:t>
            </a:r>
            <a:r>
              <a:rPr lang="en-US" b="1" dirty="0" smtClean="0"/>
              <a:t>                                </a:t>
            </a:r>
            <a:r>
              <a:rPr lang="en-US" b="1" dirty="0" err="1" smtClean="0"/>
              <a:t>www.studymafia.org</a:t>
            </a:r>
            <a:r>
              <a:rPr lang="en-US" dirty="0" smtClean="0"/>
              <a:t> </a:t>
            </a:r>
            <a:endParaRPr lang="en-US" b="1" dirty="0"/>
          </a:p>
        </p:txBody>
      </p:sp>
      <p:sp>
        <p:nvSpPr>
          <p:cNvPr id="11270" name="Rectangle 8"/>
          <p:cNvSpPr>
            <a:spLocks noChangeArrowheads="1"/>
          </p:cNvSpPr>
          <p:nvPr/>
        </p:nvSpPr>
        <p:spPr bwMode="auto">
          <a:xfrm>
            <a:off x="1219200" y="2362200"/>
            <a:ext cx="6400800" cy="1754326"/>
          </a:xfrm>
          <a:prstGeom prst="rect">
            <a:avLst/>
          </a:prstGeom>
          <a:noFill/>
          <a:ln w="9525">
            <a:noFill/>
            <a:miter lim="800000"/>
            <a:headEnd/>
            <a:tailEnd/>
          </a:ln>
        </p:spPr>
        <p:txBody>
          <a:bodyPr>
            <a:spAutoFit/>
          </a:bodyPr>
          <a:lstStyle/>
          <a:p>
            <a:pPr algn="ctr">
              <a:defRPr/>
            </a:pPr>
            <a:r>
              <a:rPr lang="en-US" sz="3600" b="1" dirty="0">
                <a:latin typeface="+mn-lt"/>
              </a:rPr>
              <a:t>   Seminar </a:t>
            </a:r>
          </a:p>
          <a:p>
            <a:pPr algn="ctr">
              <a:defRPr/>
            </a:pPr>
            <a:r>
              <a:rPr lang="en-US" sz="3600" b="1" dirty="0">
                <a:latin typeface="+mn-lt"/>
              </a:rPr>
              <a:t>On</a:t>
            </a:r>
          </a:p>
          <a:p>
            <a:pPr algn="ctr">
              <a:defRPr/>
            </a:pPr>
            <a:r>
              <a:rPr lang="en-US" sz="3600" b="1" dirty="0" smtClean="0">
                <a:ln/>
                <a:effectLst>
                  <a:reflection blurRad="10000" stA="55000" endPos="48000" dist="500" dir="5400000" sy="-100000" algn="bl" rotWithShape="0"/>
                </a:effectLst>
                <a:latin typeface="Times New Roman" pitchFamily="18" charset="0"/>
                <a:cs typeface="Times New Roman" pitchFamily="18" charset="0"/>
              </a:rPr>
              <a:t>History of Computer</a:t>
            </a:r>
            <a:endParaRPr lang="en-US" sz="3600" b="1" dirty="0">
              <a:latin typeface="+mn-lt"/>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20688"/>
            <a:ext cx="8280920" cy="1877437"/>
          </a:xfrm>
          <a:prstGeom prst="rect">
            <a:avLst/>
          </a:prstGeom>
          <a:noFill/>
        </p:spPr>
        <p:txBody>
          <a:bodyPr wrap="square" rtlCol="0">
            <a:spAutoFit/>
          </a:bodyPr>
          <a:lstStyle/>
          <a:p>
            <a:r>
              <a:rPr lang="en-GB" sz="4400" dirty="0" smtClean="0">
                <a:latin typeface="+mj-lt"/>
                <a:ea typeface="Gungsuh" pitchFamily="18" charset="-127"/>
              </a:rPr>
              <a:t>NAPIER’S BONES </a:t>
            </a:r>
          </a:p>
          <a:p>
            <a:endParaRPr lang="en-GB" dirty="0">
              <a:latin typeface="+mj-lt"/>
            </a:endParaRPr>
          </a:p>
          <a:p>
            <a:r>
              <a:rPr lang="en-GB" dirty="0" smtClean="0">
                <a:latin typeface="+mj-lt"/>
              </a:rPr>
              <a:t>Invented by a Scottish named John Napier .  He first invented the  logarithms in 1617 and he got the idea from printed tables. From the printed tables he made an alternative wherein logarithms values are carved on ivory sticks .</a:t>
            </a:r>
            <a:endParaRPr lang="en-GB" dirty="0">
              <a:latin typeface="+mj-lt"/>
            </a:endParaRPr>
          </a:p>
        </p:txBody>
      </p:sp>
      <p:pic>
        <p:nvPicPr>
          <p:cNvPr id="3" name="Picture 2" descr="http://www.computersciencelab.com/ComputerHistory/HtmlHelp/Images2/NapiersBones.gif"/>
          <p:cNvPicPr/>
          <p:nvPr/>
        </p:nvPicPr>
        <p:blipFill>
          <a:blip r:embed="rId2" cstate="print"/>
          <a:srcRect/>
          <a:stretch>
            <a:fillRect/>
          </a:stretch>
        </p:blipFill>
        <p:spPr bwMode="auto">
          <a:xfrm>
            <a:off x="539552" y="3068960"/>
            <a:ext cx="3456384" cy="3168352"/>
          </a:xfrm>
          <a:prstGeom prst="rect">
            <a:avLst/>
          </a:prstGeom>
          <a:noFill/>
          <a:ln w="9525">
            <a:noFill/>
            <a:miter lim="800000"/>
            <a:headEnd/>
            <a:tailEnd/>
          </a:ln>
        </p:spPr>
      </p:pic>
      <p:pic>
        <p:nvPicPr>
          <p:cNvPr id="4" name="Picture 3" descr="http://www.computersciencelab.com/ComputerHistory/HtmlHelp/Images2/NapiersBones2.gif"/>
          <p:cNvPicPr/>
          <p:nvPr/>
        </p:nvPicPr>
        <p:blipFill>
          <a:blip r:embed="rId3" cstate="print"/>
          <a:srcRect/>
          <a:stretch>
            <a:fillRect/>
          </a:stretch>
        </p:blipFill>
        <p:spPr bwMode="auto">
          <a:xfrm>
            <a:off x="4427984" y="2996952"/>
            <a:ext cx="3914775"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836712"/>
            <a:ext cx="8352928" cy="769441"/>
          </a:xfrm>
          <a:prstGeom prst="rect">
            <a:avLst/>
          </a:prstGeom>
          <a:noFill/>
        </p:spPr>
        <p:txBody>
          <a:bodyPr wrap="square" rtlCol="0">
            <a:spAutoFit/>
          </a:bodyPr>
          <a:lstStyle/>
          <a:p>
            <a:r>
              <a:rPr lang="en-GB" sz="4400" dirty="0" smtClean="0"/>
              <a:t>SLIDE RULE</a:t>
            </a:r>
          </a:p>
        </p:txBody>
      </p:sp>
      <p:sp>
        <p:nvSpPr>
          <p:cNvPr id="5" name="TextBox 4"/>
          <p:cNvSpPr txBox="1"/>
          <p:nvPr/>
        </p:nvSpPr>
        <p:spPr>
          <a:xfrm>
            <a:off x="467544" y="1628800"/>
            <a:ext cx="8280920" cy="1477328"/>
          </a:xfrm>
          <a:prstGeom prst="rect">
            <a:avLst/>
          </a:prstGeom>
          <a:noFill/>
        </p:spPr>
        <p:txBody>
          <a:bodyPr wrap="square" rtlCol="0">
            <a:spAutoFit/>
          </a:bodyPr>
          <a:lstStyle/>
          <a:p>
            <a:r>
              <a:rPr lang="en-GB" dirty="0" smtClean="0"/>
              <a:t>A slide rule can do very difficult calculations  engineers and architects were using it before in calculations. Three men developed the slide rule and they were  Edmund Gunter, </a:t>
            </a:r>
            <a:r>
              <a:rPr lang="en-GB" dirty="0"/>
              <a:t>W</a:t>
            </a:r>
            <a:r>
              <a:rPr lang="en-GB" dirty="0" smtClean="0"/>
              <a:t>illiam </a:t>
            </a:r>
            <a:r>
              <a:rPr lang="en-GB" dirty="0" err="1" smtClean="0"/>
              <a:t>Oughtred</a:t>
            </a:r>
            <a:r>
              <a:rPr lang="en-GB" dirty="0" smtClean="0"/>
              <a:t>, and Robert </a:t>
            </a:r>
            <a:r>
              <a:rPr lang="en-GB" dirty="0" err="1" smtClean="0"/>
              <a:t>Bissaker</a:t>
            </a:r>
            <a:r>
              <a:rPr lang="en-GB" dirty="0" smtClean="0"/>
              <a:t>. It was in 1632 when slide rule was first built in England. It was used in the 1960s by engineers  of Mercury, Gemini and Apollo programs which landed men on moon. </a:t>
            </a:r>
          </a:p>
        </p:txBody>
      </p:sp>
      <p:pic>
        <p:nvPicPr>
          <p:cNvPr id="6" name="Picture 5" descr="http://www.computersciencelab.com/ComputerHistory/HtmlHelp/Images2/sliderule.jpg"/>
          <p:cNvPicPr/>
          <p:nvPr/>
        </p:nvPicPr>
        <p:blipFill>
          <a:blip r:embed="rId2" cstate="print"/>
          <a:srcRect/>
          <a:stretch>
            <a:fillRect/>
          </a:stretch>
        </p:blipFill>
        <p:spPr bwMode="auto">
          <a:xfrm>
            <a:off x="467544" y="3356992"/>
            <a:ext cx="7992888"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DaVinci.gif"/>
          <p:cNvPicPr/>
          <p:nvPr/>
        </p:nvPicPr>
        <p:blipFill>
          <a:blip r:embed="rId2" cstate="print"/>
          <a:srcRect/>
          <a:stretch>
            <a:fillRect/>
          </a:stretch>
        </p:blipFill>
        <p:spPr bwMode="auto">
          <a:xfrm>
            <a:off x="539552" y="1340768"/>
            <a:ext cx="3888432" cy="2664296"/>
          </a:xfrm>
          <a:prstGeom prst="rect">
            <a:avLst/>
          </a:prstGeom>
          <a:noFill/>
          <a:ln w="9525">
            <a:noFill/>
            <a:miter lim="800000"/>
            <a:headEnd/>
            <a:tailEnd/>
          </a:ln>
        </p:spPr>
      </p:pic>
      <p:sp>
        <p:nvSpPr>
          <p:cNvPr id="3" name="TextBox 2"/>
          <p:cNvSpPr txBox="1"/>
          <p:nvPr/>
        </p:nvSpPr>
        <p:spPr>
          <a:xfrm>
            <a:off x="4644008" y="1772816"/>
            <a:ext cx="3888432" cy="923330"/>
          </a:xfrm>
          <a:prstGeom prst="rect">
            <a:avLst/>
          </a:prstGeom>
          <a:noFill/>
        </p:spPr>
        <p:txBody>
          <a:bodyPr wrap="square" rtlCol="0">
            <a:spAutoFit/>
          </a:bodyPr>
          <a:lstStyle/>
          <a:p>
            <a:r>
              <a:rPr lang="en-GB" dirty="0" smtClean="0"/>
              <a:t>Leonardo </a:t>
            </a:r>
            <a:r>
              <a:rPr lang="en-GB" dirty="0" err="1" smtClean="0"/>
              <a:t>da</a:t>
            </a:r>
            <a:r>
              <a:rPr lang="en-GB" dirty="0" smtClean="0"/>
              <a:t> Vinci  made had drawn gear-driven  calculating machines but had never built any.</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8136904" cy="769441"/>
          </a:xfrm>
          <a:prstGeom prst="rect">
            <a:avLst/>
          </a:prstGeom>
          <a:noFill/>
        </p:spPr>
        <p:txBody>
          <a:bodyPr wrap="square" rtlCol="0">
            <a:spAutoFit/>
          </a:bodyPr>
          <a:lstStyle/>
          <a:p>
            <a:r>
              <a:rPr lang="en-GB" sz="4400" dirty="0" smtClean="0"/>
              <a:t>SCHICKARD’S CALCULATING CLOCK</a:t>
            </a:r>
          </a:p>
        </p:txBody>
      </p:sp>
      <p:pic>
        <p:nvPicPr>
          <p:cNvPr id="3" name="Picture 2" descr="http://www.computersciencelab.com/ComputerHistory/HtmlHelp/Images2/CalculatingClock.gif"/>
          <p:cNvPicPr/>
          <p:nvPr/>
        </p:nvPicPr>
        <p:blipFill>
          <a:blip r:embed="rId3" cstate="print"/>
          <a:srcRect/>
          <a:stretch>
            <a:fillRect/>
          </a:stretch>
        </p:blipFill>
        <p:spPr bwMode="auto">
          <a:xfrm>
            <a:off x="5364088" y="1556792"/>
            <a:ext cx="3217540" cy="4320480"/>
          </a:xfrm>
          <a:prstGeom prst="rect">
            <a:avLst/>
          </a:prstGeom>
          <a:noFill/>
          <a:ln w="9525">
            <a:noFill/>
            <a:miter lim="800000"/>
            <a:headEnd/>
            <a:tailEnd/>
          </a:ln>
        </p:spPr>
      </p:pic>
      <p:sp>
        <p:nvSpPr>
          <p:cNvPr id="4" name="TextBox 3"/>
          <p:cNvSpPr txBox="1"/>
          <p:nvPr/>
        </p:nvSpPr>
        <p:spPr>
          <a:xfrm>
            <a:off x="395536" y="1844824"/>
            <a:ext cx="4392488" cy="1754326"/>
          </a:xfrm>
          <a:prstGeom prst="rect">
            <a:avLst/>
          </a:prstGeom>
          <a:noFill/>
        </p:spPr>
        <p:txBody>
          <a:bodyPr wrap="square" rtlCol="0">
            <a:spAutoFit/>
          </a:bodyPr>
          <a:lstStyle/>
          <a:p>
            <a:r>
              <a:rPr lang="en-GB" dirty="0" smtClean="0"/>
              <a:t>In 1623, German Professor, Wilhelm </a:t>
            </a:r>
            <a:r>
              <a:rPr lang="en-GB" dirty="0" err="1" smtClean="0"/>
              <a:t>Schickard</a:t>
            </a:r>
            <a:r>
              <a:rPr lang="en-GB" dirty="0" smtClean="0"/>
              <a:t>  built this first  gear-driven  calculating device. However this device got little publicity for its inventor  died because of the outbreak of bubonic plague in the </a:t>
            </a:r>
            <a:r>
              <a:rPr lang="en-GB" dirty="0" err="1" smtClean="0"/>
              <a:t>Mediterranen</a:t>
            </a:r>
            <a:r>
              <a:rPr lang="en-GB" dirty="0" smtClean="0"/>
              <a:t>.</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064896" cy="769441"/>
          </a:xfrm>
          <a:prstGeom prst="rect">
            <a:avLst/>
          </a:prstGeom>
          <a:noFill/>
        </p:spPr>
        <p:txBody>
          <a:bodyPr wrap="square" rtlCol="0">
            <a:spAutoFit/>
          </a:bodyPr>
          <a:lstStyle/>
          <a:p>
            <a:r>
              <a:rPr lang="en-GB" sz="4400" dirty="0" smtClean="0"/>
              <a:t>PASCALINE</a:t>
            </a:r>
          </a:p>
        </p:txBody>
      </p:sp>
      <p:sp>
        <p:nvSpPr>
          <p:cNvPr id="3" name="TextBox 2"/>
          <p:cNvSpPr txBox="1"/>
          <p:nvPr/>
        </p:nvSpPr>
        <p:spPr>
          <a:xfrm>
            <a:off x="3275856" y="1772816"/>
            <a:ext cx="5184576" cy="3416320"/>
          </a:xfrm>
          <a:prstGeom prst="rect">
            <a:avLst/>
          </a:prstGeom>
          <a:noFill/>
        </p:spPr>
        <p:txBody>
          <a:bodyPr wrap="square" rtlCol="0">
            <a:spAutoFit/>
          </a:bodyPr>
          <a:lstStyle/>
          <a:p>
            <a:r>
              <a:rPr lang="en-GB" dirty="0" smtClean="0"/>
              <a:t>At the age of 19, </a:t>
            </a:r>
            <a:r>
              <a:rPr lang="en-GB" dirty="0" err="1" smtClean="0"/>
              <a:t>Blaise</a:t>
            </a:r>
            <a:r>
              <a:rPr lang="en-GB" dirty="0" smtClean="0"/>
              <a:t> Pascal invented the </a:t>
            </a:r>
            <a:r>
              <a:rPr lang="en-GB" dirty="0" err="1"/>
              <a:t>P</a:t>
            </a:r>
            <a:r>
              <a:rPr lang="en-GB" dirty="0" err="1" smtClean="0"/>
              <a:t>ascaline</a:t>
            </a:r>
            <a:r>
              <a:rPr lang="en-GB" dirty="0" smtClean="0"/>
              <a:t> in 1642 for his father who is a tax collector.  He had built 50 of this gear-driven one-function calculator, which only performs addition. But he wasn’t able to sell the device because of its high cost and inaccuracy.</a:t>
            </a:r>
          </a:p>
          <a:p>
            <a:endParaRPr lang="en-GB" dirty="0"/>
          </a:p>
          <a:p>
            <a:r>
              <a:rPr lang="en-GB" dirty="0" err="1" smtClean="0"/>
              <a:t>Pascaline</a:t>
            </a:r>
            <a:r>
              <a:rPr lang="en-GB" dirty="0" smtClean="0"/>
              <a:t> uses complicated arrangement of numbered wheels connected by gears. Pascal continually develop his machine until it can already perform subtraction  and addition up to nine digits long. </a:t>
            </a:r>
          </a:p>
        </p:txBody>
      </p:sp>
      <p:pic>
        <p:nvPicPr>
          <p:cNvPr id="22530" name="Picture 2"/>
          <p:cNvPicPr>
            <a:picLocks noChangeAspect="1" noChangeArrowheads="1"/>
          </p:cNvPicPr>
          <p:nvPr/>
        </p:nvPicPr>
        <p:blipFill>
          <a:blip r:embed="rId2" cstate="print"/>
          <a:srcRect/>
          <a:stretch>
            <a:fillRect/>
          </a:stretch>
        </p:blipFill>
        <p:spPr bwMode="auto">
          <a:xfrm>
            <a:off x="611560" y="1916832"/>
            <a:ext cx="2448272"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omputersciencelab.com/ComputerHistory/HtmlHelp/Images2/PascalineRear.jpg"/>
          <p:cNvPicPr/>
          <p:nvPr/>
        </p:nvPicPr>
        <p:blipFill>
          <a:blip r:embed="rId2" cstate="print"/>
          <a:srcRect/>
          <a:stretch>
            <a:fillRect/>
          </a:stretch>
        </p:blipFill>
        <p:spPr bwMode="auto">
          <a:xfrm>
            <a:off x="611560" y="1556792"/>
            <a:ext cx="5305425" cy="3206502"/>
          </a:xfrm>
          <a:prstGeom prst="rect">
            <a:avLst/>
          </a:prstGeom>
          <a:noFill/>
          <a:ln w="9525">
            <a:noFill/>
            <a:miter lim="800000"/>
            <a:headEnd/>
            <a:tailEnd/>
          </a:ln>
        </p:spPr>
      </p:pic>
      <p:sp>
        <p:nvSpPr>
          <p:cNvPr id="4" name="TextBox 3"/>
          <p:cNvSpPr txBox="1"/>
          <p:nvPr/>
        </p:nvSpPr>
        <p:spPr>
          <a:xfrm>
            <a:off x="6012160" y="3356992"/>
            <a:ext cx="2448272" cy="1477328"/>
          </a:xfrm>
          <a:prstGeom prst="rect">
            <a:avLst/>
          </a:prstGeom>
          <a:noFill/>
        </p:spPr>
        <p:txBody>
          <a:bodyPr wrap="square" rtlCol="0">
            <a:spAutoFit/>
          </a:bodyPr>
          <a:lstStyle/>
          <a:p>
            <a:r>
              <a:rPr lang="en-GB" dirty="0" smtClean="0"/>
              <a:t>This is the </a:t>
            </a:r>
            <a:r>
              <a:rPr lang="en-GB" dirty="0" err="1" smtClean="0"/>
              <a:t>pascalline</a:t>
            </a:r>
            <a:r>
              <a:rPr lang="en-GB" dirty="0" smtClean="0"/>
              <a:t> opened up with gears and cylinders which rotated to show the numerical result</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1642Pascaline.jpg"/>
          <p:cNvPicPr/>
          <p:nvPr/>
        </p:nvPicPr>
        <p:blipFill>
          <a:blip r:embed="rId2" cstate="print"/>
          <a:srcRect/>
          <a:stretch>
            <a:fillRect/>
          </a:stretch>
        </p:blipFill>
        <p:spPr bwMode="auto">
          <a:xfrm>
            <a:off x="539552" y="3212976"/>
            <a:ext cx="7992888" cy="3190875"/>
          </a:xfrm>
          <a:prstGeom prst="rect">
            <a:avLst/>
          </a:prstGeom>
          <a:noFill/>
          <a:ln w="9525">
            <a:noFill/>
            <a:miter lim="800000"/>
            <a:headEnd/>
            <a:tailEnd/>
          </a:ln>
        </p:spPr>
      </p:pic>
      <p:pic>
        <p:nvPicPr>
          <p:cNvPr id="3" name="Picture 2" descr="http://www.computersciencelab.com/ComputerHistory/HtmlHelp/Images2/PascalineFront.jpg"/>
          <p:cNvPicPr/>
          <p:nvPr/>
        </p:nvPicPr>
        <p:blipFill>
          <a:blip r:embed="rId3" cstate="print"/>
          <a:srcRect/>
          <a:stretch>
            <a:fillRect/>
          </a:stretch>
        </p:blipFill>
        <p:spPr bwMode="auto">
          <a:xfrm>
            <a:off x="539552" y="476672"/>
            <a:ext cx="8136904"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769441"/>
          </a:xfrm>
          <a:prstGeom prst="rect">
            <a:avLst/>
          </a:prstGeom>
          <a:noFill/>
        </p:spPr>
        <p:txBody>
          <a:bodyPr wrap="square" rtlCol="0">
            <a:spAutoFit/>
          </a:bodyPr>
          <a:lstStyle/>
          <a:p>
            <a:r>
              <a:rPr lang="en-GB" sz="4400" dirty="0" smtClean="0"/>
              <a:t>STEPPED RECKONER</a:t>
            </a:r>
            <a:endParaRPr lang="en-GB" sz="4400" dirty="0"/>
          </a:p>
        </p:txBody>
      </p:sp>
      <p:sp>
        <p:nvSpPr>
          <p:cNvPr id="3" name="TextBox 2"/>
          <p:cNvSpPr txBox="1"/>
          <p:nvPr/>
        </p:nvSpPr>
        <p:spPr>
          <a:xfrm>
            <a:off x="683568" y="1700808"/>
            <a:ext cx="5184576" cy="3416320"/>
          </a:xfrm>
          <a:prstGeom prst="rect">
            <a:avLst/>
          </a:prstGeom>
          <a:noFill/>
        </p:spPr>
        <p:txBody>
          <a:bodyPr wrap="square" rtlCol="0">
            <a:spAutoFit/>
          </a:bodyPr>
          <a:lstStyle/>
          <a:p>
            <a:r>
              <a:rPr lang="en-GB" dirty="0" smtClean="0"/>
              <a:t>Gottfried Wilhelm Von Leibniz is a German mathematician  who </a:t>
            </a:r>
            <a:r>
              <a:rPr lang="en-GB" dirty="0"/>
              <a:t> </a:t>
            </a:r>
            <a:r>
              <a:rPr lang="en-GB" dirty="0" smtClean="0"/>
              <a:t>discovered the fundamental principles in infinitesimal calculus. </a:t>
            </a:r>
          </a:p>
          <a:p>
            <a:endParaRPr lang="en-GB" dirty="0"/>
          </a:p>
          <a:p>
            <a:r>
              <a:rPr lang="en-GB" dirty="0" smtClean="0"/>
              <a:t>In 1672, </a:t>
            </a:r>
            <a:r>
              <a:rPr lang="en-GB" dirty="0"/>
              <a:t>L</a:t>
            </a:r>
            <a:r>
              <a:rPr lang="en-GB" dirty="0" smtClean="0"/>
              <a:t>eibniz  invented a calculating machine which  he called the stepped </a:t>
            </a:r>
            <a:r>
              <a:rPr lang="en-GB" dirty="0" err="1" smtClean="0"/>
              <a:t>reckoner</a:t>
            </a:r>
            <a:r>
              <a:rPr lang="en-GB" dirty="0" smtClean="0"/>
              <a:t>. He called it a stepped </a:t>
            </a:r>
            <a:r>
              <a:rPr lang="en-GB" dirty="0" err="1" smtClean="0"/>
              <a:t>reckoner</a:t>
            </a:r>
            <a:r>
              <a:rPr lang="en-GB" dirty="0" smtClean="0"/>
              <a:t>  for instead of using gears like Pascal it has fluted drums with ten flutes arranged around their circumference  in a stair-step fashion. It  is capable of  adding, subtracting, multiplying, dividing , and extracting roots.  The device uses the decimal  number system.</a:t>
            </a:r>
            <a:endParaRPr lang="en-GB" dirty="0"/>
          </a:p>
        </p:txBody>
      </p:sp>
      <p:pic>
        <p:nvPicPr>
          <p:cNvPr id="21506" name="Picture 2"/>
          <p:cNvPicPr>
            <a:picLocks noChangeAspect="1" noChangeArrowheads="1"/>
          </p:cNvPicPr>
          <p:nvPr/>
        </p:nvPicPr>
        <p:blipFill>
          <a:blip r:embed="rId2" cstate="print"/>
          <a:srcRect/>
          <a:stretch>
            <a:fillRect/>
          </a:stretch>
        </p:blipFill>
        <p:spPr bwMode="auto">
          <a:xfrm>
            <a:off x="5940152" y="1700808"/>
            <a:ext cx="2736304" cy="2376264"/>
          </a:xfrm>
          <a:prstGeom prst="rect">
            <a:avLst/>
          </a:prstGeom>
          <a:noFill/>
          <a:ln w="9525">
            <a:noFill/>
            <a:miter lim="800000"/>
            <a:headEnd/>
            <a:tailEnd/>
          </a:ln>
        </p:spPr>
      </p:pic>
      <p:pic>
        <p:nvPicPr>
          <p:cNvPr id="5" name="Picture 4" descr="http://www.computersciencelab.com/ComputerHistory/HtmlHelp/Images2/SteppedReckoner.gif"/>
          <p:cNvPicPr/>
          <p:nvPr/>
        </p:nvPicPr>
        <p:blipFill>
          <a:blip r:embed="rId3" cstate="print"/>
          <a:srcRect/>
          <a:stretch>
            <a:fillRect/>
          </a:stretch>
        </p:blipFill>
        <p:spPr bwMode="auto">
          <a:xfrm>
            <a:off x="6012160" y="4509120"/>
            <a:ext cx="2736304"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992888" cy="769441"/>
          </a:xfrm>
          <a:prstGeom prst="rect">
            <a:avLst/>
          </a:prstGeom>
          <a:noFill/>
        </p:spPr>
        <p:txBody>
          <a:bodyPr wrap="square" rtlCol="0">
            <a:spAutoFit/>
          </a:bodyPr>
          <a:lstStyle/>
          <a:p>
            <a:r>
              <a:rPr lang="en-GB" sz="4400" dirty="0" smtClean="0"/>
              <a:t>JACQUARD’S LOOM</a:t>
            </a:r>
            <a:endParaRPr lang="en-GB" sz="4400" dirty="0"/>
          </a:p>
        </p:txBody>
      </p:sp>
      <p:sp>
        <p:nvSpPr>
          <p:cNvPr id="3" name="TextBox 2"/>
          <p:cNvSpPr txBox="1"/>
          <p:nvPr/>
        </p:nvSpPr>
        <p:spPr>
          <a:xfrm>
            <a:off x="539552" y="1844824"/>
            <a:ext cx="5616624" cy="1754326"/>
          </a:xfrm>
          <a:prstGeom prst="rect">
            <a:avLst/>
          </a:prstGeom>
          <a:noFill/>
        </p:spPr>
        <p:txBody>
          <a:bodyPr wrap="square" rtlCol="0">
            <a:spAutoFit/>
          </a:bodyPr>
          <a:lstStyle/>
          <a:p>
            <a:r>
              <a:rPr lang="en-GB" dirty="0" smtClean="0"/>
              <a:t>In 1801, Joseph-Marie Jacquard , a French inventor  developed the power loom. The Jacquard’s loom works by using wooden punched cards  held together in a rope to program patterns in order to create woven fabrics. The presence or absence of each hole in the card physically allows a </a:t>
            </a:r>
            <a:r>
              <a:rPr lang="en-GB" dirty="0" err="1" smtClean="0"/>
              <a:t>colored</a:t>
            </a:r>
            <a:r>
              <a:rPr lang="en-GB" dirty="0" smtClean="0"/>
              <a:t> thread to pass or stop the thread. </a:t>
            </a:r>
          </a:p>
        </p:txBody>
      </p:sp>
      <p:pic>
        <p:nvPicPr>
          <p:cNvPr id="4" name="Picture 3" descr="http://www.computersciencelab.com/ComputerHistory/HtmlHelp/Images2/jacquardcard.gif"/>
          <p:cNvPicPr/>
          <p:nvPr/>
        </p:nvPicPr>
        <p:blipFill>
          <a:blip r:embed="rId3" cstate="print"/>
          <a:srcRect/>
          <a:stretch>
            <a:fillRect/>
          </a:stretch>
        </p:blipFill>
        <p:spPr bwMode="auto">
          <a:xfrm>
            <a:off x="3059832" y="4221088"/>
            <a:ext cx="2847975" cy="1924050"/>
          </a:xfrm>
          <a:prstGeom prst="rect">
            <a:avLst/>
          </a:prstGeom>
          <a:noFill/>
          <a:ln w="9525">
            <a:noFill/>
            <a:miter lim="800000"/>
            <a:headEnd/>
            <a:tailEnd/>
          </a:ln>
        </p:spPr>
      </p:pic>
      <p:pic>
        <p:nvPicPr>
          <p:cNvPr id="5" name="Picture 4" descr="http://www.computersciencelab.com/ComputerHistory/HtmlHelp/Images2/jacquard.jpg"/>
          <p:cNvPicPr/>
          <p:nvPr/>
        </p:nvPicPr>
        <p:blipFill>
          <a:blip r:embed="rId4" cstate="print"/>
          <a:srcRect/>
          <a:stretch>
            <a:fillRect/>
          </a:stretch>
        </p:blipFill>
        <p:spPr bwMode="auto">
          <a:xfrm>
            <a:off x="6300192" y="1412776"/>
            <a:ext cx="2376264" cy="4536504"/>
          </a:xfrm>
          <a:prstGeom prst="rect">
            <a:avLst/>
          </a:prstGeom>
          <a:noFill/>
          <a:ln w="9525">
            <a:noFill/>
            <a:miter lim="800000"/>
            <a:headEnd/>
            <a:tailEnd/>
          </a:ln>
        </p:spPr>
      </p:pic>
      <p:sp>
        <p:nvSpPr>
          <p:cNvPr id="6" name="TextBox 5"/>
          <p:cNvSpPr txBox="1"/>
          <p:nvPr/>
        </p:nvSpPr>
        <p:spPr>
          <a:xfrm>
            <a:off x="683568" y="5445224"/>
            <a:ext cx="2880320" cy="646331"/>
          </a:xfrm>
          <a:prstGeom prst="rect">
            <a:avLst/>
          </a:prstGeom>
          <a:noFill/>
        </p:spPr>
        <p:txBody>
          <a:bodyPr wrap="square" rtlCol="0">
            <a:spAutoFit/>
          </a:bodyPr>
          <a:lstStyle/>
          <a:p>
            <a:r>
              <a:rPr lang="en-GB" dirty="0" smtClean="0"/>
              <a:t>A close up of a Jacquard punched card</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JacquardCard.jpg"/>
          <p:cNvPicPr/>
          <p:nvPr/>
        </p:nvPicPr>
        <p:blipFill>
          <a:blip r:embed="rId2" cstate="print"/>
          <a:srcRect/>
          <a:stretch>
            <a:fillRect/>
          </a:stretch>
        </p:blipFill>
        <p:spPr bwMode="auto">
          <a:xfrm>
            <a:off x="2190750" y="257175"/>
            <a:ext cx="4762500"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Definition of a Computer</a:t>
            </a:r>
          </a:p>
          <a:p>
            <a:r>
              <a:rPr lang="en-US" sz="2800" b="1" dirty="0" smtClean="0"/>
              <a:t>Definition of Modern Computer</a:t>
            </a:r>
            <a:endParaRPr lang="en-US" b="1" dirty="0" smtClean="0"/>
          </a:p>
          <a:p>
            <a:r>
              <a:rPr lang="en-US" b="1" dirty="0" smtClean="0"/>
              <a:t>Abacus</a:t>
            </a:r>
          </a:p>
          <a:p>
            <a:r>
              <a:rPr lang="en-US" b="1" dirty="0" smtClean="0"/>
              <a:t>Napier Bones</a:t>
            </a:r>
          </a:p>
          <a:p>
            <a:r>
              <a:rPr lang="en-US" b="1" dirty="0" smtClean="0"/>
              <a:t>Side rule</a:t>
            </a:r>
          </a:p>
          <a:p>
            <a:r>
              <a:rPr lang="en-US" b="1" dirty="0" err="1" smtClean="0"/>
              <a:t>Pascaline</a:t>
            </a:r>
            <a:endParaRPr lang="en-US" b="1" dirty="0" smtClean="0"/>
          </a:p>
          <a:p>
            <a:r>
              <a:rPr lang="en-US" b="1" dirty="0" smtClean="0"/>
              <a:t>Stepped </a:t>
            </a:r>
            <a:r>
              <a:rPr lang="en-US" b="1" dirty="0" err="1" smtClean="0"/>
              <a:t>Reckoner</a:t>
            </a:r>
            <a:endParaRPr lang="en-US" b="1" dirty="0" smtClean="0"/>
          </a:p>
          <a:p>
            <a:r>
              <a:rPr lang="en-US" b="1" dirty="0" smtClean="0"/>
              <a:t>Jacquard Loom</a:t>
            </a:r>
          </a:p>
          <a:p>
            <a:r>
              <a:rPr lang="en-US" b="1" dirty="0" err="1" smtClean="0"/>
              <a:t>Arithmometer</a:t>
            </a:r>
            <a:endParaRPr lang="en-US" b="1" dirty="0" smtClean="0"/>
          </a:p>
          <a:p>
            <a:r>
              <a:rPr lang="en-US" b="1" dirty="0" smtClean="0"/>
              <a:t>Difference Engine and Analytical Engine</a:t>
            </a:r>
            <a:endParaRPr lang="en-US" b="1" dirty="0"/>
          </a:p>
        </p:txBody>
      </p:sp>
      <p:sp>
        <p:nvSpPr>
          <p:cNvPr id="3" name="Title 2"/>
          <p:cNvSpPr>
            <a:spLocks noGrp="1"/>
          </p:cNvSpPr>
          <p:nvPr>
            <p:ph type="title"/>
          </p:nvPr>
        </p:nvSpPr>
        <p:spPr/>
        <p:txBody>
          <a:bodyPr/>
          <a:lstStyle/>
          <a:p>
            <a:r>
              <a:rPr lang="en-US" dirty="0" smtClean="0"/>
              <a:t>Content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JacquardLoom.jpg"/>
          <p:cNvPicPr/>
          <p:nvPr/>
        </p:nvPicPr>
        <p:blipFill>
          <a:blip r:embed="rId2" cstate="print"/>
          <a:srcRect/>
          <a:stretch>
            <a:fillRect/>
          </a:stretch>
        </p:blipFill>
        <p:spPr bwMode="auto">
          <a:xfrm>
            <a:off x="2051720" y="548680"/>
            <a:ext cx="5328592" cy="5184575"/>
          </a:xfrm>
          <a:prstGeom prst="rect">
            <a:avLst/>
          </a:prstGeom>
          <a:noFill/>
          <a:ln w="9525">
            <a:noFill/>
            <a:miter lim="800000"/>
            <a:headEnd/>
            <a:tailEnd/>
          </a:ln>
        </p:spPr>
      </p:pic>
      <p:sp>
        <p:nvSpPr>
          <p:cNvPr id="3" name="TextBox 2"/>
          <p:cNvSpPr txBox="1"/>
          <p:nvPr/>
        </p:nvSpPr>
        <p:spPr>
          <a:xfrm>
            <a:off x="2339752" y="5949280"/>
            <a:ext cx="2664296" cy="369332"/>
          </a:xfrm>
          <a:prstGeom prst="rect">
            <a:avLst/>
          </a:prstGeom>
          <a:noFill/>
        </p:spPr>
        <p:txBody>
          <a:bodyPr wrap="square" rtlCol="0">
            <a:spAutoFit/>
          </a:bodyPr>
          <a:lstStyle/>
          <a:p>
            <a:r>
              <a:rPr lang="en-GB" dirty="0" smtClean="0"/>
              <a:t>Jacquard’s Loom</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704856" cy="769441"/>
          </a:xfrm>
          <a:prstGeom prst="rect">
            <a:avLst/>
          </a:prstGeom>
          <a:noFill/>
        </p:spPr>
        <p:txBody>
          <a:bodyPr wrap="square" rtlCol="0">
            <a:spAutoFit/>
          </a:bodyPr>
          <a:lstStyle/>
          <a:p>
            <a:r>
              <a:rPr lang="en-GB" sz="4400" dirty="0" smtClean="0"/>
              <a:t>DIFFERENCE ENGINE</a:t>
            </a:r>
            <a:endParaRPr lang="en-GB" sz="4400" dirty="0"/>
          </a:p>
        </p:txBody>
      </p:sp>
      <p:pic>
        <p:nvPicPr>
          <p:cNvPr id="23554" name="Picture 2"/>
          <p:cNvPicPr>
            <a:picLocks noChangeAspect="1" noChangeArrowheads="1"/>
          </p:cNvPicPr>
          <p:nvPr/>
        </p:nvPicPr>
        <p:blipFill>
          <a:blip r:embed="rId2" cstate="print"/>
          <a:srcRect/>
          <a:stretch>
            <a:fillRect/>
          </a:stretch>
        </p:blipFill>
        <p:spPr bwMode="auto">
          <a:xfrm>
            <a:off x="683568" y="1556792"/>
            <a:ext cx="2628900" cy="3200400"/>
          </a:xfrm>
          <a:prstGeom prst="rect">
            <a:avLst/>
          </a:prstGeom>
          <a:noFill/>
          <a:ln w="9525">
            <a:noFill/>
            <a:miter lim="800000"/>
            <a:headEnd/>
            <a:tailEnd/>
          </a:ln>
        </p:spPr>
      </p:pic>
      <p:sp>
        <p:nvSpPr>
          <p:cNvPr id="4" name="TextBox 3"/>
          <p:cNvSpPr txBox="1"/>
          <p:nvPr/>
        </p:nvSpPr>
        <p:spPr>
          <a:xfrm>
            <a:off x="3563888" y="1628800"/>
            <a:ext cx="4968552" cy="3693319"/>
          </a:xfrm>
          <a:prstGeom prst="rect">
            <a:avLst/>
          </a:prstGeom>
          <a:noFill/>
        </p:spPr>
        <p:txBody>
          <a:bodyPr wrap="square" rtlCol="0">
            <a:spAutoFit/>
          </a:bodyPr>
          <a:lstStyle/>
          <a:p>
            <a:r>
              <a:rPr lang="en-GB" dirty="0" smtClean="0"/>
              <a:t>Charles  Babbage  designed this  steam driven calculating machine about the size of the room. The machine intended to solve  tables of numbers, such as logarithm tables which was use in navigations.  The difference engine should be capable or calculating 20-decimal capacity of solving mathematical problems. </a:t>
            </a:r>
          </a:p>
          <a:p>
            <a:endParaRPr lang="en-GB" dirty="0"/>
          </a:p>
          <a:p>
            <a:r>
              <a:rPr lang="en-GB" dirty="0" smtClean="0"/>
              <a:t>The machine was greatly funded by the British government to be used by the Navy. Unfortunately, even though a lot of money was put into the completion of the machine it was never been finished. </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DifferenceEngine.jpg"/>
          <p:cNvPicPr/>
          <p:nvPr/>
        </p:nvPicPr>
        <p:blipFill>
          <a:blip r:embed="rId2" cstate="print"/>
          <a:srcRect/>
          <a:stretch>
            <a:fillRect/>
          </a:stretch>
        </p:blipFill>
        <p:spPr bwMode="auto">
          <a:xfrm>
            <a:off x="3851920" y="260648"/>
            <a:ext cx="4762500" cy="6248400"/>
          </a:xfrm>
          <a:prstGeom prst="rect">
            <a:avLst/>
          </a:prstGeom>
          <a:noFill/>
          <a:ln w="9525">
            <a:noFill/>
            <a:miter lim="800000"/>
            <a:headEnd/>
            <a:tailEnd/>
          </a:ln>
        </p:spPr>
      </p:pic>
      <p:sp>
        <p:nvSpPr>
          <p:cNvPr id="3" name="TextBox 2"/>
          <p:cNvSpPr txBox="1"/>
          <p:nvPr/>
        </p:nvSpPr>
        <p:spPr>
          <a:xfrm>
            <a:off x="467544" y="4797152"/>
            <a:ext cx="3168352" cy="646331"/>
          </a:xfrm>
          <a:prstGeom prst="rect">
            <a:avLst/>
          </a:prstGeom>
          <a:noFill/>
        </p:spPr>
        <p:txBody>
          <a:bodyPr wrap="square" rtlCol="0">
            <a:spAutoFit/>
          </a:bodyPr>
          <a:lstStyle/>
          <a:p>
            <a:r>
              <a:rPr lang="en-GB" dirty="0" smtClean="0"/>
              <a:t>This is only a small section of Babbage’s difference engine </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920880" cy="769441"/>
          </a:xfrm>
          <a:prstGeom prst="rect">
            <a:avLst/>
          </a:prstGeom>
          <a:noFill/>
        </p:spPr>
        <p:txBody>
          <a:bodyPr wrap="square" rtlCol="0">
            <a:spAutoFit/>
          </a:bodyPr>
          <a:lstStyle/>
          <a:p>
            <a:r>
              <a:rPr lang="en-GB" sz="4400" dirty="0" smtClean="0"/>
              <a:t>ANALYTICAL ENGINE</a:t>
            </a:r>
            <a:endParaRPr lang="en-GB" sz="4400" dirty="0"/>
          </a:p>
        </p:txBody>
      </p:sp>
      <p:sp>
        <p:nvSpPr>
          <p:cNvPr id="3" name="TextBox 2"/>
          <p:cNvSpPr txBox="1"/>
          <p:nvPr/>
        </p:nvSpPr>
        <p:spPr>
          <a:xfrm>
            <a:off x="683568" y="2060848"/>
            <a:ext cx="7848872" cy="3693319"/>
          </a:xfrm>
          <a:prstGeom prst="rect">
            <a:avLst/>
          </a:prstGeom>
          <a:noFill/>
        </p:spPr>
        <p:txBody>
          <a:bodyPr wrap="square" rtlCol="0">
            <a:spAutoFit/>
          </a:bodyPr>
          <a:lstStyle/>
          <a:p>
            <a:r>
              <a:rPr lang="en-GB" dirty="0" smtClean="0"/>
              <a:t>Again, Charles Babbage  conceived a new machine, called the analytical engine.  He got the mechanism of Jacquard’s loom. The punched card technology was used in this machine and Babbage improved it. The analytical engine is programmable, it is as large as a house with 6 steam engines. It is capable of performing mathematical calculations, storing information by using punched cards as a permanent memory. This machine also uses </a:t>
            </a:r>
            <a:r>
              <a:rPr lang="en-GB" dirty="0"/>
              <a:t>c</a:t>
            </a:r>
            <a:r>
              <a:rPr lang="en-GB" dirty="0" smtClean="0"/>
              <a:t>onditional statement  to perform calculations.</a:t>
            </a:r>
          </a:p>
          <a:p>
            <a:endParaRPr lang="en-GB" dirty="0"/>
          </a:p>
          <a:p>
            <a:r>
              <a:rPr lang="en-GB" dirty="0" smtClean="0"/>
              <a:t>Babbage befriended  </a:t>
            </a:r>
            <a:r>
              <a:rPr lang="en-GB" dirty="0" err="1" smtClean="0"/>
              <a:t>Ada</a:t>
            </a:r>
            <a:r>
              <a:rPr lang="en-GB" dirty="0" smtClean="0"/>
              <a:t> Byron for the fashioning programs of the Analytical engine. However when </a:t>
            </a:r>
            <a:r>
              <a:rPr lang="en-GB" dirty="0" err="1" smtClean="0"/>
              <a:t>Ada</a:t>
            </a:r>
            <a:r>
              <a:rPr lang="en-GB" dirty="0" smtClean="0"/>
              <a:t> had already made plans and notes for the machine, Babbage refused to publish his ideas. The British government refused to fund Babbage’s machine and remain </a:t>
            </a:r>
            <a:r>
              <a:rPr lang="en-GB" dirty="0" err="1" smtClean="0"/>
              <a:t>unbuilt</a:t>
            </a:r>
            <a:r>
              <a:rPr lang="en-GB" dirty="0" smtClean="0"/>
              <a:t>. It was only in 1833 that the machine was constructed but then only a part of it was finished. </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064896" cy="769441"/>
          </a:xfrm>
          <a:prstGeom prst="rect">
            <a:avLst/>
          </a:prstGeom>
          <a:noFill/>
        </p:spPr>
        <p:txBody>
          <a:bodyPr wrap="square" rtlCol="0">
            <a:spAutoFit/>
          </a:bodyPr>
          <a:lstStyle/>
          <a:p>
            <a:r>
              <a:rPr lang="en-GB" sz="4400" dirty="0" smtClean="0"/>
              <a:t>LADY ADA AUGUSTA BYRON KING</a:t>
            </a:r>
            <a:endParaRPr lang="en-GB" sz="4400" dirty="0"/>
          </a:p>
        </p:txBody>
      </p:sp>
      <p:sp>
        <p:nvSpPr>
          <p:cNvPr id="3" name="TextBox 2"/>
          <p:cNvSpPr txBox="1"/>
          <p:nvPr/>
        </p:nvSpPr>
        <p:spPr>
          <a:xfrm>
            <a:off x="539552" y="1916832"/>
            <a:ext cx="7560840" cy="1754326"/>
          </a:xfrm>
          <a:prstGeom prst="rect">
            <a:avLst/>
          </a:prstGeom>
          <a:noFill/>
        </p:spPr>
        <p:txBody>
          <a:bodyPr wrap="square" rtlCol="0">
            <a:spAutoFit/>
          </a:bodyPr>
          <a:lstStyle/>
          <a:p>
            <a:r>
              <a:rPr lang="en-GB" dirty="0" smtClean="0"/>
              <a:t>She is the very first computer programmer. A daughter of the famous poet Lord Byron. She became the Countess Lady Lovelace. At the age of 19, she already got interested in Babbage’s ideas of the Analytical Engine. </a:t>
            </a:r>
            <a:r>
              <a:rPr lang="en-GB" dirty="0" err="1" smtClean="0"/>
              <a:t>Ada</a:t>
            </a:r>
            <a:r>
              <a:rPr lang="en-GB" dirty="0" smtClean="0"/>
              <a:t> and Babbage had communicated through letters and meetings and had studied for the programming of the engine. She wrote  a series of notes wherein she detailed sequences of instructions she had prepared for the analytical engine.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136904" cy="1446550"/>
          </a:xfrm>
          <a:prstGeom prst="rect">
            <a:avLst/>
          </a:prstGeom>
          <a:noFill/>
        </p:spPr>
        <p:txBody>
          <a:bodyPr wrap="square" rtlCol="0">
            <a:spAutoFit/>
          </a:bodyPr>
          <a:lstStyle/>
          <a:p>
            <a:r>
              <a:rPr lang="en-GB" sz="4400" dirty="0" smtClean="0"/>
              <a:t>HOLLERITH’S TABULATING MACHINE</a:t>
            </a:r>
            <a:endParaRPr lang="en-GB" sz="4400" dirty="0"/>
          </a:p>
        </p:txBody>
      </p:sp>
      <p:pic>
        <p:nvPicPr>
          <p:cNvPr id="24578" name="Picture 2"/>
          <p:cNvPicPr>
            <a:picLocks noChangeAspect="1" noChangeArrowheads="1"/>
          </p:cNvPicPr>
          <p:nvPr/>
        </p:nvPicPr>
        <p:blipFill>
          <a:blip r:embed="rId2" cstate="print"/>
          <a:srcRect/>
          <a:stretch>
            <a:fillRect/>
          </a:stretch>
        </p:blipFill>
        <p:spPr bwMode="auto">
          <a:xfrm>
            <a:off x="611560" y="2060848"/>
            <a:ext cx="2057400" cy="2592288"/>
          </a:xfrm>
          <a:prstGeom prst="rect">
            <a:avLst/>
          </a:prstGeom>
          <a:noFill/>
          <a:ln w="9525">
            <a:noFill/>
            <a:miter lim="800000"/>
            <a:headEnd/>
            <a:tailEnd/>
          </a:ln>
        </p:spPr>
      </p:pic>
      <p:sp>
        <p:nvSpPr>
          <p:cNvPr id="4" name="TextBox 3"/>
          <p:cNvSpPr txBox="1"/>
          <p:nvPr/>
        </p:nvSpPr>
        <p:spPr>
          <a:xfrm>
            <a:off x="3059832" y="2204864"/>
            <a:ext cx="5400600" cy="3693319"/>
          </a:xfrm>
          <a:prstGeom prst="rect">
            <a:avLst/>
          </a:prstGeom>
          <a:noFill/>
        </p:spPr>
        <p:txBody>
          <a:bodyPr wrap="square" rtlCol="0">
            <a:spAutoFit/>
          </a:bodyPr>
          <a:lstStyle/>
          <a:p>
            <a:r>
              <a:rPr lang="en-GB" dirty="0" smtClean="0"/>
              <a:t>Herman Hollerith, an American engineer who invented the Hollerith desk. He used the same idea in Jacquard’s loom. The machine consisted of a card reader which sensed the holes in the card, a gear driven mechanism which could count using Pascal’s mechanism  and a large  wall of dial indicators to display the result of the count.</a:t>
            </a:r>
          </a:p>
          <a:p>
            <a:endParaRPr lang="en-GB" dirty="0"/>
          </a:p>
          <a:p>
            <a:r>
              <a:rPr lang="en-GB" dirty="0" smtClean="0"/>
              <a:t>Hollerith’s invention was used in the 1890 U.S. Census . Hollerith’s desk made computational time faster. He developed the Hollerith’s Tabulating Machine Company which was later changed in 1924 by the name International Business  Machines(IBM). </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HollerithOperator.jpg"/>
          <p:cNvPicPr/>
          <p:nvPr/>
        </p:nvPicPr>
        <p:blipFill>
          <a:blip r:embed="rId2" cstate="print"/>
          <a:srcRect/>
          <a:stretch>
            <a:fillRect/>
          </a:stretch>
        </p:blipFill>
        <p:spPr bwMode="auto">
          <a:xfrm>
            <a:off x="539552" y="980728"/>
            <a:ext cx="3009900" cy="4124325"/>
          </a:xfrm>
          <a:prstGeom prst="rect">
            <a:avLst/>
          </a:prstGeom>
          <a:noFill/>
          <a:ln w="9525">
            <a:noFill/>
            <a:miter lim="800000"/>
            <a:headEnd/>
            <a:tailEnd/>
          </a:ln>
        </p:spPr>
      </p:pic>
      <p:pic>
        <p:nvPicPr>
          <p:cNvPr id="3" name="Picture 2" descr="http://www.computersciencelab.com/ComputerHistory/HtmlHelp/Images2/Hollerith.jpg"/>
          <p:cNvPicPr/>
          <p:nvPr/>
        </p:nvPicPr>
        <p:blipFill>
          <a:blip r:embed="rId3" cstate="print"/>
          <a:srcRect/>
          <a:stretch>
            <a:fillRect/>
          </a:stretch>
        </p:blipFill>
        <p:spPr bwMode="auto">
          <a:xfrm>
            <a:off x="4572000" y="836712"/>
            <a:ext cx="3600400" cy="4248472"/>
          </a:xfrm>
          <a:prstGeom prst="rect">
            <a:avLst/>
          </a:prstGeom>
          <a:noFill/>
          <a:ln w="9525">
            <a:noFill/>
            <a:miter lim="800000"/>
            <a:headEnd/>
            <a:tailEnd/>
          </a:ln>
        </p:spPr>
      </p:pic>
      <p:sp>
        <p:nvSpPr>
          <p:cNvPr id="4" name="TextBox 3"/>
          <p:cNvSpPr txBox="1"/>
          <p:nvPr/>
        </p:nvSpPr>
        <p:spPr>
          <a:xfrm>
            <a:off x="755576" y="5589240"/>
            <a:ext cx="2664296" cy="646331"/>
          </a:xfrm>
          <a:prstGeom prst="rect">
            <a:avLst/>
          </a:prstGeom>
          <a:noFill/>
        </p:spPr>
        <p:txBody>
          <a:bodyPr wrap="square" rtlCol="0">
            <a:spAutoFit/>
          </a:bodyPr>
          <a:lstStyle/>
          <a:p>
            <a:r>
              <a:rPr lang="en-GB" dirty="0" smtClean="0"/>
              <a:t>The operator working with the Hollerith's desk</a:t>
            </a:r>
            <a:endParaRPr lang="en-GB" dirty="0"/>
          </a:p>
        </p:txBody>
      </p:sp>
      <p:sp>
        <p:nvSpPr>
          <p:cNvPr id="5" name="TextBox 4"/>
          <p:cNvSpPr txBox="1"/>
          <p:nvPr/>
        </p:nvSpPr>
        <p:spPr>
          <a:xfrm>
            <a:off x="5076056" y="5373216"/>
            <a:ext cx="2448272" cy="369332"/>
          </a:xfrm>
          <a:prstGeom prst="rect">
            <a:avLst/>
          </a:prstGeom>
          <a:noFill/>
        </p:spPr>
        <p:txBody>
          <a:bodyPr wrap="square" rtlCol="0">
            <a:spAutoFit/>
          </a:bodyPr>
          <a:lstStyle/>
          <a:p>
            <a:r>
              <a:rPr lang="en-GB" dirty="0" smtClean="0"/>
              <a:t>The Hollerith's desk</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Census01.jpg"/>
          <p:cNvPicPr/>
          <p:nvPr/>
        </p:nvPicPr>
        <p:blipFill>
          <a:blip r:embed="rId2" cstate="print"/>
          <a:srcRect/>
          <a:stretch>
            <a:fillRect/>
          </a:stretch>
        </p:blipFill>
        <p:spPr bwMode="auto">
          <a:xfrm>
            <a:off x="1547664" y="764704"/>
            <a:ext cx="6624736" cy="4286250"/>
          </a:xfrm>
          <a:prstGeom prst="rect">
            <a:avLst/>
          </a:prstGeom>
          <a:noFill/>
          <a:ln w="9525">
            <a:noFill/>
            <a:miter lim="800000"/>
            <a:headEnd/>
            <a:tailEnd/>
          </a:ln>
        </p:spPr>
      </p:pic>
      <p:sp>
        <p:nvSpPr>
          <p:cNvPr id="3" name="TextBox 2"/>
          <p:cNvSpPr txBox="1"/>
          <p:nvPr/>
        </p:nvSpPr>
        <p:spPr>
          <a:xfrm>
            <a:off x="1691680" y="5589240"/>
            <a:ext cx="5904656" cy="369332"/>
          </a:xfrm>
          <a:prstGeom prst="rect">
            <a:avLst/>
          </a:prstGeom>
          <a:noFill/>
        </p:spPr>
        <p:txBody>
          <a:bodyPr wrap="square" rtlCol="0">
            <a:spAutoFit/>
          </a:bodyPr>
          <a:lstStyle/>
          <a:p>
            <a:r>
              <a:rPr lang="en-GB" dirty="0" smtClean="0"/>
              <a:t>Women preparing punched cards for the U.S. Census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HollerithDesk.jpg"/>
          <p:cNvPicPr/>
          <p:nvPr/>
        </p:nvPicPr>
        <p:blipFill>
          <a:blip r:embed="rId2" cstate="print"/>
          <a:srcRect/>
          <a:stretch>
            <a:fillRect/>
          </a:stretch>
        </p:blipFill>
        <p:spPr bwMode="auto">
          <a:xfrm>
            <a:off x="971600" y="692696"/>
            <a:ext cx="7315200" cy="4876800"/>
          </a:xfrm>
          <a:prstGeom prst="rect">
            <a:avLst/>
          </a:prstGeom>
          <a:noFill/>
          <a:ln w="9525">
            <a:noFill/>
            <a:miter lim="800000"/>
            <a:headEnd/>
            <a:tailEnd/>
          </a:ln>
        </p:spPr>
      </p:pic>
      <p:sp>
        <p:nvSpPr>
          <p:cNvPr id="3" name="TextBox 2"/>
          <p:cNvSpPr txBox="1"/>
          <p:nvPr/>
        </p:nvSpPr>
        <p:spPr>
          <a:xfrm>
            <a:off x="1115616" y="6021288"/>
            <a:ext cx="5256584" cy="369332"/>
          </a:xfrm>
          <a:prstGeom prst="rect">
            <a:avLst/>
          </a:prstGeom>
          <a:noFill/>
        </p:spPr>
        <p:txBody>
          <a:bodyPr wrap="square" rtlCol="0">
            <a:spAutoFit/>
          </a:bodyPr>
          <a:lstStyle/>
          <a:p>
            <a:r>
              <a:rPr lang="en-GB" dirty="0" smtClean="0"/>
              <a:t>One of Hollerith’s desk still existing today</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ScientificAmericanCover.jpg"/>
          <p:cNvPicPr/>
          <p:nvPr/>
        </p:nvPicPr>
        <p:blipFill>
          <a:blip r:embed="rId2" cstate="print"/>
          <a:srcRect/>
          <a:stretch>
            <a:fillRect/>
          </a:stretch>
        </p:blipFill>
        <p:spPr bwMode="auto">
          <a:xfrm>
            <a:off x="683568" y="260648"/>
            <a:ext cx="4762500" cy="6057900"/>
          </a:xfrm>
          <a:prstGeom prst="rect">
            <a:avLst/>
          </a:prstGeom>
          <a:noFill/>
          <a:ln w="9525">
            <a:noFill/>
            <a:miter lim="800000"/>
            <a:headEnd/>
            <a:tailEnd/>
          </a:ln>
        </p:spPr>
      </p:pic>
      <p:sp>
        <p:nvSpPr>
          <p:cNvPr id="3" name="TextBox 2"/>
          <p:cNvSpPr txBox="1"/>
          <p:nvPr/>
        </p:nvSpPr>
        <p:spPr>
          <a:xfrm>
            <a:off x="5724128" y="1556792"/>
            <a:ext cx="2880320" cy="1200329"/>
          </a:xfrm>
          <a:prstGeom prst="rect">
            <a:avLst/>
          </a:prstGeom>
          <a:noFill/>
        </p:spPr>
        <p:txBody>
          <a:bodyPr wrap="square" rtlCol="0">
            <a:spAutoFit/>
          </a:bodyPr>
          <a:lstStyle/>
          <a:p>
            <a:r>
              <a:rPr lang="en-GB" dirty="0" smtClean="0"/>
              <a:t>Hollerith’s tabulating machine was the very first machine to be on the cover of a magazine</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1844824"/>
            <a:ext cx="8064896" cy="4154984"/>
          </a:xfrm>
          <a:prstGeom prst="rect">
            <a:avLst/>
          </a:prstGeom>
          <a:noFill/>
        </p:spPr>
        <p:txBody>
          <a:bodyPr wrap="square" rtlCol="0">
            <a:spAutoFit/>
          </a:bodyPr>
          <a:lstStyle/>
          <a:p>
            <a:pPr marL="342900" indent="-342900">
              <a:buFont typeface="Arial" pitchFamily="34" charset="0"/>
              <a:buChar char="•"/>
            </a:pPr>
            <a:r>
              <a:rPr lang="en-GB" sz="2400" dirty="0" smtClean="0">
                <a:ea typeface="Gungsuh" pitchFamily="18" charset="-127"/>
              </a:rPr>
              <a:t>The first counting device started to be used by the primitive people. These are the sticks and stones. As technology </a:t>
            </a:r>
            <a:r>
              <a:rPr lang="en-GB" sz="2400" dirty="0">
                <a:ea typeface="Gungsuh" pitchFamily="18" charset="-127"/>
              </a:rPr>
              <a:t>i</a:t>
            </a:r>
            <a:r>
              <a:rPr lang="en-GB" sz="2400" dirty="0" smtClean="0">
                <a:ea typeface="Gungsuh" pitchFamily="18" charset="-127"/>
              </a:rPr>
              <a:t>mproves and human minds develop more and more computing devices are invented and developed. </a:t>
            </a:r>
          </a:p>
          <a:p>
            <a:pPr marL="342900" indent="-342900">
              <a:buFont typeface="Arial" pitchFamily="34" charset="0"/>
              <a:buChar char="•"/>
            </a:pPr>
            <a:endParaRPr lang="en-GB" sz="2400" dirty="0">
              <a:ea typeface="Gungsuh" pitchFamily="18" charset="-127"/>
            </a:endParaRPr>
          </a:p>
          <a:p>
            <a:pPr marL="342900" indent="-342900">
              <a:buFont typeface="Arial" pitchFamily="34" charset="0"/>
              <a:buChar char="•"/>
            </a:pPr>
            <a:r>
              <a:rPr lang="en-GB" sz="2400" dirty="0" smtClean="0">
                <a:ea typeface="Gungsuh" pitchFamily="18" charset="-127"/>
              </a:rPr>
              <a:t>The first computer is really the people. “Computer” then was a job title. Computer was used to describe human beings especially women whose job is to perform repetitive calculations required to compute such </a:t>
            </a:r>
            <a:r>
              <a:rPr lang="en-GB" sz="2400" dirty="0">
                <a:ea typeface="Gungsuh" pitchFamily="18" charset="-127"/>
              </a:rPr>
              <a:t>t</a:t>
            </a:r>
            <a:r>
              <a:rPr lang="en-GB" sz="2400" dirty="0" smtClean="0">
                <a:ea typeface="Gungsuh" pitchFamily="18" charset="-127"/>
              </a:rPr>
              <a:t>hings as navigation tables, tide charts, and planetary positions for almanacs</a:t>
            </a:r>
            <a:r>
              <a:rPr lang="en-GB" sz="2400" dirty="0" smtClean="0">
                <a:ea typeface="Gungsuh" pitchFamily="18" charset="-127"/>
              </a:rPr>
              <a:t>.</a:t>
            </a:r>
            <a:endParaRPr lang="en-GB" sz="2400" dirty="0" smtClean="0">
              <a:ea typeface="Gungsuh" pitchFamily="18" charset="-127"/>
            </a:endParaRPr>
          </a:p>
        </p:txBody>
      </p:sp>
      <p:sp>
        <p:nvSpPr>
          <p:cNvPr id="2" name="Rectangle 1"/>
          <p:cNvSpPr/>
          <p:nvPr/>
        </p:nvSpPr>
        <p:spPr>
          <a:xfrm>
            <a:off x="2555776" y="764704"/>
            <a:ext cx="4445641" cy="523220"/>
          </a:xfrm>
          <a:prstGeom prst="rect">
            <a:avLst/>
          </a:prstGeom>
        </p:spPr>
        <p:txBody>
          <a:bodyPr wrap="none">
            <a:spAutoFit/>
          </a:bodyPr>
          <a:lstStyle/>
          <a:p>
            <a:r>
              <a:rPr lang="en-US" sz="2800" b="1" dirty="0"/>
              <a:t>Definition of a Computer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sz="quarter" idx="1"/>
          </p:nvPr>
        </p:nvSpPr>
        <p:spPr/>
        <p:txBody>
          <a:bodyPr/>
          <a:lstStyle/>
          <a:p>
            <a:r>
              <a:rPr lang="en-US" b="1" u="sng" dirty="0" smtClean="0">
                <a:hlinkClick r:id="rId2"/>
              </a:rPr>
              <a:t>www.google.com</a:t>
            </a:r>
            <a:r>
              <a:rPr lang="en-US" b="1" u="sng" dirty="0" smtClean="0"/>
              <a:t> </a:t>
            </a:r>
            <a:endParaRPr lang="en-US" dirty="0" smtClean="0"/>
          </a:p>
          <a:p>
            <a:r>
              <a:rPr lang="en-US" b="1" u="sng" dirty="0" smtClean="0">
                <a:hlinkClick r:id="rId3"/>
              </a:rPr>
              <a:t>www.wikipedia.com</a:t>
            </a:r>
            <a:r>
              <a:rPr lang="en-US" b="1" u="sng" dirty="0" smtClean="0"/>
              <a:t> </a:t>
            </a:r>
            <a:endParaRPr lang="en-US" dirty="0" smtClean="0"/>
          </a:p>
          <a:p>
            <a:r>
              <a:rPr lang="en-US" b="1" u="sng" dirty="0" smtClean="0">
                <a:hlinkClick r:id="rId4"/>
              </a:rPr>
              <a:t>www.studymafia.org</a:t>
            </a:r>
            <a:endParaRPr lang="en-US" b="1" u="sng" dirty="0" smtClean="0"/>
          </a:p>
          <a:p>
            <a:r>
              <a:rPr lang="en-US" b="1" u="sng" dirty="0" smtClean="0"/>
              <a:t>Seminarppt.com</a:t>
            </a:r>
            <a:r>
              <a:rPr lang="en-US" b="1" u="sng" dirty="0" smtClean="0"/>
              <a:t> </a:t>
            </a:r>
            <a:endParaRPr lang="en-US" dirty="0" smtClean="0"/>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5786" y="2786058"/>
            <a:ext cx="7756263" cy="1054250"/>
          </a:xfrm>
        </p:spPr>
        <p:txBody>
          <a:bodyPr>
            <a:normAutofit fontScale="90000"/>
          </a:bodyPr>
          <a:lstStyle/>
          <a:p>
            <a:r>
              <a:rPr lang="en-US" sz="7200" dirty="0" smtClean="0"/>
              <a:t>Thanks </a:t>
            </a:r>
            <a:endParaRPr lang="en-US" sz="7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a:t>Information Processor</a:t>
            </a:r>
          </a:p>
          <a:p>
            <a:r>
              <a:rPr lang="en-US"/>
              <a:t>Input and Output</a:t>
            </a:r>
          </a:p>
        </p:txBody>
      </p:sp>
      <p:sp>
        <p:nvSpPr>
          <p:cNvPr id="51202" name="Rectangle 2"/>
          <p:cNvSpPr>
            <a:spLocks noGrp="1" noChangeArrowheads="1"/>
          </p:cNvSpPr>
          <p:nvPr>
            <p:ph type="title"/>
          </p:nvPr>
        </p:nvSpPr>
        <p:spPr/>
        <p:txBody>
          <a:bodyPr/>
          <a:lstStyle/>
          <a:p>
            <a:r>
              <a:rPr lang="en-US" dirty="0"/>
              <a:t>Definition of a Computer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a:t>Inputs, outputs, processes and </a:t>
            </a:r>
            <a:r>
              <a:rPr lang="en-US" b="1" i="1"/>
              <a:t>stores</a:t>
            </a:r>
            <a:r>
              <a:rPr lang="en-US"/>
              <a:t> information</a:t>
            </a:r>
          </a:p>
          <a:p>
            <a:r>
              <a:rPr lang="en-US"/>
              <a:t>Physical:  Keyboard, monitor, etc. – are these necessary components?</a:t>
            </a:r>
          </a:p>
        </p:txBody>
      </p:sp>
      <p:sp>
        <p:nvSpPr>
          <p:cNvPr id="54274" name="Rectangle 2"/>
          <p:cNvSpPr>
            <a:spLocks noGrp="1" noChangeArrowheads="1"/>
          </p:cNvSpPr>
          <p:nvPr>
            <p:ph type="title"/>
          </p:nvPr>
        </p:nvSpPr>
        <p:spPr/>
        <p:txBody>
          <a:bodyPr>
            <a:normAutofit/>
          </a:bodyPr>
          <a:lstStyle/>
          <a:p>
            <a:r>
              <a:rPr lang="en-US" sz="4400" dirty="0">
                <a:solidFill>
                  <a:schemeClr val="tx1"/>
                </a:solidFill>
              </a:rPr>
              <a:t>Definition of Modern Computer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HumanComputers.jpg"/>
          <p:cNvPicPr/>
          <p:nvPr/>
        </p:nvPicPr>
        <p:blipFill>
          <a:blip r:embed="rId2" cstate="print"/>
          <a:srcRect/>
          <a:stretch>
            <a:fillRect/>
          </a:stretch>
        </p:blipFill>
        <p:spPr bwMode="auto">
          <a:xfrm>
            <a:off x="755576" y="548680"/>
            <a:ext cx="7704856" cy="4813656"/>
          </a:xfrm>
          <a:prstGeom prst="rect">
            <a:avLst/>
          </a:prstGeom>
          <a:noFill/>
          <a:ln w="9525">
            <a:noFill/>
            <a:miter lim="800000"/>
            <a:headEnd/>
            <a:tailEnd/>
          </a:ln>
        </p:spPr>
      </p:pic>
      <p:sp>
        <p:nvSpPr>
          <p:cNvPr id="4" name="Rectangle 3"/>
          <p:cNvSpPr/>
          <p:nvPr/>
        </p:nvSpPr>
        <p:spPr>
          <a:xfrm>
            <a:off x="827584" y="5589240"/>
            <a:ext cx="4572000" cy="646331"/>
          </a:xfrm>
          <a:prstGeom prst="rect">
            <a:avLst/>
          </a:prstGeom>
        </p:spPr>
        <p:txBody>
          <a:bodyPr>
            <a:spAutoFit/>
          </a:bodyPr>
          <a:lstStyle/>
          <a:p>
            <a:r>
              <a:rPr lang="en-GB" b="1" dirty="0"/>
              <a:t>A typical </a:t>
            </a:r>
            <a:r>
              <a:rPr lang="en-GB" b="1" dirty="0" smtClean="0"/>
              <a:t>computer operation back when computers were people</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056784" cy="769441"/>
          </a:xfrm>
          <a:prstGeom prst="rect">
            <a:avLst/>
          </a:prstGeom>
          <a:noFill/>
        </p:spPr>
        <p:txBody>
          <a:bodyPr wrap="square" rtlCol="0">
            <a:spAutoFit/>
          </a:bodyPr>
          <a:lstStyle/>
          <a:p>
            <a:r>
              <a:rPr lang="en-GB" sz="4400" dirty="0" smtClean="0"/>
              <a:t> ABACUS</a:t>
            </a:r>
            <a:endParaRPr lang="en-GB" sz="4400" dirty="0"/>
          </a:p>
        </p:txBody>
      </p:sp>
      <p:pic>
        <p:nvPicPr>
          <p:cNvPr id="1026" name="Picture 2" descr="C:\Users\dennis naranjo\AppData\Local\Microsoft\Windows\Temporary Internet Files\t044094a.bmp"/>
          <p:cNvPicPr>
            <a:picLocks noChangeAspect="1" noChangeArrowheads="1"/>
          </p:cNvPicPr>
          <p:nvPr/>
        </p:nvPicPr>
        <p:blipFill>
          <a:blip r:embed="rId3" cstate="print"/>
          <a:srcRect/>
          <a:stretch>
            <a:fillRect/>
          </a:stretch>
        </p:blipFill>
        <p:spPr bwMode="auto">
          <a:xfrm>
            <a:off x="251520" y="1484784"/>
            <a:ext cx="3238500" cy="4667250"/>
          </a:xfrm>
          <a:prstGeom prst="rect">
            <a:avLst/>
          </a:prstGeom>
          <a:noFill/>
        </p:spPr>
      </p:pic>
      <p:sp>
        <p:nvSpPr>
          <p:cNvPr id="6" name="TextBox 5"/>
          <p:cNvSpPr txBox="1"/>
          <p:nvPr/>
        </p:nvSpPr>
        <p:spPr>
          <a:xfrm>
            <a:off x="3851920" y="1628800"/>
            <a:ext cx="4968552" cy="3970318"/>
          </a:xfrm>
          <a:prstGeom prst="rect">
            <a:avLst/>
          </a:prstGeom>
          <a:noFill/>
        </p:spPr>
        <p:txBody>
          <a:bodyPr wrap="square" rtlCol="0">
            <a:spAutoFit/>
          </a:bodyPr>
          <a:lstStyle/>
          <a:p>
            <a:r>
              <a:rPr lang="en-GB" dirty="0" smtClean="0"/>
              <a:t>Abacus is  an  ancient instrument used in performing arithmetic calculations. It can do add, subtract, multiply and divide. It consists of  tablet or frame  bearing parallel wires  or grooves in which the counters or beads are moved. For a skilled  user  of abacus he could perform addition and subtraction  in the same speed with the person using an electronic computer. However, multiplication and division are much slower. </a:t>
            </a:r>
          </a:p>
          <a:p>
            <a:endParaRPr lang="en-GB" dirty="0"/>
          </a:p>
          <a:p>
            <a:r>
              <a:rPr lang="en-GB" dirty="0" smtClean="0"/>
              <a:t>It is not in China that abacus was really invented . The oldest surviving abacus  was used 300 B.C  by the Babylonians. Until now, China, Japan and Korea are still using the abacus.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abacus2.jpg"/>
          <p:cNvPicPr/>
          <p:nvPr/>
        </p:nvPicPr>
        <p:blipFill>
          <a:blip r:embed="rId2" cstate="print"/>
          <a:srcRect/>
          <a:stretch>
            <a:fillRect/>
          </a:stretch>
        </p:blipFill>
        <p:spPr bwMode="auto">
          <a:xfrm>
            <a:off x="467544" y="548680"/>
            <a:ext cx="8064896"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omputersciencelab.com/ComputerHistory/HtmlHelp/Images2/Abacus3.jpg"/>
          <p:cNvPicPr/>
          <p:nvPr/>
        </p:nvPicPr>
        <p:blipFill>
          <a:blip r:embed="rId2" cstate="print"/>
          <a:srcRect/>
          <a:stretch>
            <a:fillRect/>
          </a:stretch>
        </p:blipFill>
        <p:spPr bwMode="auto">
          <a:xfrm>
            <a:off x="971600" y="620688"/>
            <a:ext cx="7200800" cy="3096344"/>
          </a:xfrm>
          <a:prstGeom prst="rect">
            <a:avLst/>
          </a:prstGeom>
          <a:noFill/>
          <a:ln w="9525">
            <a:noFill/>
            <a:miter lim="800000"/>
            <a:headEnd/>
            <a:tailEnd/>
          </a:ln>
        </p:spPr>
      </p:pic>
      <p:sp>
        <p:nvSpPr>
          <p:cNvPr id="4" name="TextBox 3"/>
          <p:cNvSpPr txBox="1"/>
          <p:nvPr/>
        </p:nvSpPr>
        <p:spPr>
          <a:xfrm>
            <a:off x="899592" y="4293096"/>
            <a:ext cx="7272808" cy="923330"/>
          </a:xfrm>
          <a:prstGeom prst="rect">
            <a:avLst/>
          </a:prstGeom>
          <a:noFill/>
        </p:spPr>
        <p:txBody>
          <a:bodyPr wrap="square" rtlCol="0">
            <a:spAutoFit/>
          </a:bodyPr>
          <a:lstStyle/>
          <a:p>
            <a:r>
              <a:rPr lang="en-GB" dirty="0" smtClean="0"/>
              <a:t>A modern abacus. Abacus is just a representation of the human fingers:  the 5 lower rings in each rod represent the 5 fingers and the upper rings represent the 2 hands.</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286</TotalTime>
  <Words>1241</Words>
  <Application>Microsoft Office PowerPoint</Application>
  <PresentationFormat>On-screen Show (4:3)</PresentationFormat>
  <Paragraphs>87</Paragraphs>
  <Slides>31</Slides>
  <Notes>4</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PowerPoint Presentation</vt:lpstr>
      <vt:lpstr>Content</vt:lpstr>
      <vt:lpstr>PowerPoint Presentation</vt:lpstr>
      <vt:lpstr>Definition of a Computer</vt:lpstr>
      <vt:lpstr>Definition of Modern Computer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vt:lpstr>
      <vt:lpstr>Thanks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Computer</dc:title>
  <dc:creator>dennis naranjo</dc:creator>
  <cp:lastModifiedBy>CRP</cp:lastModifiedBy>
  <cp:revision>33</cp:revision>
  <dcterms:created xsi:type="dcterms:W3CDTF">2012-01-26T17:35:08Z</dcterms:created>
  <dcterms:modified xsi:type="dcterms:W3CDTF">2024-03-16T09:33:55Z</dcterms:modified>
</cp:coreProperties>
</file>