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1"/>
  </p:notesMasterIdLst>
  <p:handoutMasterIdLst>
    <p:handoutMasterId r:id="rId32"/>
  </p:handoutMasterIdLst>
  <p:sldIdLst>
    <p:sldId id="290" r:id="rId2"/>
    <p:sldId id="287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8" r:id="rId29"/>
    <p:sldId id="28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DA46C9-DC65-45EE-9CDA-E48866F7FE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E312F3-53F6-464E-8FCA-5A6208AA7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C5DD80-DF0D-47F1-A97E-F9196652AEA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DBCEE02-7E2F-4F0E-BCF7-90E541330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19EFE-C4A9-4BCA-97A4-3836F1A73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869E-F51E-4412-87F2-4B86BDB02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CEA34-3294-4A07-A8CA-17A52881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7C00-D296-4B9E-9AAF-3B7F537C7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1457-98DE-4CFD-B870-273CB250F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85F0B1-251D-4FEA-BAB2-DB0164FFE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15A06-70BD-41CD-AD10-CB2F56D34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15E029-75CE-47AD-90CD-A4F931E62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00EC70-8274-4BCC-A59F-EAD302746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69A42-EC54-40F1-B37F-F09B4EEE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ED2059-E0E0-472F-B5CD-6DAB5DB95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3BE4258-3C08-4686-830A-680AD1BDB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Visit: http://www.softwaretestinghelp.com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2322B8C-5855-47AD-95B2-7A31D576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5" r:id="rId2"/>
    <p:sldLayoutId id="2147483690" r:id="rId3"/>
    <p:sldLayoutId id="2147483691" r:id="rId4"/>
    <p:sldLayoutId id="2147483692" r:id="rId5"/>
    <p:sldLayoutId id="2147483693" r:id="rId6"/>
    <p:sldLayoutId id="2147483686" r:id="rId7"/>
    <p:sldLayoutId id="2147483694" r:id="rId8"/>
    <p:sldLayoutId id="2147483695" r:id="rId9"/>
    <p:sldLayoutId id="2147483687" r:id="rId10"/>
    <p:sldLayoutId id="2147483688" r:id="rId11"/>
    <p:sldLayoutId id="2147483696" r:id="rId12"/>
    <p:sldLayoutId id="214748369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990600" y="4572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6000">
                <a:solidFill>
                  <a:srgbClr val="FF0000"/>
                </a:solidFill>
                <a:latin typeface="Verdana" pitchFamily="34" charset="0"/>
              </a:rPr>
              <a:t>www.studymafia.org</a:t>
            </a:r>
            <a:endParaRPr lang="en-US" sz="600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04800" y="5943600"/>
            <a:ext cx="861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bg1"/>
                </a:solidFill>
              </a:rPr>
              <a:t>Submitted To:				                               Submitted By:</a:t>
            </a:r>
          </a:p>
          <a:p>
            <a:pPr eaLnBrk="0" hangingPunct="0">
              <a:defRPr/>
            </a:pPr>
            <a:r>
              <a:rPr lang="en-US" sz="1600" b="1" dirty="0">
                <a:solidFill>
                  <a:schemeClr val="bg1"/>
                </a:solidFill>
              </a:rPr>
              <a:t>www.studymafia.org                                                                                      </a:t>
            </a:r>
            <a:r>
              <a:rPr lang="en-US" sz="1600" b="1" dirty="0" err="1">
                <a:solidFill>
                  <a:schemeClr val="bg1"/>
                </a:solidFill>
              </a:rPr>
              <a:t>www.studymafia.org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2514600"/>
            <a:ext cx="6934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0000CC"/>
                </a:solidFill>
              </a:rPr>
              <a:t>Seminar</a:t>
            </a:r>
          </a:p>
          <a:p>
            <a:pPr algn="ctr" eaLnBrk="0" hangingPunct="0">
              <a:defRPr/>
            </a:pPr>
            <a:r>
              <a:rPr lang="en-US" sz="3600" b="1" dirty="0">
                <a:solidFill>
                  <a:srgbClr val="0000CC"/>
                </a:solidFill>
              </a:rPr>
              <a:t> On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0000CC"/>
                </a:solidFill>
              </a:rPr>
              <a:t> Communication Skills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9248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latin typeface="Arial" pitchFamily="34" charset="0"/>
              </a:rPr>
              <a:t>FEEDBACK:</a:t>
            </a:r>
          </a:p>
          <a:p>
            <a:pPr>
              <a:buFontTx/>
              <a:buNone/>
            </a:pPr>
            <a:endParaRPr lang="en-US" sz="2800" b="1"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Feedback can be:</a:t>
            </a:r>
          </a:p>
          <a:p>
            <a:pPr>
              <a:buFontTx/>
              <a:buNone/>
            </a:pPr>
            <a:endParaRPr lang="en-US" sz="24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Verbal Reactions and Non-Verbal Reactions.</a:t>
            </a:r>
          </a:p>
          <a:p>
            <a:endParaRPr lang="en-US" sz="24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Positive feedback and Negative feedback.</a:t>
            </a:r>
          </a:p>
          <a:p>
            <a:pPr>
              <a:buFontTx/>
              <a:buNone/>
            </a:pPr>
            <a:endParaRPr lang="en-US" sz="80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PROCESS OF COMM…(cntd…)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4800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b="1"/>
              <a:t>CONTEXT: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1000" b="1"/>
          </a:p>
          <a:p>
            <a:pPr marL="0" indent="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pitchFamily="34" charset="0"/>
              </a:rPr>
              <a:t>Various Cultures (Corporate, International, Regional, etc),</a:t>
            </a:r>
          </a:p>
          <a:p>
            <a:pPr marL="0" indent="0">
              <a:lnSpc>
                <a:spcPct val="90000"/>
              </a:lnSpc>
              <a:buFontTx/>
              <a:buAutoNum type="arabicPeriod"/>
            </a:pPr>
            <a:endParaRPr lang="en-US" sz="1000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pitchFamily="34" charset="0"/>
              </a:rPr>
              <a:t>Language,</a:t>
            </a:r>
          </a:p>
          <a:p>
            <a:pPr marL="0" indent="0">
              <a:lnSpc>
                <a:spcPct val="90000"/>
              </a:lnSpc>
              <a:buFontTx/>
              <a:buAutoNum type="arabicPeriod"/>
            </a:pPr>
            <a:endParaRPr lang="en-US" sz="1000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pitchFamily="34" charset="0"/>
              </a:rPr>
              <a:t>Location or Place (Restaurant, Office, Auditorium, Room, etc).</a:t>
            </a:r>
          </a:p>
          <a:p>
            <a:pPr marL="0" indent="0">
              <a:lnSpc>
                <a:spcPct val="90000"/>
              </a:lnSpc>
              <a:buFontTx/>
              <a:buAutoNum type="arabicPeriod"/>
            </a:pPr>
            <a:r>
              <a:rPr lang="en-US" sz="2400">
                <a:latin typeface="Arial" pitchFamily="34" charset="0"/>
              </a:rPr>
              <a:t>Situation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 b="1">
              <a:latin typeface="Arial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b="1">
                <a:solidFill>
                  <a:srgbClr val="CC0000"/>
                </a:solidFill>
              </a:rPr>
              <a:t>The sender needs to communicate the context to the receiver for better clarity in the communication process.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PROCESS OF COMM…(…end)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3333FF"/>
                </a:solidFill>
              </a:rPr>
              <a:t>COMMUNICATION GAME # 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14400"/>
            <a:ext cx="822960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RULE:</a:t>
            </a:r>
          </a:p>
          <a:p>
            <a:r>
              <a:rPr lang="en-US" sz="2400">
                <a:latin typeface="Arial" pitchFamily="34" charset="0"/>
              </a:rPr>
              <a:t>Make a group of Four.</a:t>
            </a:r>
          </a:p>
          <a:p>
            <a:r>
              <a:rPr lang="en-US" sz="2400">
                <a:latin typeface="Arial" pitchFamily="34" charset="0"/>
              </a:rPr>
              <a:t>Sequentially assign a number to every individual.</a:t>
            </a:r>
          </a:p>
          <a:p>
            <a:r>
              <a:rPr lang="en-US" sz="2400">
                <a:latin typeface="Arial" pitchFamily="34" charset="0"/>
              </a:rPr>
              <a:t>1 representative Pick up on chit from the lot.</a:t>
            </a:r>
          </a:p>
          <a:p>
            <a:r>
              <a:rPr lang="en-US" sz="2400">
                <a:latin typeface="Arial" pitchFamily="34" charset="0"/>
              </a:rPr>
              <a:t>Memorize the sentence and return the chit.</a:t>
            </a:r>
          </a:p>
          <a:p>
            <a:r>
              <a:rPr lang="en-US" sz="2400">
                <a:latin typeface="Arial" pitchFamily="34" charset="0"/>
              </a:rPr>
              <a:t>Go back and utter the sentence to the 2</a:t>
            </a:r>
            <a:r>
              <a:rPr lang="en-US" sz="2400" baseline="30000">
                <a:latin typeface="Arial" pitchFamily="34" charset="0"/>
              </a:rPr>
              <a:t>nd</a:t>
            </a:r>
            <a:r>
              <a:rPr lang="en-US" sz="2400">
                <a:latin typeface="Arial" pitchFamily="34" charset="0"/>
              </a:rPr>
              <a:t> person.</a:t>
            </a:r>
          </a:p>
          <a:p>
            <a:r>
              <a:rPr lang="en-US" sz="2400">
                <a:latin typeface="Arial" pitchFamily="34" charset="0"/>
              </a:rPr>
              <a:t>No one else should hear the sentence.</a:t>
            </a:r>
          </a:p>
          <a:p>
            <a:r>
              <a:rPr lang="en-US" sz="2400">
                <a:latin typeface="Arial" pitchFamily="34" charset="0"/>
              </a:rPr>
              <a:t>Then the 2</a:t>
            </a:r>
            <a:r>
              <a:rPr lang="en-US" sz="2400" baseline="30000">
                <a:latin typeface="Arial" pitchFamily="34" charset="0"/>
              </a:rPr>
              <a:t>nd</a:t>
            </a:r>
            <a:r>
              <a:rPr lang="en-US" sz="2400">
                <a:latin typeface="Arial" pitchFamily="34" charset="0"/>
              </a:rPr>
              <a:t> person should utter it to the 3</a:t>
            </a:r>
            <a:r>
              <a:rPr lang="en-US" sz="2400" baseline="30000">
                <a:latin typeface="Arial" pitchFamily="34" charset="0"/>
              </a:rPr>
              <a:t>rd</a:t>
            </a:r>
            <a:r>
              <a:rPr lang="en-US" sz="2400">
                <a:latin typeface="Arial" pitchFamily="34" charset="0"/>
              </a:rPr>
              <a:t> person and so on.</a:t>
            </a:r>
          </a:p>
          <a:p>
            <a:r>
              <a:rPr lang="en-US" sz="2400">
                <a:latin typeface="Arial" pitchFamily="34" charset="0"/>
              </a:rPr>
              <a:t>The last person should announce the sentence to all.</a:t>
            </a:r>
          </a:p>
          <a:p>
            <a:r>
              <a:rPr lang="en-US" sz="2400">
                <a:latin typeface="Arial" pitchFamily="34" charset="0"/>
              </a:rPr>
              <a:t>And 1</a:t>
            </a:r>
            <a:r>
              <a:rPr lang="en-US" sz="2400" baseline="30000">
                <a:latin typeface="Arial" pitchFamily="34" charset="0"/>
              </a:rPr>
              <a:t>st</a:t>
            </a:r>
            <a:r>
              <a:rPr lang="en-US" sz="2400">
                <a:latin typeface="Arial" pitchFamily="34" charset="0"/>
              </a:rPr>
              <a:t> person reads the chit.</a:t>
            </a:r>
          </a:p>
        </p:txBody>
      </p:sp>
      <p:pic>
        <p:nvPicPr>
          <p:cNvPr id="22532" name="Picture 4" descr="MCj043480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9906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Only verbal communication can create chaos while it reaches the last person.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pitchFamily="34" charset="0"/>
              </a:rPr>
              <a:t>Every person’s thought process influences the individual understanding.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CC0000"/>
                </a:solidFill>
                <a:latin typeface="Arial" pitchFamily="34" charset="0"/>
              </a:rPr>
              <a:t>    So be an active listener......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CC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CC0000"/>
                </a:solidFill>
              </a:rPr>
              <a:t>					</a:t>
            </a:r>
            <a:endParaRPr lang="en-US" sz="2800">
              <a:solidFill>
                <a:srgbClr val="9900CC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3333FF"/>
                </a:solidFill>
              </a:rPr>
              <a:t>WHAT DID WE LEARN?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5410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>
                <a:latin typeface="Arial" pitchFamily="34" charset="0"/>
              </a:rPr>
              <a:t>Few tips towards Active Listening:</a:t>
            </a:r>
          </a:p>
          <a:p>
            <a:pPr marL="609600" indent="-609600">
              <a:buFontTx/>
              <a:buNone/>
            </a:pPr>
            <a:endParaRPr lang="en-US">
              <a:latin typeface="Arial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400">
                <a:latin typeface="Arial" pitchFamily="34" charset="0"/>
              </a:rPr>
              <a:t>Understand your own communication style.</a:t>
            </a:r>
          </a:p>
          <a:p>
            <a:pPr marL="609600" indent="-609600">
              <a:buFontTx/>
              <a:buAutoNum type="arabicPeriod"/>
            </a:pPr>
            <a:endParaRPr lang="en-US" sz="2400">
              <a:latin typeface="Arial" pitchFamily="34" charset="0"/>
            </a:endParaRPr>
          </a:p>
          <a:p>
            <a:pPr marL="609600" indent="-609600">
              <a:buFontTx/>
              <a:buAutoNum type="arabicPeriod" startAt="2"/>
            </a:pPr>
            <a:r>
              <a:rPr lang="en-US" sz="2400">
                <a:latin typeface="Arial" pitchFamily="34" charset="0"/>
              </a:rPr>
              <a:t>Be an active listener.</a:t>
            </a:r>
          </a:p>
          <a:p>
            <a:pPr marL="609600" indent="-609600">
              <a:buFontTx/>
              <a:buAutoNum type="arabicPeriod" startAt="2"/>
            </a:pPr>
            <a:endParaRPr lang="en-US" sz="2400">
              <a:latin typeface="Arial" pitchFamily="34" charset="0"/>
            </a:endParaRPr>
          </a:p>
          <a:p>
            <a:pPr marL="609600" indent="-609600">
              <a:buFontTx/>
              <a:buAutoNum type="arabicPeriod" startAt="2"/>
            </a:pPr>
            <a:r>
              <a:rPr lang="en-US" sz="2400">
                <a:latin typeface="Arial" pitchFamily="34" charset="0"/>
              </a:rPr>
              <a:t>Use normal communication.</a:t>
            </a:r>
          </a:p>
          <a:p>
            <a:pPr marL="609600" indent="-609600">
              <a:buFontTx/>
              <a:buAutoNum type="arabicPeriod" startAt="2"/>
            </a:pPr>
            <a:endParaRPr lang="en-US" sz="2400">
              <a:latin typeface="Arial" pitchFamily="34" charset="0"/>
            </a:endParaRPr>
          </a:p>
          <a:p>
            <a:pPr marL="609600" indent="-609600">
              <a:buFontTx/>
              <a:buAutoNum type="arabicPeriod" startAt="2"/>
            </a:pPr>
            <a:r>
              <a:rPr lang="en-US" sz="2400">
                <a:latin typeface="Arial" pitchFamily="34" charset="0"/>
              </a:rPr>
              <a:t>Give Feedback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ACTIVE LISTENING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1.  Understand your own communication style:</a:t>
            </a:r>
            <a:endParaRPr lang="en-US" sz="1800" b="1"/>
          </a:p>
          <a:p>
            <a:r>
              <a:rPr lang="en-US" sz="1800" b="1"/>
              <a:t> </a:t>
            </a:r>
            <a:r>
              <a:rPr lang="en-US" sz="2000">
                <a:latin typeface="Arial" pitchFamily="34" charset="0"/>
              </a:rPr>
              <a:t>High level of self-awareness to creating good &amp; long lasting impression on others.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Understand how others perceive you.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Avoid being CHAMELEON by changing with every personality you meet.</a:t>
            </a:r>
          </a:p>
          <a:p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Make others comfortable by selecting appropriate behavior that suits your personality while listening. (Ideally nodding your head).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ACTIVE LISTENING…(cntd…)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2. Be An Active Listener: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 b="1"/>
          </a:p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People speak @ 100 to 175 WPM but can listen intelligently @ 300 WPM.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One part of human mind pays attention, so it is easy to go into mind drift.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Listen with a purpose.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Purpose can be to 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gain information, obtain directions, understand others, solve problems, share interest, see how another person feels, show support, etc.</a:t>
            </a:r>
            <a:r>
              <a:rPr lang="en-US" sz="2000"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If it is difficult to concentrate then repeat the speakers words in your mind.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ACTIVE LISTENING…(cntd…)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8307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3. Use Non-verbal Communication: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000">
                <a:latin typeface="Arial" pitchFamily="34" charset="0"/>
              </a:rPr>
              <a:t>Smile, </a:t>
            </a:r>
          </a:p>
          <a:p>
            <a:pPr>
              <a:buFontTx/>
              <a:buNone/>
            </a:pPr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Gestures,</a:t>
            </a:r>
          </a:p>
          <a:p>
            <a:pPr>
              <a:buFontTx/>
              <a:buNone/>
            </a:pPr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Eye contact,</a:t>
            </a:r>
          </a:p>
          <a:p>
            <a:pPr>
              <a:buFontTx/>
              <a:buNone/>
            </a:pPr>
            <a:endParaRPr lang="en-US" sz="2000">
              <a:latin typeface="Arial" pitchFamily="34" charset="0"/>
            </a:endParaRPr>
          </a:p>
          <a:p>
            <a:r>
              <a:rPr lang="en-US" sz="2000">
                <a:latin typeface="Arial" pitchFamily="34" charset="0"/>
              </a:rPr>
              <a:t>Your posture.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ACTIVE LISTENING…(cntd…)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b="1"/>
              <a:t>4. Give Feedback</a:t>
            </a:r>
          </a:p>
          <a:p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Remember that what someone says and what we hear can be amazingly different</a:t>
            </a:r>
            <a:r>
              <a:rPr lang="en-US" sz="2000">
                <a:latin typeface="Arial" pitchFamily="34" charset="0"/>
              </a:rPr>
              <a:t>.</a:t>
            </a:r>
          </a:p>
          <a:p>
            <a:pPr>
              <a:buFontTx/>
              <a:buNone/>
            </a:pPr>
            <a:endParaRPr lang="en-US" sz="2000">
              <a:latin typeface="Arial" pitchFamily="34" charset="0"/>
            </a:endParaRPr>
          </a:p>
          <a:p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Repeat back or summarize to ensure that you understand</a:t>
            </a:r>
            <a:r>
              <a:rPr lang="en-US" sz="2000">
                <a:latin typeface="Arial" pitchFamily="34" charset="0"/>
              </a:rPr>
              <a:t>.</a:t>
            </a:r>
          </a:p>
          <a:p>
            <a:pPr>
              <a:buFontTx/>
              <a:buNone/>
            </a:pPr>
            <a:endParaRPr lang="en-US" sz="2000">
              <a:latin typeface="Arial" pitchFamily="34" charset="0"/>
            </a:endParaRPr>
          </a:p>
          <a:p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Restate what you think you heard and ask, "Have I understood you correctly?"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ACTIVE LISTENING…(cntd…)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3820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Arial" pitchFamily="34" charset="0"/>
              </a:rPr>
              <a:t>Some major areas of nonverbal behaviors to explore are:</a:t>
            </a:r>
          </a:p>
          <a:p>
            <a:pPr>
              <a:buFontTx/>
              <a:buNone/>
            </a:pPr>
            <a:endParaRPr lang="en-US" sz="24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Eye contact</a:t>
            </a:r>
          </a:p>
          <a:p>
            <a:r>
              <a:rPr lang="en-US" sz="2400">
                <a:latin typeface="Arial" pitchFamily="34" charset="0"/>
              </a:rPr>
              <a:t>Facial expressions</a:t>
            </a:r>
          </a:p>
          <a:p>
            <a:r>
              <a:rPr lang="en-US" sz="2400">
                <a:latin typeface="Arial" pitchFamily="34" charset="0"/>
              </a:rPr>
              <a:t>Gestures</a:t>
            </a:r>
          </a:p>
          <a:p>
            <a:r>
              <a:rPr lang="en-US" sz="2400">
                <a:latin typeface="Arial" pitchFamily="34" charset="0"/>
              </a:rPr>
              <a:t>Posture and body orientation</a:t>
            </a:r>
          </a:p>
          <a:p>
            <a:r>
              <a:rPr lang="en-US" sz="2400">
                <a:latin typeface="Arial" pitchFamily="34" charset="0"/>
              </a:rPr>
              <a:t>Proximity</a:t>
            </a:r>
          </a:p>
          <a:p>
            <a:r>
              <a:rPr lang="en-US" sz="2400">
                <a:latin typeface="Arial" pitchFamily="34" charset="0"/>
              </a:rPr>
              <a:t>Paralinguistic</a:t>
            </a:r>
          </a:p>
          <a:p>
            <a:r>
              <a:rPr lang="en-US" sz="2400">
                <a:latin typeface="Arial" pitchFamily="34" charset="0"/>
              </a:rPr>
              <a:t>Humor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SIX WAYS OF USING NON-VERBAL COMMUNICATION SKILLS EFFECTIVELY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876800"/>
          </a:xfrm>
        </p:spPr>
        <p:txBody>
          <a:bodyPr/>
          <a:lstStyle/>
          <a:p>
            <a:r>
              <a:rPr lang="en-US" sz="2800" dirty="0"/>
              <a:t>Meaning of Communication</a:t>
            </a:r>
          </a:p>
          <a:p>
            <a:r>
              <a:rPr lang="en-US" sz="2800" dirty="0"/>
              <a:t>What makes a good communicator?</a:t>
            </a:r>
          </a:p>
          <a:p>
            <a:r>
              <a:rPr lang="en-US" sz="2800" dirty="0"/>
              <a:t>Process</a:t>
            </a:r>
          </a:p>
          <a:p>
            <a:r>
              <a:rPr lang="en-US" sz="2800" dirty="0"/>
              <a:t>Communication game </a:t>
            </a:r>
          </a:p>
          <a:p>
            <a:r>
              <a:rPr lang="en-US" sz="2800" dirty="0"/>
              <a:t>What did we learn?</a:t>
            </a:r>
          </a:p>
          <a:p>
            <a:r>
              <a:rPr lang="en-US" sz="2800" dirty="0"/>
              <a:t>Active listing</a:t>
            </a:r>
          </a:p>
          <a:p>
            <a:r>
              <a:rPr lang="en-US" sz="2800" dirty="0"/>
              <a:t>Six ways of using non-verbal communication skills effectively</a:t>
            </a:r>
          </a:p>
          <a:p>
            <a:r>
              <a:rPr lang="en-US" sz="2800" dirty="0"/>
              <a:t>Effective presentation skills</a:t>
            </a:r>
          </a:p>
          <a:p>
            <a:r>
              <a:rPr lang="en-US" sz="2800" dirty="0"/>
              <a:t>Reference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70C0"/>
                </a:solidFill>
                <a:effectLst/>
              </a:rPr>
              <a:t>CONTENT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SIX WAYS OF …(cntd…)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/>
              <a:t>EYE CONTACT: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sz="2000">
                <a:latin typeface="Arial" pitchFamily="34" charset="0"/>
              </a:rPr>
              <a:t>Eye is an direct and most expressive part of our body.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Arial" pitchFamily="34" charset="0"/>
              </a:rPr>
              <a:t>Different ways of Eye Contact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Direct Eye Contact: (Shows confidence)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Looking downwards (Listening carefully or Guilty)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Single raised eyebrow (Doubting)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Both raised eyebrows (Admiring)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Bent eyebrows (Sudden focus)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pitchFamily="34" charset="0"/>
              </a:rPr>
              <a:t>Tears coming out (Emotional either happy or hurt)</a:t>
            </a:r>
          </a:p>
          <a:p>
            <a:pPr lvl="1">
              <a:lnSpc>
                <a:spcPct val="90000"/>
              </a:lnSpc>
            </a:pPr>
            <a:endParaRPr lang="en-US" sz="2000">
              <a:latin typeface="Arial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>
                <a:latin typeface="Arial" pitchFamily="34" charset="0"/>
              </a:rPr>
              <a:t>						………and many more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lnSpcReduction="10000"/>
          </a:bodyPr>
          <a:lstStyle/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/>
              <a:t>FACIAL EXPRESSION:</a:t>
            </a:r>
          </a:p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900" b="1"/>
          </a:p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>
                <a:latin typeface="Arial" pitchFamily="34" charset="0"/>
              </a:rPr>
              <a:t>Smile covers the most part of facial expression:</a:t>
            </a:r>
          </a:p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1800" b="1">
                <a:latin typeface="Arial" pitchFamily="34" charset="0"/>
              </a:rPr>
              <a:t>Smiling is a powerful cue that transmits:</a:t>
            </a:r>
          </a:p>
          <a:p>
            <a:pPr marL="225425" indent="-225425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Happiness</a:t>
            </a: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Friendliness</a:t>
            </a: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Warmth</a:t>
            </a: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Liking</a:t>
            </a: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569913" lvl="1" indent="-23018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Affiliation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SIX WAYS OF …(cntd…)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05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latin typeface="TimesNewRoman,Bold" charset="0"/>
              </a:rPr>
              <a:t>GESTURES</a:t>
            </a:r>
            <a:r>
              <a:rPr lang="en-US" b="1">
                <a:latin typeface="TimesNewRoman,Bold" charset="0"/>
              </a:rPr>
              <a:t>:</a:t>
            </a:r>
          </a:p>
          <a:p>
            <a:pPr>
              <a:buFontTx/>
              <a:buNone/>
            </a:pPr>
            <a:endParaRPr lang="en-US" sz="1000" b="1">
              <a:latin typeface="TimesNewRoman,Bold" charset="0"/>
            </a:endParaRPr>
          </a:p>
          <a:p>
            <a:r>
              <a:rPr lang="en-US" sz="2400">
                <a:latin typeface="Arial" pitchFamily="34" charset="0"/>
              </a:rPr>
              <a:t>If you fail to gesture while speaking, you may be perceived as boring, stiff and unanimated. </a:t>
            </a:r>
          </a:p>
          <a:p>
            <a:endParaRPr lang="en-US" sz="10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A lively and animated teaching style captures students' attention, makes the material more interesting, facilitates learning and provides a bit of entertainment. </a:t>
            </a:r>
          </a:p>
          <a:p>
            <a:endParaRPr lang="en-US" sz="1000">
              <a:latin typeface="Arial" pitchFamily="34" charset="0"/>
            </a:endParaRPr>
          </a:p>
          <a:p>
            <a:r>
              <a:rPr lang="en-US" sz="2400">
                <a:latin typeface="Arial" pitchFamily="34" charset="0"/>
              </a:rPr>
              <a:t>Head nods, a form of gestures, communicate positive reinforcement to students and indicate that you are listening.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SIX WAYS OF …(cntd…)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57200" y="1143000"/>
            <a:ext cx="8153400" cy="490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/>
            <a:r>
              <a:rPr lang="en-US" sz="2800" b="1"/>
              <a:t>POSTURE AND BODY ORIENTATION:</a:t>
            </a:r>
          </a:p>
          <a:p>
            <a:pPr marL="225425" indent="-225425"/>
            <a:endParaRPr lang="en-US" sz="2800" b="1"/>
          </a:p>
          <a:p>
            <a:pPr marL="225425" indent="-225425">
              <a:buFontTx/>
              <a:buChar char="•"/>
            </a:pPr>
            <a:r>
              <a:rPr lang="en-US" sz="2000">
                <a:latin typeface="Arial" pitchFamily="34" charset="0"/>
              </a:rPr>
              <a:t>You communicate numerous messages by the way you walk, talk, stand and sit. </a:t>
            </a:r>
          </a:p>
          <a:p>
            <a:pPr marL="225425" indent="-225425"/>
            <a:endParaRPr lang="en-US" sz="2000">
              <a:latin typeface="Arial" pitchFamily="34" charset="0"/>
            </a:endParaRPr>
          </a:p>
          <a:p>
            <a:pPr marL="225425" indent="-225425">
              <a:buFontTx/>
              <a:buChar char="•"/>
            </a:pPr>
            <a:r>
              <a:rPr lang="en-US" sz="2000">
                <a:latin typeface="Arial" pitchFamily="34" charset="0"/>
              </a:rPr>
              <a:t>Standing erect, but not rigid, and leaning slightly forward communicates to students that you are approachable, receptive and friendly. </a:t>
            </a:r>
          </a:p>
          <a:p>
            <a:pPr marL="225425" indent="-225425"/>
            <a:endParaRPr lang="en-US" sz="2000">
              <a:latin typeface="Arial" pitchFamily="34" charset="0"/>
            </a:endParaRPr>
          </a:p>
          <a:p>
            <a:pPr marL="225425" indent="-225425">
              <a:buFontTx/>
              <a:buChar char="•"/>
            </a:pPr>
            <a:r>
              <a:rPr lang="en-US" sz="2000">
                <a:latin typeface="Arial" pitchFamily="34" charset="0"/>
              </a:rPr>
              <a:t>Furthermore, interpersonal closeness results when you and your students face each other.</a:t>
            </a:r>
          </a:p>
          <a:p>
            <a:pPr marL="225425" indent="-225425"/>
            <a:endParaRPr lang="en-US" sz="2000">
              <a:latin typeface="Arial" pitchFamily="34" charset="0"/>
            </a:endParaRPr>
          </a:p>
          <a:p>
            <a:pPr marL="225425" indent="-225425">
              <a:buFontTx/>
              <a:buChar char="•"/>
            </a:pPr>
            <a:r>
              <a:rPr lang="en-US" sz="2000">
                <a:latin typeface="Arial" pitchFamily="34" charset="0"/>
              </a:rPr>
              <a:t>Speaking with your back turned or looking at the floor or ceiling should be avoided; it communicates disinterest to your class.</a:t>
            </a:r>
          </a:p>
          <a:p>
            <a:pPr marL="225425" indent="-225425"/>
            <a:endParaRPr lang="en-US" sz="2000">
              <a:latin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SIX WAYS OF …(cntd…)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PROXIMITY: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Cultural norms dictate a comfortable distance for interaction with audience.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You should look for signals of discomfort caused by invading young audience‘s space.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Some of these are: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Rocking,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Leg swinging,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Tapping,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Gaze aversion,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To counteract this, move around the classroom to increase interaction with your students. Increasing proximity enables you to make better eye contact and increases the opportunities for students to speak.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SIX WAYS OF …(cntd…)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SIX WAYS OF …(cntd…)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>
                <a:latin typeface="Arial" pitchFamily="34" charset="0"/>
              </a:rPr>
              <a:t>Paralinguistic :</a:t>
            </a:r>
            <a:br>
              <a:rPr lang="en-US" sz="2000" b="1">
                <a:latin typeface="Arial" pitchFamily="34" charset="0"/>
              </a:rPr>
            </a:br>
            <a:br>
              <a:rPr lang="en-US" sz="2000" b="1"/>
            </a:br>
            <a:r>
              <a:rPr lang="en-US" sz="2000" b="1">
                <a:latin typeface="Arial" pitchFamily="34" charset="0"/>
              </a:rPr>
              <a:t>This facet of nonverbal communication includes such vocal elements as:</a:t>
            </a:r>
            <a:br>
              <a:rPr lang="en-US" sz="2000" b="1">
                <a:latin typeface="Arial" pitchFamily="34" charset="0"/>
              </a:rPr>
            </a:br>
            <a:br>
              <a:rPr lang="en-US" sz="2000" b="1">
                <a:latin typeface="Arial" pitchFamily="34" charset="0"/>
              </a:rPr>
            </a:br>
            <a:r>
              <a:rPr lang="en-US" sz="2000" b="1">
                <a:latin typeface="Arial" pitchFamily="34" charset="0"/>
              </a:rPr>
              <a:t>	- Tone</a:t>
            </a:r>
            <a:br>
              <a:rPr lang="en-US" sz="2000" b="1">
                <a:latin typeface="Arial" pitchFamily="34" charset="0"/>
              </a:rPr>
            </a:br>
            <a:br>
              <a:rPr lang="en-US" sz="2000" b="1">
                <a:latin typeface="Arial" pitchFamily="34" charset="0"/>
              </a:rPr>
            </a:br>
            <a:r>
              <a:rPr lang="en-US" sz="2000" b="1">
                <a:latin typeface="Arial" pitchFamily="34" charset="0"/>
              </a:rPr>
              <a:t>	- Pitch</a:t>
            </a:r>
            <a:br>
              <a:rPr lang="en-US" sz="2000" b="1">
                <a:latin typeface="Arial" pitchFamily="34" charset="0"/>
              </a:rPr>
            </a:br>
            <a:br>
              <a:rPr lang="en-US" sz="2000" b="1">
                <a:latin typeface="Arial" pitchFamily="34" charset="0"/>
              </a:rPr>
            </a:br>
            <a:r>
              <a:rPr lang="en-US" sz="2000" b="1">
                <a:latin typeface="Arial" pitchFamily="34" charset="0"/>
              </a:rPr>
              <a:t>	- Rhythm</a:t>
            </a:r>
            <a:br>
              <a:rPr lang="en-US" sz="2000" b="1">
                <a:latin typeface="Arial" pitchFamily="34" charset="0"/>
              </a:rPr>
            </a:br>
            <a:br>
              <a:rPr lang="en-US" sz="2000" b="1">
                <a:latin typeface="Arial" pitchFamily="34" charset="0"/>
              </a:rPr>
            </a:br>
            <a:r>
              <a:rPr lang="en-US" sz="2000" b="1">
                <a:latin typeface="Arial" pitchFamily="34" charset="0"/>
              </a:rPr>
              <a:t>	- Timbre</a:t>
            </a:r>
            <a:br>
              <a:rPr lang="en-US" sz="2000" b="1">
                <a:latin typeface="Arial" pitchFamily="34" charset="0"/>
              </a:rPr>
            </a:br>
            <a:br>
              <a:rPr lang="en-US" sz="2000" b="1">
                <a:latin typeface="Arial" pitchFamily="34" charset="0"/>
              </a:rPr>
            </a:br>
            <a:r>
              <a:rPr lang="en-US" sz="2000" b="1">
                <a:latin typeface="Arial" pitchFamily="34" charset="0"/>
              </a:rPr>
              <a:t>	- Loudness</a:t>
            </a:r>
            <a:br>
              <a:rPr lang="en-US" sz="2000" b="1">
                <a:latin typeface="Arial" pitchFamily="34" charset="0"/>
              </a:rPr>
            </a:br>
            <a:br>
              <a:rPr lang="en-US" sz="2000" b="1">
                <a:latin typeface="Arial" pitchFamily="34" charset="0"/>
              </a:rPr>
            </a:br>
            <a:r>
              <a:rPr lang="en-US" sz="2000" b="1">
                <a:latin typeface="Arial" pitchFamily="34" charset="0"/>
              </a:rPr>
              <a:t>	- Inflection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FEW FACTS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3733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     - </a:t>
            </a: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You have over 630 muscles in your body.</a:t>
            </a: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- Eye muscles are the busiest muscles in the body. Scientists estimate they may move more than 100,000 times a day.</a:t>
            </a: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- You have over 30 muscles in your face to help you smile or frown. It takes 17 muscles to smile and 43 to frown.</a:t>
            </a: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SO SMILE EVERYTIME YOU SEE SOMEONE.</a:t>
            </a: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- The strongest muscle in your body is your tongue. USE IT EFFECTIVELY.</a:t>
            </a: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br>
              <a:rPr lang="en-US" sz="1800" b="1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1800" b="1">
                <a:solidFill>
                  <a:srgbClr val="000000"/>
                </a:solidFill>
                <a:latin typeface="Arial" pitchFamily="34" charset="0"/>
              </a:rPr>
              <a:t>- It takes the interaction of 72 different muscles to produce human speech.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458200" cy="4953000"/>
          </a:xfrm>
        </p:spPr>
        <p:txBody>
          <a:bodyPr/>
          <a:lstStyle/>
          <a:p>
            <a:r>
              <a:rPr lang="en-US" sz="2400" b="1"/>
              <a:t>Presentation Skills while appearing for an interview.</a:t>
            </a:r>
          </a:p>
          <a:p>
            <a:pPr>
              <a:buFontTx/>
              <a:buNone/>
            </a:pPr>
            <a:endParaRPr lang="en-US" sz="1000" b="1"/>
          </a:p>
          <a:p>
            <a:pPr lvl="1"/>
            <a:r>
              <a:rPr lang="en-US" sz="2000" b="1">
                <a:latin typeface="Arial" pitchFamily="34" charset="0"/>
              </a:rPr>
              <a:t>Your Dressing sense (Males &amp; Females), </a:t>
            </a:r>
          </a:p>
          <a:p>
            <a:pPr lvl="1">
              <a:buFontTx/>
              <a:buNone/>
            </a:pPr>
            <a:endParaRPr lang="en-US" sz="2000" b="1">
              <a:latin typeface="Arial" pitchFamily="34" charset="0"/>
            </a:endParaRPr>
          </a:p>
          <a:p>
            <a:pPr lvl="1"/>
            <a:r>
              <a:rPr lang="en-US" sz="2000" b="1">
                <a:latin typeface="Arial" pitchFamily="34" charset="0"/>
              </a:rPr>
              <a:t>Documents needed to be carried,</a:t>
            </a:r>
          </a:p>
          <a:p>
            <a:pPr lvl="1">
              <a:buFontTx/>
              <a:buNone/>
            </a:pPr>
            <a:endParaRPr lang="en-US" sz="2000" b="1">
              <a:latin typeface="Arial" pitchFamily="34" charset="0"/>
            </a:endParaRPr>
          </a:p>
          <a:p>
            <a:pPr lvl="1"/>
            <a:r>
              <a:rPr lang="en-US" sz="2000" b="1">
                <a:latin typeface="Arial" pitchFamily="34" charset="0"/>
              </a:rPr>
              <a:t>Your body language (while standing, while sitting, while walking),</a:t>
            </a:r>
          </a:p>
          <a:p>
            <a:pPr lvl="1">
              <a:buFontTx/>
              <a:buNone/>
            </a:pPr>
            <a:endParaRPr lang="en-US" sz="2000" b="1">
              <a:latin typeface="Arial" pitchFamily="34" charset="0"/>
            </a:endParaRPr>
          </a:p>
          <a:p>
            <a:pPr lvl="1"/>
            <a:r>
              <a:rPr lang="en-US" sz="2000" b="1">
                <a:latin typeface="Arial" pitchFamily="34" charset="0"/>
              </a:rPr>
              <a:t>Your attitude (Soberness, Soft words, avoid western accent),</a:t>
            </a:r>
          </a:p>
          <a:p>
            <a:pPr lvl="1">
              <a:buFontTx/>
              <a:buNone/>
            </a:pPr>
            <a:endParaRPr lang="en-US" sz="2000" b="1">
              <a:latin typeface="Arial" pitchFamily="34" charset="0"/>
            </a:endParaRPr>
          </a:p>
          <a:p>
            <a:pPr lvl="1"/>
            <a:r>
              <a:rPr lang="en-US" sz="2000" b="1">
                <a:latin typeface="Arial" pitchFamily="34" charset="0"/>
              </a:rPr>
              <a:t>Your Confidence (while talking, body movements, aggression, etc).</a:t>
            </a:r>
          </a:p>
          <a:p>
            <a:pPr lvl="1">
              <a:buFontTx/>
              <a:buNone/>
            </a:pPr>
            <a:endParaRPr lang="en-US" sz="2000" b="1">
              <a:latin typeface="Arial" pitchFamily="34" charset="0"/>
            </a:endParaRPr>
          </a:p>
          <a:p>
            <a:pPr lvl="1">
              <a:buFontTx/>
              <a:buNone/>
            </a:pPr>
            <a:endParaRPr lang="en-US" sz="2000" b="1">
              <a:latin typeface="Arial" pitchFamily="34" charset="0"/>
            </a:endParaRPr>
          </a:p>
          <a:p>
            <a:pPr lvl="1">
              <a:buFontTx/>
              <a:buNone/>
            </a:pPr>
            <a:endParaRPr lang="en-US" sz="1600" b="1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EFFECTIVE PRESENTATION SKILLS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www.google.com</a:t>
            </a:r>
            <a:endParaRPr lang="en-US" dirty="0"/>
          </a:p>
          <a:p>
            <a:r>
              <a:rPr lang="en-US" dirty="0">
                <a:hlinkClick r:id="rId3"/>
              </a:rPr>
              <a:t>www.wikipedia.com</a:t>
            </a:r>
            <a:endParaRPr lang="en-US" dirty="0"/>
          </a:p>
          <a:p>
            <a:r>
              <a:rPr lang="en-US" dirty="0">
                <a:hlinkClick r:id="rId4"/>
              </a:rPr>
              <a:t>www.studymafia.org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Reference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508000" y="2895600"/>
            <a:ext cx="8153400" cy="990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>
                <a:latin typeface="Times New Roman" pitchFamily="-107" charset="0"/>
                <a:cs typeface="Times New Roman" pitchFamily="-107" charset="0"/>
              </a:rPr>
              <a:t>Thanks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Communication is a dynamic process…</a:t>
            </a:r>
          </a:p>
          <a:p>
            <a:r>
              <a:rPr lang="en-US"/>
              <a:t>through this process we convey a thought or feeling to someone else.</a:t>
            </a:r>
          </a:p>
          <a:p>
            <a:r>
              <a:rPr lang="en-US"/>
              <a:t>how it is received depends on a set of events, stimuli, that person is exposed to.</a:t>
            </a:r>
          </a:p>
          <a:p>
            <a:r>
              <a:rPr lang="en-US"/>
              <a:t>how you say what you say plays an important role in communication.</a:t>
            </a:r>
          </a:p>
          <a:p>
            <a:pPr>
              <a:buFont typeface="Wingdings 3" pitchFamily="18" charset="2"/>
              <a:buNone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0" dirty="0">
                <a:solidFill>
                  <a:srgbClr val="0070C0"/>
                </a:solidFill>
                <a:effectLst/>
              </a:rPr>
              <a:t>COMMUNICATION - MEANING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>
              <a:buFontTx/>
              <a:buNone/>
            </a:pPr>
            <a:endParaRPr lang="en-US" sz="1200"/>
          </a:p>
          <a:p>
            <a:r>
              <a:rPr lang="en-US"/>
              <a:t>An Active Listener,</a:t>
            </a:r>
          </a:p>
          <a:p>
            <a:pPr>
              <a:buFontTx/>
              <a:buNone/>
            </a:pPr>
            <a:endParaRPr lang="en-US" sz="1600"/>
          </a:p>
          <a:p>
            <a:r>
              <a:rPr lang="en-US"/>
              <a:t>An Effective Presenter,</a:t>
            </a:r>
          </a:p>
          <a:p>
            <a:pPr>
              <a:buFontTx/>
              <a:buNone/>
            </a:pPr>
            <a:endParaRPr lang="en-US" sz="1600"/>
          </a:p>
          <a:p>
            <a:r>
              <a:rPr lang="en-US"/>
              <a:t>A Quick Thinker.</a:t>
            </a:r>
          </a:p>
          <a:p>
            <a:pPr>
              <a:buFontTx/>
              <a:buNone/>
            </a:pPr>
            <a:endParaRPr lang="en-US" sz="1600"/>
          </a:p>
          <a:p>
            <a:r>
              <a:rPr lang="en-US"/>
              <a:t>A Win-Win Negotiator.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WHAT MAKES A GOOD COMMUNICATOR?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-76200"/>
            <a:ext cx="9144000" cy="563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371600"/>
            <a:ext cx="8915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PROCESS OF COMMUNICATION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629400" y="1600200"/>
            <a:ext cx="1243013" cy="1295400"/>
          </a:xfrm>
        </p:spPr>
      </p:pic>
      <p:sp>
        <p:nvSpPr>
          <p:cNvPr id="819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066800"/>
            <a:ext cx="8915400" cy="21336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b="1" u="sng"/>
              <a:t>Source</a:t>
            </a:r>
            <a:r>
              <a:rPr lang="en-US" sz="2000" b="1"/>
              <a:t>: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>
                <a:latin typeface="Arial" pitchFamily="34" charset="0"/>
              </a:rPr>
              <a:t>Why to communicate?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800">
              <a:latin typeface="Arial" pitchFamily="34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>
                <a:latin typeface="Arial" pitchFamily="34" charset="0"/>
              </a:rPr>
              <a:t>What to communicate?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800">
              <a:latin typeface="Arial" pitchFamily="34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>
                <a:latin typeface="Arial" pitchFamily="34" charset="0"/>
              </a:rPr>
              <a:t>Usefulness of the communication.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800">
              <a:latin typeface="Arial" pitchFamily="34" charset="0"/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>
                <a:latin typeface="Arial" pitchFamily="34" charset="0"/>
              </a:rPr>
              <a:t>Accuracy of the Information to be communicated.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PROCESS OF COMM…(cntd…)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486400"/>
            <a:ext cx="1905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8600" y="3352800"/>
            <a:ext cx="8915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 u="sng">
                <a:solidFill>
                  <a:srgbClr val="000000"/>
                </a:solidFill>
              </a:rPr>
              <a:t>Encoding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The process of transferring the information you want to communicate into a form that can be sent and correctly decoded at the other end.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80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Ability to convey the information.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80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Eliminate sources of confusion. For e.g. cultural issues, mistaken assumptions, and missing information.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80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Knowing your audience.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19400"/>
            <a:ext cx="27432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00400" y="3505200"/>
            <a:ext cx="6096000" cy="22098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1800" b="1" u="sng">
                <a:latin typeface="Arial" pitchFamily="34" charset="0"/>
              </a:rPr>
              <a:t>Written Communication Channels</a:t>
            </a: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Letters,</a:t>
            </a: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e-Mails,</a:t>
            </a: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Memos,</a:t>
            </a: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1800" b="1">
              <a:latin typeface="Arial" pitchFamily="34" charset="0"/>
            </a:endParaRP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1800" b="1">
                <a:latin typeface="Arial" pitchFamily="34" charset="0"/>
              </a:rPr>
              <a:t>Reports.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124200" y="1066800"/>
            <a:ext cx="5105400" cy="21336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u="sng">
                <a:latin typeface="Arial" pitchFamily="34" charset="0"/>
              </a:rPr>
              <a:t>Verbal Communication Channels</a:t>
            </a: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>
                <a:latin typeface="Arial" pitchFamily="34" charset="0"/>
              </a:rPr>
              <a:t>Face-To-Face meetings,</a:t>
            </a: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2000">
              <a:latin typeface="Arial" pitchFamily="34" charset="0"/>
            </a:endParaRP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>
                <a:latin typeface="Arial" pitchFamily="34" charset="0"/>
              </a:rPr>
              <a:t>Telephones,</a:t>
            </a: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Tx/>
              <a:buNone/>
              <a:defRPr/>
            </a:pPr>
            <a:endParaRPr lang="en-US" sz="2000">
              <a:latin typeface="Arial" pitchFamily="34" charset="0"/>
            </a:endParaRPr>
          </a:p>
          <a:p>
            <a:pPr marL="621792" lvl="1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000">
                <a:latin typeface="Arial" pitchFamily="34" charset="0"/>
              </a:rPr>
              <a:t>Video Conferencing.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PROCESS OF COMM…(cntd…)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382000" cy="480060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4000">
                <a:solidFill>
                  <a:schemeClr val="accent2"/>
                </a:solidFill>
              </a:rPr>
              <a:t>Strengths and Weaknesses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/>
              <a:t>Verbal Communication: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80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b="1"/>
              <a:t>     Strength</a:t>
            </a:r>
            <a:r>
              <a:rPr lang="en-US" sz="2400"/>
              <a:t>	- Role of Body Language.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800" b="1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b="1"/>
              <a:t>     Weakness</a:t>
            </a:r>
            <a:r>
              <a:rPr lang="en-US" sz="2400"/>
              <a:t>	-</a:t>
            </a:r>
            <a:r>
              <a:rPr lang="en-US" sz="2400" b="1"/>
              <a:t> </a:t>
            </a:r>
            <a:r>
              <a:rPr lang="en-US" sz="2400"/>
              <a:t>Not possible to give long list of directions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80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/>
              <a:t>Written Communication</a:t>
            </a:r>
            <a:r>
              <a:rPr lang="en-US"/>
              <a:t>: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80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b="1"/>
              <a:t>      Strength</a:t>
            </a:r>
            <a:r>
              <a:rPr lang="en-US" sz="2400"/>
              <a:t>	- A proof of a communication</a:t>
            </a:r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endParaRPr lang="en-US" sz="800"/>
          </a:p>
          <a:p>
            <a:pPr marL="365760" indent="-256032" fontAlgn="auto">
              <a:spcAft>
                <a:spcPts val="0"/>
              </a:spcAft>
              <a:buFontTx/>
              <a:buNone/>
              <a:defRPr/>
            </a:pPr>
            <a:r>
              <a:rPr lang="en-US" sz="2400" b="1"/>
              <a:t>      Weakness</a:t>
            </a:r>
            <a:r>
              <a:rPr lang="en-US" sz="2400"/>
              <a:t>	- Written words does not show a person’s actual  feelings.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PROCESS OF COMM…(cntd…)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447800"/>
            <a:ext cx="1905000" cy="1127125"/>
          </a:xfrm>
        </p:spPr>
      </p:pic>
      <p:sp>
        <p:nvSpPr>
          <p:cNvPr id="19459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362200" y="685800"/>
            <a:ext cx="6553200" cy="2590800"/>
          </a:xfrm>
          <a:noFill/>
        </p:spPr>
        <p:txBody>
          <a:bodyPr/>
          <a:lstStyle/>
          <a:p>
            <a:r>
              <a:rPr lang="en-US" sz="2200" u="sng"/>
              <a:t>EFFECTIVE DECODING</a:t>
            </a:r>
            <a:r>
              <a:rPr lang="en-US" sz="2200"/>
              <a:t>:</a:t>
            </a:r>
          </a:p>
          <a:p>
            <a:pPr lvl="1"/>
            <a:r>
              <a:rPr lang="en-US" sz="2000" b="1"/>
              <a:t>Listen actively,</a:t>
            </a:r>
          </a:p>
          <a:p>
            <a:pPr lvl="1">
              <a:buFontTx/>
              <a:buNone/>
            </a:pPr>
            <a:endParaRPr lang="en-US" sz="900" b="1"/>
          </a:p>
          <a:p>
            <a:pPr lvl="1"/>
            <a:r>
              <a:rPr lang="en-US" sz="2000" b="1"/>
              <a:t>Reading information carefully,</a:t>
            </a:r>
          </a:p>
          <a:p>
            <a:pPr lvl="1">
              <a:buFontTx/>
              <a:buNone/>
            </a:pPr>
            <a:endParaRPr lang="en-US" sz="800" b="1"/>
          </a:p>
          <a:p>
            <a:pPr lvl="1"/>
            <a:r>
              <a:rPr lang="en-US" sz="2000" b="1"/>
              <a:t>Avoid Confusion,</a:t>
            </a:r>
          </a:p>
          <a:p>
            <a:pPr lvl="1">
              <a:buFontTx/>
              <a:buNone/>
            </a:pPr>
            <a:endParaRPr lang="en-US" sz="800" b="1"/>
          </a:p>
          <a:p>
            <a:pPr lvl="1"/>
            <a:r>
              <a:rPr lang="en-US" sz="2000" b="1"/>
              <a:t>Ask question for better understanding.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PROCESS OF COMM…(cntd…)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648200"/>
            <a:ext cx="1600200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14600" y="3124200"/>
            <a:ext cx="6629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200"/>
              <a:t>The audience or individuals to whom we are sending the information.</a:t>
            </a:r>
          </a:p>
          <a:p>
            <a:pPr marL="342900" indent="-342900">
              <a:spcBef>
                <a:spcPct val="20000"/>
              </a:spcBef>
            </a:pPr>
            <a:endParaRPr lang="en-US" sz="800"/>
          </a:p>
          <a:p>
            <a:pPr marL="342900" indent="-342900">
              <a:spcBef>
                <a:spcPct val="20000"/>
              </a:spcBef>
            </a:pPr>
            <a:r>
              <a:rPr lang="en-US" sz="2200" u="sng"/>
              <a:t>THE INFLUENCE FOR RECEIVER</a:t>
            </a:r>
            <a:r>
              <a:rPr lang="en-US" sz="2200"/>
              <a:t>:</a:t>
            </a:r>
          </a:p>
          <a:p>
            <a:pPr marL="342900" indent="-342900">
              <a:spcBef>
                <a:spcPct val="20000"/>
              </a:spcBef>
            </a:pPr>
            <a:endParaRPr lang="en-US" sz="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/>
              <a:t>The prior knowledge can influence the receiver’s understanding of the message.</a:t>
            </a:r>
          </a:p>
          <a:p>
            <a:pPr marL="342900" indent="-342900">
              <a:spcBef>
                <a:spcPct val="20000"/>
              </a:spcBef>
            </a:pPr>
            <a:endParaRPr lang="en-US" sz="800" b="1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/>
              <a:t>Blockages in the receiver’s mind.</a:t>
            </a:r>
          </a:p>
          <a:p>
            <a:pPr marL="342900" indent="-342900">
              <a:spcBef>
                <a:spcPct val="20000"/>
              </a:spcBef>
            </a:pPr>
            <a:endParaRPr lang="en-US" sz="800" b="1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/>
              <a:t>The surrounding disturbances.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1188</Words>
  <Application>Microsoft Office PowerPoint</Application>
  <PresentationFormat>On-screen Show (4:3)</PresentationFormat>
  <Paragraphs>278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Lucida Sans Unicode</vt:lpstr>
      <vt:lpstr>Tahoma</vt:lpstr>
      <vt:lpstr>Times New Roman</vt:lpstr>
      <vt:lpstr>TimesNewRoman,Bold</vt:lpstr>
      <vt:lpstr>Verdana</vt:lpstr>
      <vt:lpstr>Wingdings</vt:lpstr>
      <vt:lpstr>Wingdings 2</vt:lpstr>
      <vt:lpstr>Wingdings 3</vt:lpstr>
      <vt:lpstr>Concourse</vt:lpstr>
      <vt:lpstr>PowerPoint Presentation</vt:lpstr>
      <vt:lpstr>CONTENT</vt:lpstr>
      <vt:lpstr>COMMUNICATION - MEANING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COMMUNICATION GAME # 1</vt:lpstr>
      <vt:lpstr>WHAT DID WE LEARN?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vijays</dc:creator>
  <cp:lastModifiedBy>Sumit Thakur</cp:lastModifiedBy>
  <cp:revision>11</cp:revision>
  <dcterms:created xsi:type="dcterms:W3CDTF">2008-02-14T09:26:20Z</dcterms:created>
  <dcterms:modified xsi:type="dcterms:W3CDTF">2021-05-13T04:16:45Z</dcterms:modified>
</cp:coreProperties>
</file>