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70" r:id="rId2"/>
    <p:sldId id="269" r:id="rId3"/>
    <p:sldId id="281" r:id="rId4"/>
    <p:sldId id="273" r:id="rId5"/>
    <p:sldId id="274" r:id="rId6"/>
    <p:sldId id="275" r:id="rId7"/>
    <p:sldId id="276" r:id="rId8"/>
    <p:sldId id="260" r:id="rId9"/>
    <p:sldId id="267" r:id="rId10"/>
    <p:sldId id="277" r:id="rId11"/>
    <p:sldId id="265" r:id="rId12"/>
    <p:sldId id="278" r:id="rId13"/>
    <p:sldId id="279" r:id="rId14"/>
    <p:sldId id="280" r:id="rId15"/>
    <p:sldId id="261" r:id="rId16"/>
    <p:sldId id="262" r:id="rId17"/>
    <p:sldId id="263" r:id="rId18"/>
    <p:sldId id="271"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064D72-51DC-47C4-9A8F-B62E5AC00D18}" type="datetimeFigureOut">
              <a:rPr lang="en-US" smtClean="0"/>
              <a:pPr/>
              <a:t>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BE19E-9EC6-47FC-ABC1-3890A6A6EE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D47366-139B-4306-8F56-C0467BA1C930}" type="datetimeFigureOut">
              <a:rPr lang="en-US" smtClean="0"/>
              <a:pPr/>
              <a:t>1/7/2021</a:t>
            </a:fld>
            <a:endParaRPr lang="en-US"/>
          </a:p>
        </p:txBody>
      </p:sp>
      <p:sp>
        <p:nvSpPr>
          <p:cNvPr id="5" name="Footer Placeholder 4"/>
          <p:cNvSpPr>
            <a:spLocks noGrp="1"/>
          </p:cNvSpPr>
          <p:nvPr>
            <p:ph type="ftr" sz="quarter" idx="11"/>
          </p:nvPr>
        </p:nvSpPr>
        <p:spPr>
          <a:xfrm>
            <a:off x="2478181" y="329308"/>
            <a:ext cx="3004429"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C3608518-F384-446C-8D22-8F673C7510BE}" type="slidenum">
              <a:rPr lang="en-US" smtClean="0"/>
              <a:pPr/>
              <a:t>‹#›</a:t>
            </a:fld>
            <a:endParaRPr lang="en-US"/>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379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7366-139B-4306-8F56-C0467BA1C930}"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8518-F384-446C-8D22-8F673C7510BE}" type="slidenum">
              <a:rPr lang="en-US" smtClean="0"/>
              <a:pPr/>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927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7366-139B-4306-8F56-C0467BA1C930}"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8518-F384-446C-8D22-8F673C7510BE}" type="slidenum">
              <a:rPr lang="en-US" smtClean="0"/>
              <a:pPr/>
              <a:t>‹#›</a:t>
            </a:fld>
            <a:endParaRPr lang="en-US"/>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38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47366-139B-4306-8F56-C0467BA1C930}"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8518-F384-446C-8D22-8F673C7510BE}" type="slidenum">
              <a:rPr lang="en-US" smtClean="0"/>
              <a:pPr/>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563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47366-139B-4306-8F56-C0467BA1C930}" type="datetimeFigureOut">
              <a:rPr lang="en-US" smtClean="0"/>
              <a:pPr/>
              <a:t>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08518-F384-446C-8D22-8F673C7510BE}" type="slidenum">
              <a:rPr lang="en-US" smtClean="0"/>
              <a:pPr/>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616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47366-139B-4306-8F56-C0467BA1C930}"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8518-F384-446C-8D22-8F673C7510BE}" type="slidenum">
              <a:rPr lang="en-US" smtClean="0"/>
              <a:pPr/>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757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47366-139B-4306-8F56-C0467BA1C930}" type="datetimeFigureOut">
              <a:rPr lang="en-US" smtClean="0"/>
              <a:pPr/>
              <a:t>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08518-F384-446C-8D22-8F673C7510BE}" type="slidenum">
              <a:rPr lang="en-US" smtClean="0"/>
              <a:pPr/>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66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47366-139B-4306-8F56-C0467BA1C930}" type="datetimeFigureOut">
              <a:rPr lang="en-US" smtClean="0"/>
              <a:pPr/>
              <a:t>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08518-F384-446C-8D22-8F673C7510BE}" type="slidenum">
              <a:rPr lang="en-US" smtClean="0"/>
              <a:pPr/>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0170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47366-139B-4306-8F56-C0467BA1C930}" type="datetimeFigureOut">
              <a:rPr lang="en-US" smtClean="0"/>
              <a:pPr/>
              <a:t>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08518-F384-446C-8D22-8F673C7510BE}" type="slidenum">
              <a:rPr lang="en-US" smtClean="0"/>
              <a:pPr/>
              <a:t>‹#›</a:t>
            </a:fld>
            <a:endParaRPr lang="en-US"/>
          </a:p>
        </p:txBody>
      </p:sp>
    </p:spTree>
    <p:extLst>
      <p:ext uri="{BB962C8B-B14F-4D97-AF65-F5344CB8AC3E}">
        <p14:creationId xmlns:p14="http://schemas.microsoft.com/office/powerpoint/2010/main" val="387487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6D47366-139B-4306-8F56-C0467BA1C930}" type="datetimeFigureOut">
              <a:rPr lang="en-US" smtClean="0"/>
              <a:pPr/>
              <a:t>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08518-F384-446C-8D22-8F673C7510BE}" type="slidenum">
              <a:rPr lang="en-US" smtClean="0"/>
              <a:pPr/>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241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66D47366-139B-4306-8F56-C0467BA1C930}" type="datetimeFigureOut">
              <a:rPr lang="en-US" smtClean="0"/>
              <a:pPr/>
              <a:t>1/7/2021</a:t>
            </a:fld>
            <a:endParaRPr lang="en-US"/>
          </a:p>
        </p:txBody>
      </p:sp>
      <p:sp>
        <p:nvSpPr>
          <p:cNvPr id="6" name="Footer Placeholder 5"/>
          <p:cNvSpPr>
            <a:spLocks noGrp="1"/>
          </p:cNvSpPr>
          <p:nvPr>
            <p:ph type="ftr" sz="quarter" idx="11"/>
          </p:nvPr>
        </p:nvSpPr>
        <p:spPr>
          <a:xfrm>
            <a:off x="1536252" y="318641"/>
            <a:ext cx="3152831" cy="320931"/>
          </a:xfrm>
        </p:spPr>
        <p:txBody>
          <a:bodyPr/>
          <a:lstStyle/>
          <a:p>
            <a:endParaRPr lang="en-US"/>
          </a:p>
        </p:txBody>
      </p:sp>
      <p:sp>
        <p:nvSpPr>
          <p:cNvPr id="7" name="Slide Number Placeholder 6"/>
          <p:cNvSpPr>
            <a:spLocks noGrp="1"/>
          </p:cNvSpPr>
          <p:nvPr>
            <p:ph type="sldNum" sz="quarter" idx="12"/>
          </p:nvPr>
        </p:nvSpPr>
        <p:spPr/>
        <p:txBody>
          <a:bodyPr/>
          <a:lstStyle/>
          <a:p>
            <a:fld id="{C3608518-F384-446C-8D22-8F673C7510BE}" type="slidenum">
              <a:rPr lang="en-US" smtClean="0"/>
              <a:pPr/>
              <a:t>‹#›</a:t>
            </a:fld>
            <a:endParaRPr lang="en-US"/>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065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6D47366-139B-4306-8F56-C0467BA1C930}" type="datetimeFigureOut">
              <a:rPr lang="en-US" smtClean="0"/>
              <a:pPr/>
              <a:t>1/7/2021</a:t>
            </a:fld>
            <a:endParaRPr lang="en-US"/>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3608518-F384-446C-8D22-8F673C7510BE}" type="slidenum">
              <a:rPr lang="en-US" smtClean="0"/>
              <a:pPr/>
              <a:t>‹#›</a:t>
            </a:fld>
            <a:endParaRPr lang="en-US"/>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7719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ptplanet.com/" TargetMode="External"/><Relationship Id="rId4" Type="http://schemas.openxmlformats.org/officeDocument/2006/relationships/hyperlink" Target="http://www.studymafia.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4400" dirty="0">
                <a:solidFill>
                  <a:schemeClr val="tx2">
                    <a:lumMod val="75000"/>
                  </a:schemeClr>
                </a:solidFill>
                <a:latin typeface="Verdana" pitchFamily="34" charset="0"/>
              </a:rPr>
              <a:t>www.studymafia.org</a:t>
            </a:r>
            <a:endParaRPr lang="en-US" sz="4400" dirty="0">
              <a:solidFill>
                <a:schemeClr val="tx2">
                  <a:lumMod val="75000"/>
                </a:schemeClr>
              </a:solidFill>
            </a:endParaRPr>
          </a:p>
        </p:txBody>
      </p:sp>
      <p:sp>
        <p:nvSpPr>
          <p:cNvPr id="9221" name="Text Box 9"/>
          <p:cNvSpPr txBox="1">
            <a:spLocks noChangeArrowheads="1"/>
          </p:cNvSpPr>
          <p:nvPr/>
        </p:nvSpPr>
        <p:spPr bwMode="auto">
          <a:xfrm>
            <a:off x="533400" y="5181600"/>
            <a:ext cx="8610600" cy="677108"/>
          </a:xfrm>
          <a:prstGeom prst="rect">
            <a:avLst/>
          </a:prstGeom>
          <a:noFill/>
          <a:ln w="9525">
            <a:noFill/>
            <a:miter lim="800000"/>
            <a:headEnd/>
            <a:tailEnd/>
          </a:ln>
        </p:spPr>
        <p:txBody>
          <a:bodyPr>
            <a:spAutoFit/>
          </a:bodyPr>
          <a:lstStyle/>
          <a:p>
            <a:pPr>
              <a:spcBef>
                <a:spcPct val="50000"/>
              </a:spcBef>
            </a:pPr>
            <a:r>
              <a:rPr lang="en-US" sz="2000" b="1" dirty="0"/>
              <a:t>Submitted To:				                                           Submitted By:</a:t>
            </a:r>
          </a:p>
          <a:p>
            <a:r>
              <a:rPr lang="en-US" b="1" dirty="0"/>
              <a:t>www.studymafia.org                                                                  </a:t>
            </a:r>
            <a:r>
              <a:rPr lang="en-US" b="1" dirty="0" err="1"/>
              <a:t>www.studymafia.org</a:t>
            </a:r>
            <a:r>
              <a:rPr lang="en-US" dirty="0"/>
              <a:t> </a:t>
            </a:r>
            <a:endParaRPr lang="en-US" b="1" dirty="0"/>
          </a:p>
        </p:txBody>
      </p:sp>
      <p:sp>
        <p:nvSpPr>
          <p:cNvPr id="11270" name="Rectangle 8"/>
          <p:cNvSpPr>
            <a:spLocks noChangeArrowheads="1"/>
          </p:cNvSpPr>
          <p:nvPr/>
        </p:nvSpPr>
        <p:spPr bwMode="auto">
          <a:xfrm>
            <a:off x="734060" y="2373174"/>
            <a:ext cx="4114800" cy="1754326"/>
          </a:xfrm>
          <a:prstGeom prst="rect">
            <a:avLst/>
          </a:prstGeom>
          <a:noFill/>
          <a:ln w="9525">
            <a:noFill/>
            <a:miter lim="800000"/>
            <a:headEnd/>
            <a:tailEnd/>
          </a:ln>
        </p:spPr>
        <p:txBody>
          <a:bodyPr wrap="square">
            <a:spAutoFit/>
          </a:bodyPr>
          <a:lstStyle/>
          <a:p>
            <a:pPr algn="ctr">
              <a:defRPr/>
            </a:pPr>
            <a:r>
              <a:rPr lang="en-US" sz="3600" b="1" dirty="0">
                <a:solidFill>
                  <a:schemeClr val="accent2">
                    <a:lumMod val="75000"/>
                  </a:schemeClr>
                </a:solidFill>
                <a:latin typeface="+mj-lt"/>
              </a:rPr>
              <a:t>Seminar </a:t>
            </a:r>
          </a:p>
          <a:p>
            <a:pPr algn="ctr">
              <a:defRPr/>
            </a:pPr>
            <a:r>
              <a:rPr lang="en-US" sz="3600" b="1" dirty="0">
                <a:solidFill>
                  <a:schemeClr val="accent2">
                    <a:lumMod val="75000"/>
                  </a:schemeClr>
                </a:solidFill>
                <a:latin typeface="+mj-lt"/>
              </a:rPr>
              <a:t>On</a:t>
            </a:r>
          </a:p>
          <a:p>
            <a:pPr algn="ctr">
              <a:defRPr/>
            </a:pPr>
            <a:r>
              <a:rPr lang="en-US" sz="3600" b="1" dirty="0">
                <a:solidFill>
                  <a:schemeClr val="accent2">
                    <a:lumMod val="75000"/>
                  </a:schemeClr>
                </a:solidFill>
                <a:latin typeface="+mj-lt"/>
                <a:cs typeface="Calibri" pitchFamily="34" charset="0"/>
              </a:rPr>
              <a:t>  Social Media</a:t>
            </a:r>
            <a:endParaRPr lang="en-US" sz="3600" b="1" dirty="0">
              <a:solidFill>
                <a:schemeClr val="accent2">
                  <a:lumMod val="75000"/>
                </a:schemeClr>
              </a:solidFill>
              <a:latin typeface="+mj-lt"/>
              <a:cs typeface="Times New Roman" pitchFamily="18" charset="0"/>
            </a:endParaRPr>
          </a:p>
        </p:txBody>
      </p:sp>
      <p:pic>
        <p:nvPicPr>
          <p:cNvPr id="17" name="Picture 16">
            <a:extLst>
              <a:ext uri="{FF2B5EF4-FFF2-40B4-BE49-F238E27FC236}">
                <a16:creationId xmlns:a16="http://schemas.microsoft.com/office/drawing/2014/main" id="{A64D7645-029A-4D36-8657-2616B8D507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1600" y="2096452"/>
            <a:ext cx="2857500" cy="292417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Types of Social Media Cont.….. </a:t>
            </a:r>
          </a:p>
        </p:txBody>
      </p:sp>
      <p:sp>
        <p:nvSpPr>
          <p:cNvPr id="3" name="Content Placeholder 2"/>
          <p:cNvSpPr>
            <a:spLocks noGrp="1"/>
          </p:cNvSpPr>
          <p:nvPr>
            <p:ph idx="1"/>
          </p:nvPr>
        </p:nvSpPr>
        <p:spPr>
          <a:xfrm>
            <a:off x="1520173" y="2057400"/>
            <a:ext cx="7014227" cy="3450613"/>
          </a:xfrm>
        </p:spPr>
        <p:txBody>
          <a:bodyPr>
            <a:noAutofit/>
          </a:bodyPr>
          <a:lstStyle/>
          <a:p>
            <a:r>
              <a:rPr lang="en-US" b="1" dirty="0"/>
              <a:t>3. Media Sharing</a:t>
            </a:r>
            <a:br>
              <a:rPr lang="en-US" dirty="0"/>
            </a:br>
            <a:r>
              <a:rPr lang="en-US" dirty="0"/>
              <a:t>The users can share different types of media such as video and photos on the media share websites. The most popular media sharing website in the world is YouTube.</a:t>
            </a:r>
          </a:p>
          <a:p>
            <a:pPr>
              <a:buNone/>
            </a:pPr>
            <a:r>
              <a:rPr lang="en-US" b="1" dirty="0"/>
              <a:t>4. Bookmarking Sites</a:t>
            </a:r>
            <a:br>
              <a:rPr lang="en-US" dirty="0"/>
            </a:br>
            <a:r>
              <a:rPr lang="en-US" dirty="0"/>
              <a:t>The users are allowed to save and organize links to several online websites and resources on these websites. The most popular bookmarking site in the world is StumbleUpon.</a:t>
            </a:r>
          </a:p>
          <a:p>
            <a:pPr>
              <a:buNone/>
            </a:pPr>
            <a:endParaRPr lang="en-US" b="1" dirty="0"/>
          </a:p>
          <a:p>
            <a:endParaRPr lang="en-US" dirty="0"/>
          </a:p>
        </p:txBody>
      </p:sp>
    </p:spTree>
    <p:extLst>
      <p:ext uri="{BB962C8B-B14F-4D97-AF65-F5344CB8AC3E}">
        <p14:creationId xmlns:p14="http://schemas.microsoft.com/office/powerpoint/2010/main" val="2012608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413" y="533400"/>
            <a:ext cx="6479421" cy="1049235"/>
          </a:xfrm>
        </p:spPr>
        <p:txBody>
          <a:bodyPr>
            <a:normAutofit/>
          </a:bodyPr>
          <a:lstStyle/>
          <a:p>
            <a:r>
              <a:rPr lang="en-US" b="1" dirty="0">
                <a:solidFill>
                  <a:schemeClr val="accent3">
                    <a:lumMod val="75000"/>
                  </a:schemeClr>
                </a:solidFill>
              </a:rPr>
              <a:t>7 functions of social media?</a:t>
            </a:r>
          </a:p>
        </p:txBody>
      </p:sp>
      <p:sp>
        <p:nvSpPr>
          <p:cNvPr id="3" name="Content Placeholder 2"/>
          <p:cNvSpPr>
            <a:spLocks noGrp="1"/>
          </p:cNvSpPr>
          <p:nvPr>
            <p:ph idx="1"/>
          </p:nvPr>
        </p:nvSpPr>
        <p:spPr>
          <a:xfrm>
            <a:off x="1535413" y="2015733"/>
            <a:ext cx="6846587" cy="3623067"/>
          </a:xfrm>
        </p:spPr>
        <p:txBody>
          <a:bodyPr/>
          <a:lstStyle/>
          <a:p>
            <a:r>
              <a:rPr lang="en-US" dirty="0"/>
              <a:t>Identity</a:t>
            </a:r>
          </a:p>
          <a:p>
            <a:r>
              <a:rPr lang="en-US" dirty="0"/>
              <a:t>Conversations</a:t>
            </a:r>
          </a:p>
          <a:p>
            <a:r>
              <a:rPr lang="en-US" dirty="0"/>
              <a:t>Sharing,</a:t>
            </a:r>
          </a:p>
          <a:p>
            <a:r>
              <a:rPr lang="en-US" dirty="0"/>
              <a:t>Presence</a:t>
            </a:r>
          </a:p>
          <a:p>
            <a:r>
              <a:rPr lang="en-US" dirty="0"/>
              <a:t>Relationships</a:t>
            </a:r>
          </a:p>
          <a:p>
            <a:r>
              <a:rPr lang="en-US" dirty="0"/>
              <a:t>Reputation</a:t>
            </a:r>
          </a:p>
          <a:p>
            <a:r>
              <a:rPr lang="en-US" dirty="0"/>
              <a:t>Groups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46CF-C785-43D0-883A-28172B83AA1F}"/>
              </a:ext>
            </a:extLst>
          </p:cNvPr>
          <p:cNvSpPr>
            <a:spLocks noGrp="1"/>
          </p:cNvSpPr>
          <p:nvPr>
            <p:ph type="title"/>
          </p:nvPr>
        </p:nvSpPr>
        <p:spPr/>
        <p:txBody>
          <a:bodyPr/>
          <a:lstStyle/>
          <a:p>
            <a:r>
              <a:rPr lang="en-US" b="1" dirty="0">
                <a:solidFill>
                  <a:schemeClr val="accent3">
                    <a:lumMod val="75000"/>
                  </a:schemeClr>
                </a:solidFill>
              </a:rPr>
              <a:t>Is social media good or bad for students?</a:t>
            </a:r>
            <a:endParaRPr lang="en-IN" b="1" dirty="0">
              <a:solidFill>
                <a:schemeClr val="accent3">
                  <a:lumMod val="75000"/>
                </a:schemeClr>
              </a:solidFill>
            </a:endParaRPr>
          </a:p>
        </p:txBody>
      </p:sp>
      <p:sp>
        <p:nvSpPr>
          <p:cNvPr id="3" name="Content Placeholder 2">
            <a:extLst>
              <a:ext uri="{FF2B5EF4-FFF2-40B4-BE49-F238E27FC236}">
                <a16:creationId xmlns:a16="http://schemas.microsoft.com/office/drawing/2014/main" id="{3664863D-9E88-4A6D-92D7-A53A0C6FE90B}"/>
              </a:ext>
            </a:extLst>
          </p:cNvPr>
          <p:cNvSpPr>
            <a:spLocks noGrp="1"/>
          </p:cNvSpPr>
          <p:nvPr>
            <p:ph idx="1"/>
          </p:nvPr>
        </p:nvSpPr>
        <p:spPr>
          <a:xfrm>
            <a:off x="1535413" y="2015733"/>
            <a:ext cx="6922787" cy="3450613"/>
          </a:xfrm>
        </p:spPr>
        <p:txBody>
          <a:bodyPr/>
          <a:lstStyle/>
          <a:p>
            <a:r>
              <a:rPr lang="en-US" dirty="0"/>
              <a:t>School </a:t>
            </a:r>
            <a:r>
              <a:rPr lang="en-US" b="1" dirty="0"/>
              <a:t>students</a:t>
            </a:r>
            <a:r>
              <a:rPr lang="en-US" dirty="0"/>
              <a:t> are very young and their minds are not much developed hence they cannot differentiate between </a:t>
            </a:r>
            <a:r>
              <a:rPr lang="en-US" b="1" dirty="0"/>
              <a:t>good</a:t>
            </a:r>
            <a:r>
              <a:rPr lang="en-US" dirty="0"/>
              <a:t> and </a:t>
            </a:r>
            <a:r>
              <a:rPr lang="en-US" b="1" dirty="0"/>
              <a:t>bad</a:t>
            </a:r>
            <a:r>
              <a:rPr lang="en-US" dirty="0"/>
              <a:t>. </a:t>
            </a:r>
          </a:p>
          <a:p>
            <a:r>
              <a:rPr lang="en-US" dirty="0"/>
              <a:t>They can easily get influenced and distracted. It might also lead to biased, prejudiced views about people or issues they hardly have any knowledge of.</a:t>
            </a:r>
            <a:endParaRPr lang="en-IN" dirty="0"/>
          </a:p>
        </p:txBody>
      </p:sp>
    </p:spTree>
    <p:extLst>
      <p:ext uri="{BB962C8B-B14F-4D97-AF65-F5344CB8AC3E}">
        <p14:creationId xmlns:p14="http://schemas.microsoft.com/office/powerpoint/2010/main" val="1913764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BF1B-677C-4EF1-9FA0-0698D987282F}"/>
              </a:ext>
            </a:extLst>
          </p:cNvPr>
          <p:cNvSpPr>
            <a:spLocks noGrp="1"/>
          </p:cNvSpPr>
          <p:nvPr>
            <p:ph type="title"/>
          </p:nvPr>
        </p:nvSpPr>
        <p:spPr/>
        <p:txBody>
          <a:bodyPr>
            <a:normAutofit/>
          </a:bodyPr>
          <a:lstStyle/>
          <a:p>
            <a:r>
              <a:rPr lang="en-US" b="1" dirty="0">
                <a:solidFill>
                  <a:schemeClr val="accent3">
                    <a:lumMod val="75000"/>
                  </a:schemeClr>
                </a:solidFill>
              </a:rPr>
              <a:t>Business applications of social media</a:t>
            </a:r>
            <a:endParaRPr lang="en-IN" dirty="0">
              <a:solidFill>
                <a:schemeClr val="accent3">
                  <a:lumMod val="75000"/>
                </a:schemeClr>
              </a:solidFill>
            </a:endParaRPr>
          </a:p>
        </p:txBody>
      </p:sp>
      <p:sp>
        <p:nvSpPr>
          <p:cNvPr id="3" name="Content Placeholder 2">
            <a:extLst>
              <a:ext uri="{FF2B5EF4-FFF2-40B4-BE49-F238E27FC236}">
                <a16:creationId xmlns:a16="http://schemas.microsoft.com/office/drawing/2014/main" id="{78B934CB-3E1B-49CF-B7A8-7AF7D3E50411}"/>
              </a:ext>
            </a:extLst>
          </p:cNvPr>
          <p:cNvSpPr>
            <a:spLocks noGrp="1"/>
          </p:cNvSpPr>
          <p:nvPr>
            <p:ph idx="1"/>
          </p:nvPr>
        </p:nvSpPr>
        <p:spPr>
          <a:xfrm>
            <a:off x="1535413" y="2015733"/>
            <a:ext cx="7379987" cy="3450613"/>
          </a:xfrm>
        </p:spPr>
        <p:txBody>
          <a:bodyPr>
            <a:noAutofit/>
          </a:bodyPr>
          <a:lstStyle/>
          <a:p>
            <a:r>
              <a:rPr lang="en-US" dirty="0"/>
              <a:t>Social media analytics - the practice of gathering data from blogs and social media websites and analyzing that data to make business decisions. The most common use of social media analytics is to mine customer sentiment to support marketing and customer service activities.</a:t>
            </a:r>
          </a:p>
          <a:p>
            <a:r>
              <a:rPr lang="en-US" dirty="0"/>
              <a:t>Social CRM (customer relationship marketing) - can be a powerful business tool. For example, establishing a Facebook page allows people who like a brand to like their page, which creates avenues for communication, marketing and networking..</a:t>
            </a:r>
            <a:endParaRPr lang="en-IN" dirty="0"/>
          </a:p>
        </p:txBody>
      </p:sp>
    </p:spTree>
    <p:extLst>
      <p:ext uri="{BB962C8B-B14F-4D97-AF65-F5344CB8AC3E}">
        <p14:creationId xmlns:p14="http://schemas.microsoft.com/office/powerpoint/2010/main" val="32150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BF1B-677C-4EF1-9FA0-0698D987282F}"/>
              </a:ext>
            </a:extLst>
          </p:cNvPr>
          <p:cNvSpPr>
            <a:spLocks noGrp="1"/>
          </p:cNvSpPr>
          <p:nvPr>
            <p:ph type="title"/>
          </p:nvPr>
        </p:nvSpPr>
        <p:spPr/>
        <p:txBody>
          <a:bodyPr>
            <a:normAutofit/>
          </a:bodyPr>
          <a:lstStyle/>
          <a:p>
            <a:r>
              <a:rPr lang="en-US" b="1" dirty="0">
                <a:solidFill>
                  <a:schemeClr val="accent3">
                    <a:lumMod val="75000"/>
                  </a:schemeClr>
                </a:solidFill>
              </a:rPr>
              <a:t>Business applications of social media Cont.……</a:t>
            </a:r>
            <a:endParaRPr lang="en-IN" dirty="0">
              <a:solidFill>
                <a:schemeClr val="accent3">
                  <a:lumMod val="75000"/>
                </a:schemeClr>
              </a:solidFill>
            </a:endParaRPr>
          </a:p>
        </p:txBody>
      </p:sp>
      <p:sp>
        <p:nvSpPr>
          <p:cNvPr id="3" name="Content Placeholder 2">
            <a:extLst>
              <a:ext uri="{FF2B5EF4-FFF2-40B4-BE49-F238E27FC236}">
                <a16:creationId xmlns:a16="http://schemas.microsoft.com/office/drawing/2014/main" id="{78B934CB-3E1B-49CF-B7A8-7AF7D3E50411}"/>
              </a:ext>
            </a:extLst>
          </p:cNvPr>
          <p:cNvSpPr>
            <a:spLocks noGrp="1"/>
          </p:cNvSpPr>
          <p:nvPr>
            <p:ph idx="1"/>
          </p:nvPr>
        </p:nvSpPr>
        <p:spPr>
          <a:xfrm>
            <a:off x="1535413" y="2015733"/>
            <a:ext cx="7379987" cy="3450613"/>
          </a:xfrm>
        </p:spPr>
        <p:txBody>
          <a:bodyPr>
            <a:noAutofit/>
          </a:bodyPr>
          <a:lstStyle/>
          <a:p>
            <a:r>
              <a:rPr lang="en-US" dirty="0"/>
              <a:t>Social media marketing (SMM) - takes advantage of social networking to help a company increase brand exposure and broaden customer reach. The goal is usually to create content compelling enough that users will share it with their social networks. </a:t>
            </a:r>
          </a:p>
          <a:p>
            <a:r>
              <a:rPr lang="en-US" dirty="0"/>
              <a:t>Enterprise social networking allows a company to connect individuals who share similar business interests or activities. Internally, social tools can help employees access information and resources they need to work together effectively and solve business problems. </a:t>
            </a:r>
          </a:p>
        </p:txBody>
      </p:sp>
    </p:spTree>
    <p:extLst>
      <p:ext uri="{BB962C8B-B14F-4D97-AF65-F5344CB8AC3E}">
        <p14:creationId xmlns:p14="http://schemas.microsoft.com/office/powerpoint/2010/main" val="3580787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3">
                    <a:lumMod val="75000"/>
                  </a:schemeClr>
                </a:solidFill>
                <a:latin typeface="Palatino Linotype (Headings)"/>
                <a:cs typeface="Calibri" pitchFamily="34" charset="0"/>
              </a:rPr>
              <a:t>Advantages</a:t>
            </a:r>
            <a:endParaRPr lang="en-US" dirty="0">
              <a:solidFill>
                <a:schemeClr val="accent3">
                  <a:lumMod val="75000"/>
                </a:schemeClr>
              </a:solidFill>
              <a:latin typeface="Palatino Linotype (Headings)"/>
            </a:endParaRPr>
          </a:p>
        </p:txBody>
      </p:sp>
      <p:sp>
        <p:nvSpPr>
          <p:cNvPr id="3" name="Content Placeholder 2"/>
          <p:cNvSpPr>
            <a:spLocks noGrp="1"/>
          </p:cNvSpPr>
          <p:nvPr>
            <p:ph idx="1"/>
          </p:nvPr>
        </p:nvSpPr>
        <p:spPr/>
        <p:txBody>
          <a:bodyPr>
            <a:noAutofit/>
          </a:bodyPr>
          <a:lstStyle/>
          <a:p>
            <a:r>
              <a:rPr lang="en-US" sz="1800" dirty="0"/>
              <a:t>Compelling and relevant content will grab the attention of potential customers and increase brand visibility</a:t>
            </a:r>
          </a:p>
          <a:p>
            <a:r>
              <a:rPr lang="en-US" sz="1800" dirty="0"/>
              <a:t>You can respond almost instantly to industry developments and become heard in your field</a:t>
            </a:r>
          </a:p>
          <a:p>
            <a:r>
              <a:rPr lang="en-US" sz="1800" dirty="0"/>
              <a:t>It can be much cheaper than traditional advertising and promotional activities</a:t>
            </a:r>
          </a:p>
          <a:p>
            <a:r>
              <a:rPr lang="en-US" sz="1800" dirty="0"/>
              <a:t>Social content can indirectly boost links to website content by appearing in universal search results, improving search traffic and online sales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3">
                    <a:lumMod val="75000"/>
                  </a:schemeClr>
                </a:solidFill>
                <a:latin typeface="Palatino Linotype (Headings)"/>
                <a:cs typeface="Calibri" pitchFamily="34" charset="0"/>
              </a:rPr>
              <a:t>Disadvantages</a:t>
            </a:r>
            <a:endParaRPr lang="en-US" dirty="0">
              <a:solidFill>
                <a:schemeClr val="accent3">
                  <a:lumMod val="75000"/>
                </a:schemeClr>
              </a:solidFill>
              <a:latin typeface="Palatino Linotype (Headings)"/>
            </a:endParaRPr>
          </a:p>
        </p:txBody>
      </p:sp>
      <p:sp>
        <p:nvSpPr>
          <p:cNvPr id="3" name="Content Placeholder 2"/>
          <p:cNvSpPr>
            <a:spLocks noGrp="1"/>
          </p:cNvSpPr>
          <p:nvPr>
            <p:ph idx="1"/>
          </p:nvPr>
        </p:nvSpPr>
        <p:spPr/>
        <p:txBody>
          <a:bodyPr>
            <a:normAutofit fontScale="92500" lnSpcReduction="10000"/>
          </a:bodyPr>
          <a:lstStyle/>
          <a:p>
            <a:r>
              <a:rPr lang="en-US" dirty="0"/>
              <a:t>You will need to commit resources to managing your social media presence, responding to feedback and producing new content</a:t>
            </a:r>
          </a:p>
          <a:p>
            <a:r>
              <a:rPr lang="en-US" dirty="0"/>
              <a:t>It can be difficult to quantify the return on investment and the value of one channel over another</a:t>
            </a:r>
          </a:p>
          <a:p>
            <a:r>
              <a:rPr lang="en-US" dirty="0"/>
              <a:t>Ineffective use - for example, using the network to push for sales without engaging with customers, or failing to respond to negative feedback - may damage your reputation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Conclusion</a:t>
            </a:r>
          </a:p>
        </p:txBody>
      </p:sp>
      <p:sp>
        <p:nvSpPr>
          <p:cNvPr id="3" name="Content Placeholder 2"/>
          <p:cNvSpPr>
            <a:spLocks noGrp="1"/>
          </p:cNvSpPr>
          <p:nvPr>
            <p:ph idx="1"/>
          </p:nvPr>
        </p:nvSpPr>
        <p:spPr/>
        <p:txBody>
          <a:bodyPr>
            <a:noAutofit/>
          </a:bodyPr>
          <a:lstStyle/>
          <a:p>
            <a:r>
              <a:rPr lang="en-US" dirty="0"/>
              <a:t>    The use of social media aims to improve public perception, but the Trust’s campaigns have also shown savings in time and money. </a:t>
            </a:r>
          </a:p>
          <a:p>
            <a:r>
              <a:rPr lang="en-US" dirty="0"/>
              <a:t>    For example, each recruitment campaign by the Trust used to take about 53 days and cost around £2,400 per person hired. By using social media, costs have now been reduced to about £800 per person hired and the time taken to recruit is down to 42 days.</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75000"/>
                  </a:schemeClr>
                </a:solidFill>
              </a:rPr>
              <a:t>References </a:t>
            </a:r>
          </a:p>
        </p:txBody>
      </p:sp>
      <p:sp>
        <p:nvSpPr>
          <p:cNvPr id="3" name="Content Placeholder 2"/>
          <p:cNvSpPr>
            <a:spLocks noGrp="1"/>
          </p:cNvSpPr>
          <p:nvPr>
            <p:ph idx="1"/>
          </p:nvPr>
        </p:nvSpPr>
        <p:spPr/>
        <p:txBody>
          <a:bodyPr/>
          <a:lstStyle/>
          <a:p>
            <a:r>
              <a:rPr lang="en-US" b="1" u="sng" dirty="0">
                <a:hlinkClick r:id="rId2"/>
              </a:rPr>
              <a:t>www.google.com</a:t>
            </a:r>
            <a:r>
              <a:rPr lang="en-US" b="1" u="sng" dirty="0"/>
              <a:t> </a:t>
            </a:r>
            <a:endParaRPr lang="en-US" dirty="0"/>
          </a:p>
          <a:p>
            <a:r>
              <a:rPr lang="en-US" b="1" u="sng" dirty="0">
                <a:hlinkClick r:id="rId3"/>
              </a:rPr>
              <a:t>www.wikipedia.com</a:t>
            </a:r>
            <a:r>
              <a:rPr lang="en-US" b="1" u="sng" dirty="0"/>
              <a:t> </a:t>
            </a:r>
            <a:endParaRPr lang="en-US" dirty="0"/>
          </a:p>
          <a:p>
            <a:r>
              <a:rPr lang="en-US" b="1" u="sng" dirty="0">
                <a:hlinkClick r:id="rId4"/>
              </a:rPr>
              <a:t>www.studymafia.org</a:t>
            </a:r>
            <a:r>
              <a:rPr lang="en-US" b="1" u="sng" dirty="0"/>
              <a:t> </a:t>
            </a:r>
            <a:endParaRPr lang="en-US" dirty="0"/>
          </a:p>
          <a:p>
            <a:r>
              <a:rPr lang="en-US" b="1" u="sng" dirty="0">
                <a:hlinkClick r:id="rId5"/>
              </a:rPr>
              <a:t>www.pptplanet.com</a:t>
            </a:r>
            <a:endParaRPr lang="en-US"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1C9FD1-F9EA-4427-B8DB-1EE8DDD021F0}"/>
              </a:ext>
            </a:extLst>
          </p:cNvPr>
          <p:cNvSpPr/>
          <p:nvPr/>
        </p:nvSpPr>
        <p:spPr>
          <a:xfrm>
            <a:off x="2057400" y="2362200"/>
            <a:ext cx="5791200" cy="1323439"/>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en-US" sz="8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Thanks </a:t>
            </a:r>
            <a:endParaRPr lang="en-IN" sz="8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1121387"/>
            <a:ext cx="2133600" cy="689848"/>
          </a:xfrm>
        </p:spPr>
        <p:txBody>
          <a:bodyPr/>
          <a:lstStyle/>
          <a:p>
            <a:r>
              <a:rPr lang="en-US" b="1" dirty="0">
                <a:solidFill>
                  <a:schemeClr val="accent3">
                    <a:lumMod val="75000"/>
                  </a:schemeClr>
                </a:solidFill>
              </a:rPr>
              <a:t>Content</a:t>
            </a:r>
          </a:p>
        </p:txBody>
      </p:sp>
      <p:sp>
        <p:nvSpPr>
          <p:cNvPr id="3" name="Content Placeholder 2"/>
          <p:cNvSpPr>
            <a:spLocks noGrp="1"/>
          </p:cNvSpPr>
          <p:nvPr>
            <p:ph idx="1"/>
          </p:nvPr>
        </p:nvSpPr>
        <p:spPr>
          <a:xfrm>
            <a:off x="1676400" y="2286000"/>
            <a:ext cx="6998987" cy="3450613"/>
          </a:xfrm>
        </p:spPr>
        <p:txBody>
          <a:bodyPr>
            <a:noAutofit/>
          </a:bodyPr>
          <a:lstStyle/>
          <a:p>
            <a:r>
              <a:rPr lang="en-US" dirty="0"/>
              <a:t>Introduction</a:t>
            </a:r>
          </a:p>
          <a:p>
            <a:r>
              <a:rPr lang="en-US" dirty="0"/>
              <a:t>What is Social Media?</a:t>
            </a:r>
          </a:p>
          <a:p>
            <a:r>
              <a:rPr lang="en-US" dirty="0"/>
              <a:t>Why social media is important in our life?</a:t>
            </a:r>
          </a:p>
          <a:p>
            <a:r>
              <a:rPr lang="en-IN" dirty="0"/>
              <a:t>How Social Media Works </a:t>
            </a:r>
            <a:endParaRPr lang="en-US" dirty="0"/>
          </a:p>
          <a:p>
            <a:r>
              <a:rPr lang="en-US" dirty="0"/>
              <a:t>Some Examples of Social Media </a:t>
            </a:r>
          </a:p>
          <a:p>
            <a:r>
              <a:rPr lang="en-US" dirty="0"/>
              <a:t>Types of Social Media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CA10-88EC-495F-B277-4B07D131C486}"/>
              </a:ext>
            </a:extLst>
          </p:cNvPr>
          <p:cNvSpPr>
            <a:spLocks noGrp="1"/>
          </p:cNvSpPr>
          <p:nvPr>
            <p:ph type="title"/>
          </p:nvPr>
        </p:nvSpPr>
        <p:spPr>
          <a:xfrm>
            <a:off x="1752600" y="685800"/>
            <a:ext cx="6479421" cy="1049235"/>
          </a:xfrm>
        </p:spPr>
        <p:txBody>
          <a:bodyPr/>
          <a:lstStyle/>
          <a:p>
            <a:r>
              <a:rPr lang="en-IN" b="1" dirty="0">
                <a:solidFill>
                  <a:schemeClr val="accent3">
                    <a:lumMod val="75000"/>
                  </a:schemeClr>
                </a:solidFill>
              </a:rPr>
              <a:t>Content Cont.</a:t>
            </a:r>
          </a:p>
        </p:txBody>
      </p:sp>
      <p:sp>
        <p:nvSpPr>
          <p:cNvPr id="3" name="Content Placeholder 2">
            <a:extLst>
              <a:ext uri="{FF2B5EF4-FFF2-40B4-BE49-F238E27FC236}">
                <a16:creationId xmlns:a16="http://schemas.microsoft.com/office/drawing/2014/main" id="{34E82973-21FF-4A56-9A89-805624339411}"/>
              </a:ext>
            </a:extLst>
          </p:cNvPr>
          <p:cNvSpPr>
            <a:spLocks noGrp="1"/>
          </p:cNvSpPr>
          <p:nvPr>
            <p:ph idx="1"/>
          </p:nvPr>
        </p:nvSpPr>
        <p:spPr>
          <a:xfrm>
            <a:off x="1752600" y="2362200"/>
            <a:ext cx="6479421" cy="3450613"/>
          </a:xfrm>
        </p:spPr>
        <p:txBody>
          <a:bodyPr/>
          <a:lstStyle/>
          <a:p>
            <a:r>
              <a:rPr lang="en-US" dirty="0"/>
              <a:t>7 functions of social media?</a:t>
            </a:r>
          </a:p>
          <a:p>
            <a:r>
              <a:rPr lang="en-US" dirty="0"/>
              <a:t>Is social media good or bad for students?</a:t>
            </a:r>
          </a:p>
          <a:p>
            <a:r>
              <a:rPr lang="en-US" dirty="0"/>
              <a:t>Business applications of social media </a:t>
            </a:r>
          </a:p>
          <a:p>
            <a:r>
              <a:rPr lang="en-US" dirty="0"/>
              <a:t>Advantages</a:t>
            </a:r>
          </a:p>
          <a:p>
            <a:r>
              <a:rPr lang="en-US" dirty="0"/>
              <a:t>Disadvantages</a:t>
            </a:r>
          </a:p>
          <a:p>
            <a:r>
              <a:rPr lang="en-US" dirty="0"/>
              <a:t>Conclusion</a:t>
            </a:r>
            <a:endParaRPr lang="en-IN" dirty="0"/>
          </a:p>
        </p:txBody>
      </p:sp>
    </p:spTree>
    <p:extLst>
      <p:ext uri="{BB962C8B-B14F-4D97-AF65-F5344CB8AC3E}">
        <p14:creationId xmlns:p14="http://schemas.microsoft.com/office/powerpoint/2010/main" val="3182293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Introduction</a:t>
            </a:r>
          </a:p>
        </p:txBody>
      </p:sp>
      <p:sp>
        <p:nvSpPr>
          <p:cNvPr id="3" name="Content Placeholder 2"/>
          <p:cNvSpPr>
            <a:spLocks noGrp="1"/>
          </p:cNvSpPr>
          <p:nvPr>
            <p:ph idx="1"/>
          </p:nvPr>
        </p:nvSpPr>
        <p:spPr>
          <a:xfrm>
            <a:off x="1535413" y="2015733"/>
            <a:ext cx="7303787" cy="3450613"/>
          </a:xfrm>
        </p:spPr>
        <p:txBody>
          <a:bodyPr>
            <a:noAutofit/>
          </a:bodyPr>
          <a:lstStyle/>
          <a:p>
            <a:r>
              <a:rPr lang="en-US" dirty="0"/>
              <a:t>Social media is a medium that is growing quite prevalent nowadays because of its user-friendly characteristics. </a:t>
            </a:r>
          </a:p>
          <a:p>
            <a:r>
              <a:rPr lang="en-US" dirty="0"/>
              <a:t>Social media platforms like Facebook, Twitter, Instagram, </a:t>
            </a:r>
            <a:r>
              <a:rPr lang="en-US" dirty="0" err="1"/>
              <a:t>etc</a:t>
            </a:r>
            <a:r>
              <a:rPr lang="en-US" dirty="0"/>
              <a:t> are allowing people to unite with each other across distances. </a:t>
            </a:r>
          </a:p>
          <a:p>
            <a:r>
              <a:rPr lang="en-US" dirty="0"/>
              <a:t>In other words, the entire world is at just one touch finger touch away and wholly thanks to social media. Today’s generation is particularly one of the most aggressive users of social media.</a:t>
            </a:r>
          </a:p>
        </p:txBody>
      </p:sp>
    </p:spTree>
    <p:extLst>
      <p:ext uri="{BB962C8B-B14F-4D97-AF65-F5344CB8AC3E}">
        <p14:creationId xmlns:p14="http://schemas.microsoft.com/office/powerpoint/2010/main" val="1235287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6479421" cy="1049235"/>
          </a:xfrm>
        </p:spPr>
        <p:txBody>
          <a:bodyPr/>
          <a:lstStyle/>
          <a:p>
            <a:r>
              <a:rPr lang="en-US" b="1" dirty="0">
                <a:solidFill>
                  <a:schemeClr val="accent3">
                    <a:lumMod val="75000"/>
                  </a:schemeClr>
                </a:solidFill>
              </a:rPr>
              <a:t>What is Social Media?</a:t>
            </a:r>
          </a:p>
        </p:txBody>
      </p:sp>
      <p:sp>
        <p:nvSpPr>
          <p:cNvPr id="3" name="Content Placeholder 2"/>
          <p:cNvSpPr>
            <a:spLocks noGrp="1"/>
          </p:cNvSpPr>
          <p:nvPr>
            <p:ph idx="1"/>
          </p:nvPr>
        </p:nvSpPr>
        <p:spPr>
          <a:xfrm>
            <a:off x="1535413" y="2015733"/>
            <a:ext cx="7303787" cy="3450613"/>
          </a:xfrm>
        </p:spPr>
        <p:txBody>
          <a:bodyPr>
            <a:noAutofit/>
          </a:bodyPr>
          <a:lstStyle/>
          <a:p>
            <a:r>
              <a:rPr lang="en-US" dirty="0"/>
              <a:t>Social Media can be defined as an array of internet-based platforms, which promotes and enhance the sharing of information. </a:t>
            </a:r>
          </a:p>
          <a:p>
            <a:r>
              <a:rPr lang="en-US" dirty="0"/>
              <a:t>Some of the most common types of social media are websites and applications focused to microblogging, forums, social bookmarking, social creation, social networking and Wikipedia. Conclusion</a:t>
            </a:r>
          </a:p>
        </p:txBody>
      </p:sp>
    </p:spTree>
    <p:extLst>
      <p:ext uri="{BB962C8B-B14F-4D97-AF65-F5344CB8AC3E}">
        <p14:creationId xmlns:p14="http://schemas.microsoft.com/office/powerpoint/2010/main" val="47261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Why social media is important in our life?</a:t>
            </a:r>
          </a:p>
        </p:txBody>
      </p:sp>
      <p:sp>
        <p:nvSpPr>
          <p:cNvPr id="3" name="Content Placeholder 2"/>
          <p:cNvSpPr>
            <a:spLocks noGrp="1"/>
          </p:cNvSpPr>
          <p:nvPr>
            <p:ph idx="1"/>
          </p:nvPr>
        </p:nvSpPr>
        <p:spPr>
          <a:xfrm>
            <a:off x="1535413" y="2015733"/>
            <a:ext cx="7303787" cy="3450613"/>
          </a:xfrm>
        </p:spPr>
        <p:txBody>
          <a:bodyPr>
            <a:noAutofit/>
          </a:bodyPr>
          <a:lstStyle/>
          <a:p>
            <a:r>
              <a:rPr lang="en-US" dirty="0"/>
              <a:t>Social Media can be defined as an array of internet-based platforms, which promotes and enhance the sharing of information. </a:t>
            </a:r>
          </a:p>
          <a:p>
            <a:r>
              <a:rPr lang="en-US" dirty="0"/>
              <a:t>Some of the most common types of social media are websites and applications focused to microblogging, forums, social bookmarking, social creation, social networking and Wikipedia. Conclusion</a:t>
            </a:r>
          </a:p>
        </p:txBody>
      </p:sp>
    </p:spTree>
    <p:extLst>
      <p:ext uri="{BB962C8B-B14F-4D97-AF65-F5344CB8AC3E}">
        <p14:creationId xmlns:p14="http://schemas.microsoft.com/office/powerpoint/2010/main" val="292468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9853" y="685800"/>
            <a:ext cx="6479421" cy="1049235"/>
          </a:xfrm>
        </p:spPr>
        <p:txBody>
          <a:bodyPr/>
          <a:lstStyle/>
          <a:p>
            <a:r>
              <a:rPr lang="en-IN" b="1" dirty="0">
                <a:solidFill>
                  <a:schemeClr val="accent3">
                    <a:lumMod val="75000"/>
                  </a:schemeClr>
                </a:solidFill>
              </a:rPr>
              <a:t>How Social Media Works </a:t>
            </a:r>
          </a:p>
        </p:txBody>
      </p:sp>
      <p:sp>
        <p:nvSpPr>
          <p:cNvPr id="3" name="Content Placeholder 2"/>
          <p:cNvSpPr>
            <a:spLocks noGrp="1"/>
          </p:cNvSpPr>
          <p:nvPr>
            <p:ph idx="1"/>
          </p:nvPr>
        </p:nvSpPr>
        <p:spPr>
          <a:xfrm>
            <a:off x="1676400" y="2209800"/>
            <a:ext cx="7303787" cy="3450613"/>
          </a:xfrm>
        </p:spPr>
        <p:txBody>
          <a:bodyPr>
            <a:noAutofit/>
          </a:bodyPr>
          <a:lstStyle/>
          <a:p>
            <a:r>
              <a:rPr lang="en-US" dirty="0"/>
              <a:t>Social media sites start with a user creating a profile, usually by providing a name and an email address. </a:t>
            </a:r>
          </a:p>
          <a:p>
            <a:r>
              <a:rPr lang="en-US" dirty="0"/>
              <a:t>Once a profile has been created, users can create and share content. For instance, an Instagram user with a new account can take a picture and share it on their profile with a caption. </a:t>
            </a:r>
          </a:p>
          <a:p>
            <a:r>
              <a:rPr lang="en-US" dirty="0"/>
              <a:t>Social media often uses "feeds" that allow users to scroll through content. </a:t>
            </a:r>
          </a:p>
        </p:txBody>
      </p:sp>
    </p:spTree>
    <p:extLst>
      <p:ext uri="{BB962C8B-B14F-4D97-AF65-F5344CB8AC3E}">
        <p14:creationId xmlns:p14="http://schemas.microsoft.com/office/powerpoint/2010/main" val="324310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3">
                    <a:lumMod val="75000"/>
                  </a:schemeClr>
                </a:solidFill>
              </a:rPr>
              <a:t>Some Examples of Social Media</a:t>
            </a:r>
          </a:p>
        </p:txBody>
      </p:sp>
      <p:sp>
        <p:nvSpPr>
          <p:cNvPr id="3" name="Content Placeholder 2"/>
          <p:cNvSpPr>
            <a:spLocks noGrp="1"/>
          </p:cNvSpPr>
          <p:nvPr>
            <p:ph idx="1"/>
          </p:nvPr>
        </p:nvSpPr>
        <p:spPr>
          <a:xfrm>
            <a:off x="457200" y="1981200"/>
            <a:ext cx="8229600" cy="4525963"/>
          </a:xfrm>
        </p:spPr>
        <p:txBody>
          <a:bodyPr/>
          <a:lstStyle/>
          <a:p>
            <a:pPr>
              <a:buNone/>
            </a:pPr>
            <a:endParaRPr lang="en-US" dirty="0"/>
          </a:p>
          <a:p>
            <a:pPr>
              <a:buNone/>
            </a:pPr>
            <a:r>
              <a:rPr lang="en-US" dirty="0"/>
              <a:t>                                            </a:t>
            </a:r>
          </a:p>
          <a:p>
            <a:endParaRPr lang="en-US" dirty="0"/>
          </a:p>
          <a:p>
            <a:pPr>
              <a:buNone/>
            </a:pPr>
            <a:r>
              <a:rPr lang="en-US" dirty="0"/>
              <a:t> </a:t>
            </a:r>
          </a:p>
          <a:p>
            <a:endParaRPr lang="en-US" dirty="0"/>
          </a:p>
        </p:txBody>
      </p:sp>
      <p:pic>
        <p:nvPicPr>
          <p:cNvPr id="10" name="Picture 9">
            <a:extLst>
              <a:ext uri="{FF2B5EF4-FFF2-40B4-BE49-F238E27FC236}">
                <a16:creationId xmlns:a16="http://schemas.microsoft.com/office/drawing/2014/main" id="{5B8A6ABC-1979-4BAE-91B8-C365D4FEE5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09368"/>
            <a:ext cx="9144000" cy="395935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Types of Social Media</a:t>
            </a:r>
          </a:p>
        </p:txBody>
      </p:sp>
      <p:sp>
        <p:nvSpPr>
          <p:cNvPr id="3" name="Content Placeholder 2"/>
          <p:cNvSpPr>
            <a:spLocks noGrp="1"/>
          </p:cNvSpPr>
          <p:nvPr>
            <p:ph idx="1"/>
          </p:nvPr>
        </p:nvSpPr>
        <p:spPr>
          <a:xfrm>
            <a:off x="1520173" y="2057400"/>
            <a:ext cx="7242827" cy="3450613"/>
          </a:xfrm>
        </p:spPr>
        <p:txBody>
          <a:bodyPr>
            <a:noAutofit/>
          </a:bodyPr>
          <a:lstStyle/>
          <a:p>
            <a:r>
              <a:rPr lang="en-US" b="1" dirty="0"/>
              <a:t>1. Social News</a:t>
            </a:r>
            <a:br>
              <a:rPr lang="en-US" dirty="0"/>
            </a:br>
            <a:r>
              <a:rPr lang="en-US" dirty="0"/>
              <a:t>The users are allowed to post news links to the outside articles on the social news websites. A most prominent example of this type of social media channel is Reddit.</a:t>
            </a:r>
          </a:p>
          <a:p>
            <a:r>
              <a:rPr lang="en-US" b="1" dirty="0"/>
              <a:t>2. Social Networks</a:t>
            </a:r>
            <a:br>
              <a:rPr lang="en-US" dirty="0"/>
            </a:br>
            <a:r>
              <a:rPr lang="en-US" dirty="0"/>
              <a:t>The users are allowed to connect and share with the people having similar interests and backgrounds on a social networking website. The most example of a social networking site is Facebook.</a:t>
            </a:r>
          </a:p>
          <a:p>
            <a:pPr>
              <a:buNone/>
            </a:pPr>
            <a:endParaRPr lang="en-US" b="1" dirty="0"/>
          </a:p>
          <a:p>
            <a:endParaRPr lang="en-US"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621</TotalTime>
  <Words>735</Words>
  <Application>Microsoft Office PowerPoint</Application>
  <PresentationFormat>On-screen Show (4:3)</PresentationFormat>
  <Paragraphs>83</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Palatino Linotype</vt:lpstr>
      <vt:lpstr>Palatino Linotype (Headings)</vt:lpstr>
      <vt:lpstr>Verdana</vt:lpstr>
      <vt:lpstr>Gallery</vt:lpstr>
      <vt:lpstr>PowerPoint Presentation</vt:lpstr>
      <vt:lpstr>Content</vt:lpstr>
      <vt:lpstr>Content Cont.</vt:lpstr>
      <vt:lpstr>Introduction</vt:lpstr>
      <vt:lpstr>What is Social Media?</vt:lpstr>
      <vt:lpstr>Why social media is important in our life?</vt:lpstr>
      <vt:lpstr>How Social Media Works </vt:lpstr>
      <vt:lpstr>Some Examples of Social Media</vt:lpstr>
      <vt:lpstr>Types of Social Media</vt:lpstr>
      <vt:lpstr>Types of Social Media Cont.….. </vt:lpstr>
      <vt:lpstr>7 functions of social media?</vt:lpstr>
      <vt:lpstr>Is social media good or bad for students?</vt:lpstr>
      <vt:lpstr>Business applications of social media</vt:lpstr>
      <vt:lpstr>Business applications of social media Cont.……</vt:lpstr>
      <vt:lpstr>Advantages</vt:lpstr>
      <vt:lpstr>Disadvantages</vt:lpstr>
      <vt:lpstr>Conclusion</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Social Media?</dc:title>
  <dc:creator>Sumit Thakur</dc:creator>
  <cp:lastModifiedBy>Sumit Thakur</cp:lastModifiedBy>
  <cp:revision>16</cp:revision>
  <dcterms:created xsi:type="dcterms:W3CDTF">2017-01-21T11:43:50Z</dcterms:created>
  <dcterms:modified xsi:type="dcterms:W3CDTF">2021-01-07T11:30:22Z</dcterms:modified>
</cp:coreProperties>
</file>