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91" r:id="rId2"/>
    <p:sldId id="289" r:id="rId3"/>
    <p:sldId id="270" r:id="rId4"/>
    <p:sldId id="271" r:id="rId5"/>
    <p:sldId id="260" r:id="rId6"/>
    <p:sldId id="283" r:id="rId7"/>
    <p:sldId id="275" r:id="rId8"/>
    <p:sldId id="284" r:id="rId9"/>
    <p:sldId id="279" r:id="rId10"/>
    <p:sldId id="278" r:id="rId11"/>
    <p:sldId id="261" r:id="rId12"/>
    <p:sldId id="285" r:id="rId13"/>
    <p:sldId id="262" r:id="rId14"/>
    <p:sldId id="281" r:id="rId15"/>
    <p:sldId id="263" r:id="rId16"/>
    <p:sldId id="265" r:id="rId17"/>
    <p:sldId id="264" r:id="rId18"/>
    <p:sldId id="287" r:id="rId19"/>
    <p:sldId id="292" r:id="rId20"/>
    <p:sldId id="28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71D0FF"/>
    <a:srgbClr val="FF66FF"/>
    <a:srgbClr val="33CC33"/>
    <a:srgbClr val="CC9700"/>
    <a:srgbClr val="FFFF69"/>
    <a:srgbClr val="C06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F158909-7159-4407-A7B7-7E4047B13B99}" type="datetimeFigureOut">
              <a:rPr lang="en-US"/>
              <a:pPr>
                <a:defRPr/>
              </a:pPr>
              <a:t>1/10/2017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3171BC0-18DB-4742-942F-6FD0B31791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04D4363-30AA-4238-BF49-05454C845E14}" type="slidenum">
              <a:rPr lang="en-US"/>
              <a:pPr/>
              <a:t>1</a:t>
            </a:fld>
            <a:endParaRPr lang="en-US"/>
          </a:p>
        </p:txBody>
      </p:sp>
      <p:sp>
        <p:nvSpPr>
          <p:cNvPr id="307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863BDE4-28AE-4B73-B0E9-17F2CF91C4B0}" type="slidenum">
              <a:rPr lang="en-US" sz="1200">
                <a:latin typeface="Calibri" pitchFamily="34" charset="0"/>
              </a:rPr>
              <a:pPr algn="r"/>
              <a:t>1</a:t>
            </a:fld>
            <a:endParaRPr lang="en-US" sz="1200">
              <a:latin typeface="Calibri" pitchFamily="34" charset="0"/>
            </a:endParaRPr>
          </a:p>
        </p:txBody>
      </p:sp>
      <p:sp>
        <p:nvSpPr>
          <p:cNvPr id="3072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34A0217-1982-4851-85CD-C19CB5753827}" type="slidenum">
              <a:rPr lang="en-US" sz="1200"/>
              <a:pPr algn="r"/>
              <a:t>1</a:t>
            </a:fld>
            <a:endParaRPr lang="en-US" sz="1200"/>
          </a:p>
        </p:txBody>
      </p:sp>
      <p:sp>
        <p:nvSpPr>
          <p:cNvPr id="307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3422E4C-CE9E-4999-A472-5A5D153D0A1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347773-260C-497E-8D55-3758495F6D1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3CD50DF-EEEA-440A-8D45-98262A183C5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1A842C6-D0B6-4E68-9A88-07B1A0BD99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ED10C2C-44DB-45FA-99ED-817511339AB4}"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7AB7704B-8FF6-4964-97F2-D647C919CE00}"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6DFD2B83-D572-4FEB-AB43-6AAC6E51F2AE}"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0BC9EAA-5058-4597-A1F5-81DFAB53B57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EB7D14C8-4A63-49CD-8DEF-97FE2A212C8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49CA77C-A85A-4C0B-BEBE-3968FB7553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90CBD491-407E-494E-9B49-0DE395A40B35}"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11B47683-B930-431C-AD13-02AA4535E0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5" Type="http://schemas.openxmlformats.org/officeDocument/2006/relationships/hyperlink" Target="http://www.pptplanet.com/" TargetMode="External"/><Relationship Id="rId4" Type="http://schemas.openxmlformats.org/officeDocument/2006/relationships/hyperlink" Target="http://www.studymafi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9220"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a:solidFill>
                  <a:srgbClr val="FF0000"/>
                </a:solidFill>
                <a:latin typeface="Verdana" pitchFamily="34" charset="0"/>
              </a:rPr>
              <a:t>www.studymafia.org</a:t>
            </a:r>
            <a:endParaRPr lang="en-US" sz="6000">
              <a:solidFill>
                <a:srgbClr val="FF9900"/>
              </a:solidFill>
            </a:endParaRPr>
          </a:p>
        </p:txBody>
      </p:sp>
      <p:sp>
        <p:nvSpPr>
          <p:cNvPr id="9221" name="Text Box 9"/>
          <p:cNvSpPr txBox="1">
            <a:spLocks noChangeArrowheads="1"/>
          </p:cNvSpPr>
          <p:nvPr/>
        </p:nvSpPr>
        <p:spPr bwMode="auto">
          <a:xfrm>
            <a:off x="533400" y="5181600"/>
            <a:ext cx="8610600" cy="677863"/>
          </a:xfrm>
          <a:prstGeom prst="rect">
            <a:avLst/>
          </a:prstGeom>
          <a:noFill/>
          <a:ln w="9525">
            <a:noFill/>
            <a:miter lim="800000"/>
            <a:headEnd/>
            <a:tailEnd/>
          </a:ln>
        </p:spPr>
        <p:txBody>
          <a:bodyPr>
            <a:spAutoFit/>
          </a:bodyPr>
          <a:lstStyle/>
          <a:p>
            <a:pPr>
              <a:spcBef>
                <a:spcPct val="50000"/>
              </a:spcBef>
            </a:pPr>
            <a:r>
              <a:rPr lang="en-US" sz="2000" b="1"/>
              <a:t>Submitted To:				              Submitted By:</a:t>
            </a:r>
          </a:p>
          <a:p>
            <a:r>
              <a:rPr lang="en-US" b="1"/>
              <a:t>www.studymafia.org                                                   www.studymafia.org</a:t>
            </a:r>
            <a:r>
              <a:rPr lang="en-US"/>
              <a:t> </a:t>
            </a:r>
            <a:endParaRPr lang="en-US" b="1"/>
          </a:p>
        </p:txBody>
      </p:sp>
      <p:sp>
        <p:nvSpPr>
          <p:cNvPr id="11270" name="Rectangle 8"/>
          <p:cNvSpPr>
            <a:spLocks noChangeArrowheads="1"/>
          </p:cNvSpPr>
          <p:nvPr/>
        </p:nvSpPr>
        <p:spPr bwMode="auto">
          <a:xfrm>
            <a:off x="1219200" y="2362200"/>
            <a:ext cx="6400800" cy="1754188"/>
          </a:xfrm>
          <a:prstGeom prst="rect">
            <a:avLst/>
          </a:prstGeom>
          <a:noFill/>
          <a:ln w="9525">
            <a:noFill/>
            <a:miter lim="800000"/>
            <a:headEnd/>
            <a:tailEnd/>
          </a:ln>
        </p:spPr>
        <p:txBody>
          <a:bodyPr>
            <a:spAutoFit/>
          </a:bodyPr>
          <a:lstStyle/>
          <a:p>
            <a:pPr algn="ctr">
              <a:defRPr/>
            </a:pPr>
            <a:r>
              <a:rPr lang="en-US" sz="3600" b="1" dirty="0">
                <a:solidFill>
                  <a:srgbClr val="FF0000"/>
                </a:solidFill>
                <a:latin typeface="+mn-lt"/>
              </a:rPr>
              <a:t>   Seminar </a:t>
            </a:r>
          </a:p>
          <a:p>
            <a:pPr algn="ctr">
              <a:defRPr/>
            </a:pPr>
            <a:r>
              <a:rPr lang="en-US" sz="3600" b="1" dirty="0">
                <a:solidFill>
                  <a:srgbClr val="FF0000"/>
                </a:solidFill>
                <a:latin typeface="+mn-lt"/>
              </a:rPr>
              <a:t>On</a:t>
            </a:r>
          </a:p>
          <a:p>
            <a:pPr algn="ctr">
              <a:defRPr/>
            </a:pPr>
            <a:r>
              <a:rPr lang="en-US" sz="3600" b="1" dirty="0">
                <a:solidFill>
                  <a:srgbClr val="FF0000"/>
                </a:solidFill>
              </a:rPr>
              <a:t>Energy Audit</a:t>
            </a:r>
            <a:endParaRPr lang="en-US" sz="3600" b="1" dirty="0">
              <a:solidFill>
                <a:srgbClr val="FF0000"/>
              </a:solidFill>
              <a:latin typeface="+mn-lt"/>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700088" y="457200"/>
            <a:ext cx="7543800" cy="588963"/>
          </a:xfrm>
          <a:prstGeom prst="rect">
            <a:avLst/>
          </a:prstGeom>
          <a:noFill/>
          <a:ln w="9525">
            <a:solidFill>
              <a:schemeClr val="tx1"/>
            </a:solidFill>
            <a:miter lim="800000"/>
            <a:headEnd/>
            <a:tailEnd/>
          </a:ln>
        </p:spPr>
        <p:txBody>
          <a:bodyPr>
            <a:spAutoFit/>
          </a:bodyPr>
          <a:lstStyle/>
          <a:p>
            <a:pPr algn="ctr">
              <a:spcBef>
                <a:spcPct val="50000"/>
              </a:spcBef>
            </a:pPr>
            <a:r>
              <a:rPr lang="en-US" sz="3200" b="1">
                <a:cs typeface="Arial" charset="0"/>
              </a:rPr>
              <a:t>Inputs and Outputs of Energy audit</a:t>
            </a:r>
          </a:p>
        </p:txBody>
      </p:sp>
      <p:grpSp>
        <p:nvGrpSpPr>
          <p:cNvPr id="18435" name="Group 3"/>
          <p:cNvGrpSpPr>
            <a:grpSpLocks/>
          </p:cNvGrpSpPr>
          <p:nvPr/>
        </p:nvGrpSpPr>
        <p:grpSpPr bwMode="auto">
          <a:xfrm>
            <a:off x="762000" y="976313"/>
            <a:ext cx="7648575" cy="5881687"/>
            <a:chOff x="462" y="720"/>
            <a:chExt cx="4818" cy="3705"/>
          </a:xfrm>
        </p:grpSpPr>
        <p:pic>
          <p:nvPicPr>
            <p:cNvPr id="18436" name="Picture 4"/>
            <p:cNvPicPr>
              <a:picLocks noChangeAspect="1" noChangeArrowheads="1"/>
            </p:cNvPicPr>
            <p:nvPr/>
          </p:nvPicPr>
          <p:blipFill>
            <a:blip r:embed="rId2" cstate="print"/>
            <a:srcRect/>
            <a:stretch>
              <a:fillRect/>
            </a:stretch>
          </p:blipFill>
          <p:spPr bwMode="auto">
            <a:xfrm>
              <a:off x="462" y="1049"/>
              <a:ext cx="1912" cy="2796"/>
            </a:xfrm>
            <a:prstGeom prst="rect">
              <a:avLst/>
            </a:prstGeom>
            <a:noFill/>
            <a:ln w="9525">
              <a:noFill/>
              <a:miter lim="800000"/>
              <a:headEnd/>
              <a:tailEnd/>
            </a:ln>
          </p:spPr>
        </p:pic>
        <p:pic>
          <p:nvPicPr>
            <p:cNvPr id="18437" name="Picture 5" descr="untitled"/>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9" y="1065"/>
              <a:ext cx="1961" cy="3360"/>
            </a:xfrm>
            <a:prstGeom prst="rect">
              <a:avLst/>
            </a:prstGeom>
            <a:noFill/>
            <a:ln w="9525">
              <a:noFill/>
              <a:miter lim="800000"/>
              <a:headEnd/>
              <a:tailEnd/>
            </a:ln>
          </p:spPr>
        </p:pic>
        <p:sp>
          <p:nvSpPr>
            <p:cNvPr id="18438" name="AutoShape 6"/>
            <p:cNvSpPr>
              <a:spLocks/>
            </p:cNvSpPr>
            <p:nvPr/>
          </p:nvSpPr>
          <p:spPr bwMode="auto">
            <a:xfrm rot="5400000">
              <a:off x="2496" y="-240"/>
              <a:ext cx="432" cy="2352"/>
            </a:xfrm>
            <a:prstGeom prst="leftBrace">
              <a:avLst>
                <a:gd name="adj1" fmla="val 45370"/>
                <a:gd name="adj2" fmla="val 50000"/>
              </a:avLst>
            </a:prstGeom>
            <a:noFill/>
            <a:ln w="28575">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487362"/>
          </a:xfrm>
        </p:spPr>
        <p:txBody>
          <a:bodyPr>
            <a:normAutofit fontScale="90000"/>
          </a:bodyPr>
          <a:lstStyle/>
          <a:p>
            <a:pPr eaLnBrk="1" fontAlgn="auto" hangingPunct="1">
              <a:spcAft>
                <a:spcPts val="0"/>
              </a:spcAft>
              <a:defRPr/>
            </a:pPr>
            <a:r>
              <a:rPr lang="en-US" sz="3200" b="1" u="sng" smtClean="0"/>
              <a:t>Contents of an Audit</a:t>
            </a:r>
            <a:r>
              <a:rPr lang="en-US" sz="4000" smtClean="0"/>
              <a:t> </a:t>
            </a:r>
          </a:p>
        </p:txBody>
      </p:sp>
      <p:sp>
        <p:nvSpPr>
          <p:cNvPr id="19459" name="Rectangle 3"/>
          <p:cNvSpPr>
            <a:spLocks noGrp="1" noChangeArrowheads="1"/>
          </p:cNvSpPr>
          <p:nvPr>
            <p:ph sz="quarter" idx="1"/>
          </p:nvPr>
        </p:nvSpPr>
        <p:spPr>
          <a:xfrm>
            <a:off x="381000" y="1295400"/>
            <a:ext cx="8229600" cy="4038600"/>
          </a:xfrm>
        </p:spPr>
        <p:txBody>
          <a:bodyPr/>
          <a:lstStyle/>
          <a:p>
            <a:pPr algn="just" eaLnBrk="1" hangingPunct="1">
              <a:buFontTx/>
              <a:buNone/>
            </a:pPr>
            <a:r>
              <a:rPr lang="en-US" smtClean="0"/>
              <a:t>   </a:t>
            </a:r>
            <a:r>
              <a:rPr lang="en-US" sz="2400" b="1" smtClean="0"/>
              <a:t>An energy audit assesses the effectiveness of management structure for controlling energy use and implementing changes. The energy audit report establishes the needs for plant metering and monitoring, enabling the plant manager to institutionalize the practice and hence, save money for the years to come. The energy audit action plan lists the steps and sets the preliminary budget for the energy management program.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152400"/>
            <a:ext cx="8839200" cy="762000"/>
          </a:xfrm>
        </p:spPr>
        <p:txBody>
          <a:bodyPr/>
          <a:lstStyle/>
          <a:p>
            <a:pPr eaLnBrk="1" hangingPunct="1"/>
            <a:r>
              <a:rPr lang="en-US" sz="2800" b="1" smtClean="0"/>
              <a:t>Steps for Energy Management and Energy audit….</a:t>
            </a:r>
          </a:p>
        </p:txBody>
      </p:sp>
      <p:sp>
        <p:nvSpPr>
          <p:cNvPr id="20483" name="Rectangle 3"/>
          <p:cNvSpPr>
            <a:spLocks noGrp="1" noChangeArrowheads="1"/>
          </p:cNvSpPr>
          <p:nvPr>
            <p:ph sz="quarter" idx="1"/>
          </p:nvPr>
        </p:nvSpPr>
        <p:spPr>
          <a:xfrm>
            <a:off x="612775" y="1600200"/>
            <a:ext cx="8153400" cy="4495800"/>
          </a:xfrm>
        </p:spPr>
        <p:txBody>
          <a:bodyPr/>
          <a:lstStyle/>
          <a:p>
            <a:pPr eaLnBrk="1" hangingPunct="1"/>
            <a:r>
              <a:rPr lang="en-US" sz="2400" b="1" smtClean="0"/>
              <a:t>Analysis of energy use</a:t>
            </a:r>
          </a:p>
          <a:p>
            <a:pPr eaLnBrk="1" hangingPunct="1"/>
            <a:r>
              <a:rPr lang="en-US" sz="2400" b="1" smtClean="0"/>
              <a:t>Identification of energy projects</a:t>
            </a:r>
          </a:p>
          <a:p>
            <a:pPr eaLnBrk="1" hangingPunct="1"/>
            <a:r>
              <a:rPr lang="en-US" sz="2400" b="1" smtClean="0"/>
              <a:t>Cost benefit analysis</a:t>
            </a:r>
          </a:p>
          <a:p>
            <a:pPr eaLnBrk="1" hangingPunct="1"/>
            <a:r>
              <a:rPr lang="en-US" sz="2400" b="1" smtClean="0"/>
              <a:t>Action plan to set implementation priority</a:t>
            </a:r>
          </a:p>
          <a:p>
            <a:pPr eaLnBrk="1" hangingPunct="1"/>
            <a:endParaRPr lang="en-US" sz="2400" b="1"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487362"/>
          </a:xfrm>
        </p:spPr>
        <p:txBody>
          <a:bodyPr>
            <a:normAutofit fontScale="90000"/>
          </a:bodyPr>
          <a:lstStyle/>
          <a:p>
            <a:pPr eaLnBrk="1" fontAlgn="auto" hangingPunct="1">
              <a:spcAft>
                <a:spcPts val="0"/>
              </a:spcAft>
              <a:defRPr/>
            </a:pPr>
            <a:r>
              <a:rPr lang="en-US" sz="3200" b="1" u="sng" smtClean="0"/>
              <a:t>1. Analysis of energy use</a:t>
            </a:r>
            <a:r>
              <a:rPr lang="en-US" sz="4000" smtClean="0"/>
              <a:t> </a:t>
            </a:r>
          </a:p>
        </p:txBody>
      </p:sp>
      <p:sp>
        <p:nvSpPr>
          <p:cNvPr id="21507" name="Rectangle 3"/>
          <p:cNvSpPr>
            <a:spLocks noGrp="1" noChangeArrowheads="1"/>
          </p:cNvSpPr>
          <p:nvPr>
            <p:ph sz="quarter" idx="1"/>
          </p:nvPr>
        </p:nvSpPr>
        <p:spPr>
          <a:xfrm>
            <a:off x="304800" y="1219200"/>
            <a:ext cx="8534400" cy="4038600"/>
          </a:xfrm>
        </p:spPr>
        <p:txBody>
          <a:bodyPr/>
          <a:lstStyle/>
          <a:p>
            <a:pPr algn="just" eaLnBrk="1" hangingPunct="1">
              <a:lnSpc>
                <a:spcPct val="80000"/>
              </a:lnSpc>
              <a:buFontTx/>
              <a:buNone/>
            </a:pPr>
            <a:r>
              <a:rPr lang="en-US" sz="2400" smtClean="0"/>
              <a:t>    </a:t>
            </a:r>
            <a:r>
              <a:rPr lang="en-US" sz="2400" b="1" smtClean="0"/>
              <a:t>Identifying where energy is used is useful because it identifies which areas the audit should focus on and raises awareness of energy use and cost. </a:t>
            </a:r>
          </a:p>
          <a:p>
            <a:pPr algn="just" eaLnBrk="1" hangingPunct="1">
              <a:lnSpc>
                <a:spcPct val="80000"/>
              </a:lnSpc>
              <a:buFontTx/>
              <a:buNone/>
            </a:pPr>
            <a:endParaRPr lang="en-US" sz="2400" b="1" smtClean="0"/>
          </a:p>
          <a:p>
            <a:pPr algn="just" eaLnBrk="1" hangingPunct="1">
              <a:lnSpc>
                <a:spcPct val="80000"/>
              </a:lnSpc>
              <a:buFontTx/>
              <a:buNone/>
            </a:pPr>
            <a:r>
              <a:rPr lang="en-US" sz="2400" b="1" smtClean="0"/>
              <a:t>     Analysis of energy use in the review of management structures and procedures for controlling energy use. This is a good source data for allocating energy use. The plant manager can also list all equipment used and the corresponding operating hours. With this information, one can create spreadsheet information and generate charts useful for analysis.</a:t>
            </a:r>
          </a:p>
          <a:p>
            <a:pPr algn="just" eaLnBrk="1" hangingPunct="1">
              <a:lnSpc>
                <a:spcPct val="80000"/>
              </a:lnSpc>
              <a:buFontTx/>
              <a:buNone/>
            </a:pPr>
            <a:r>
              <a:rPr lang="en-US" sz="2400" b="1"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563562"/>
          </a:xfrm>
        </p:spPr>
        <p:txBody>
          <a:bodyPr>
            <a:normAutofit fontScale="90000"/>
          </a:bodyPr>
          <a:lstStyle/>
          <a:p>
            <a:pPr eaLnBrk="1" fontAlgn="auto" hangingPunct="1">
              <a:spcAft>
                <a:spcPts val="0"/>
              </a:spcAft>
              <a:defRPr/>
            </a:pPr>
            <a:r>
              <a:rPr lang="en-US" sz="3200" b="1" u="sng" smtClean="0"/>
              <a:t>1. Analysis of energy use</a:t>
            </a:r>
          </a:p>
        </p:txBody>
      </p:sp>
      <p:sp>
        <p:nvSpPr>
          <p:cNvPr id="22531" name="Rectangle 3"/>
          <p:cNvSpPr>
            <a:spLocks noGrp="1" noChangeArrowheads="1"/>
          </p:cNvSpPr>
          <p:nvPr>
            <p:ph sz="quarter" idx="1"/>
          </p:nvPr>
        </p:nvSpPr>
        <p:spPr>
          <a:xfrm>
            <a:off x="228600" y="1066800"/>
            <a:ext cx="8763000" cy="5181600"/>
          </a:xfrm>
        </p:spPr>
        <p:txBody>
          <a:bodyPr/>
          <a:lstStyle/>
          <a:p>
            <a:pPr algn="just" eaLnBrk="1" hangingPunct="1">
              <a:lnSpc>
                <a:spcPct val="80000"/>
              </a:lnSpc>
              <a:buFontTx/>
              <a:buNone/>
            </a:pPr>
            <a:r>
              <a:rPr lang="en-US" sz="2000" b="1" smtClean="0"/>
              <a:t>    Important points to be considered when collecting Site Load Data:</a:t>
            </a:r>
          </a:p>
          <a:p>
            <a:pPr algn="just" eaLnBrk="1" hangingPunct="1">
              <a:lnSpc>
                <a:spcPct val="80000"/>
              </a:lnSpc>
            </a:pPr>
            <a:r>
              <a:rPr lang="en-US" sz="2000" b="1" smtClean="0"/>
              <a:t>Operating hours - This can be gathered from plant personnel. It is important to ensure the accuracy of this data because much of the potential for energy savings lies on correct estimation of the equipment’s operating hours.</a:t>
            </a:r>
          </a:p>
          <a:p>
            <a:pPr algn="just" eaLnBrk="1" hangingPunct="1">
              <a:lnSpc>
                <a:spcPct val="80000"/>
              </a:lnSpc>
            </a:pPr>
            <a:r>
              <a:rPr lang="en-US" sz="2000" b="1" smtClean="0"/>
              <a:t>Duty cycle - Machines such as large electric motors have varying loads and hence, different power requirements.</a:t>
            </a:r>
          </a:p>
          <a:p>
            <a:pPr algn="just" eaLnBrk="1" hangingPunct="1">
              <a:lnSpc>
                <a:spcPct val="80000"/>
              </a:lnSpc>
            </a:pPr>
            <a:r>
              <a:rPr lang="en-US" sz="2000" b="1" smtClean="0"/>
              <a:t>Actual power consumed - For electric power users, this is based on either 3-phase current/voltage readings or power analyzer measurements (e.g., direct kW which incorporates power factor). For fuel users, tank readings of monthly consumption estimates and flow meters with totalization can be sources of measurement of air, water, steam, oil etc.. </a:t>
            </a:r>
            <a:endParaRPr lang="en-US"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2775" y="228600"/>
            <a:ext cx="8153400" cy="990600"/>
          </a:xfrm>
        </p:spPr>
        <p:txBody>
          <a:bodyPr/>
          <a:lstStyle/>
          <a:p>
            <a:pPr eaLnBrk="1" hangingPunct="1"/>
            <a:r>
              <a:rPr lang="en-US" sz="3600" b="1" u="sng" smtClean="0"/>
              <a:t>2. Identification of energy projects</a:t>
            </a:r>
            <a:r>
              <a:rPr lang="en-US" sz="4000" smtClean="0"/>
              <a:t> </a:t>
            </a:r>
          </a:p>
        </p:txBody>
      </p:sp>
      <p:sp>
        <p:nvSpPr>
          <p:cNvPr id="23555" name="Rectangle 3"/>
          <p:cNvSpPr>
            <a:spLocks noGrp="1" noChangeArrowheads="1"/>
          </p:cNvSpPr>
          <p:nvPr>
            <p:ph sz="quarter" idx="1"/>
          </p:nvPr>
        </p:nvSpPr>
        <p:spPr>
          <a:xfrm>
            <a:off x="533400" y="1600200"/>
            <a:ext cx="8229600" cy="3962400"/>
          </a:xfrm>
        </p:spPr>
        <p:txBody>
          <a:bodyPr/>
          <a:lstStyle/>
          <a:p>
            <a:pPr algn="just" eaLnBrk="1" hangingPunct="1"/>
            <a:r>
              <a:rPr lang="en-US" sz="2400" b="1" smtClean="0"/>
              <a:t>Opportunities for energy savings can range from the simplest, such as lighting retrofits, to the most complex such as the installation of a cogeneration plant. The important thing to remember is to focus on major energy users and areas. Always apply the 80/20 rule, focus on opportunities that provide 80% of the saving but require 20% input. After the preliminary identification of opportunities, spend more time on those which have shorter payback periods.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639762"/>
          </a:xfrm>
        </p:spPr>
        <p:txBody>
          <a:bodyPr>
            <a:normAutofit fontScale="90000"/>
          </a:bodyPr>
          <a:lstStyle/>
          <a:p>
            <a:pPr eaLnBrk="1" fontAlgn="auto" hangingPunct="1">
              <a:spcAft>
                <a:spcPts val="0"/>
              </a:spcAft>
              <a:defRPr/>
            </a:pPr>
            <a:r>
              <a:rPr lang="en-US" sz="3600" b="1" u="sng" smtClean="0"/>
              <a:t>3. Cost benefit analysis</a:t>
            </a:r>
            <a:r>
              <a:rPr lang="en-US" sz="4000" smtClean="0"/>
              <a:t> </a:t>
            </a:r>
          </a:p>
        </p:txBody>
      </p:sp>
      <p:sp>
        <p:nvSpPr>
          <p:cNvPr id="24579" name="Rectangle 3"/>
          <p:cNvSpPr>
            <a:spLocks noGrp="1" noChangeArrowheads="1"/>
          </p:cNvSpPr>
          <p:nvPr>
            <p:ph sz="quarter" idx="1"/>
          </p:nvPr>
        </p:nvSpPr>
        <p:spPr>
          <a:xfrm>
            <a:off x="533400" y="1219200"/>
            <a:ext cx="8229600" cy="3581400"/>
          </a:xfrm>
        </p:spPr>
        <p:txBody>
          <a:bodyPr/>
          <a:lstStyle/>
          <a:p>
            <a:pPr algn="just" eaLnBrk="1" hangingPunct="1"/>
            <a:r>
              <a:rPr lang="en-US" sz="2400" b="1" smtClean="0"/>
              <a:t>The identified energy conservation opportunities should be analyzed in terms of the costs of implementing the project versus the benefits that can be gained. If you want to, say, install a heat plate exchanger to recover waste heat, you need to calculate the total cost of installation and compare that with the savings you will derive from recovering waste heat. It makes sense to go on with the project if there is a net positive benefit from the project.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274638"/>
            <a:ext cx="8763000" cy="1143000"/>
          </a:xfrm>
        </p:spPr>
        <p:txBody>
          <a:bodyPr/>
          <a:lstStyle/>
          <a:p>
            <a:pPr eaLnBrk="1" hangingPunct="1"/>
            <a:r>
              <a:rPr lang="en-US" sz="3200" b="1" u="sng" smtClean="0"/>
              <a:t>4. Action plan to set implementation priority</a:t>
            </a:r>
            <a:r>
              <a:rPr lang="en-US" sz="4000" smtClean="0"/>
              <a:t> </a:t>
            </a:r>
          </a:p>
        </p:txBody>
      </p:sp>
      <p:sp>
        <p:nvSpPr>
          <p:cNvPr id="25603" name="Rectangle 3"/>
          <p:cNvSpPr>
            <a:spLocks noGrp="1" noChangeArrowheads="1"/>
          </p:cNvSpPr>
          <p:nvPr>
            <p:ph sz="quarter" idx="1"/>
          </p:nvPr>
        </p:nvSpPr>
        <p:spPr>
          <a:xfrm>
            <a:off x="612775" y="1600200"/>
            <a:ext cx="8153400" cy="4495800"/>
          </a:xfrm>
        </p:spPr>
        <p:txBody>
          <a:bodyPr/>
          <a:lstStyle/>
          <a:p>
            <a:pPr algn="just" eaLnBrk="1" hangingPunct="1"/>
            <a:r>
              <a:rPr lang="en-US" sz="2400" b="1" smtClean="0"/>
              <a:t>After passing the cost benefit test, an action plan should be developed to ensure that the opportunities identified are implemented. The action plan should include all the major steps for implementing the opportunity as well as the people responsible.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eaLnBrk="1" fontAlgn="auto" hangingPunct="1">
              <a:spcAft>
                <a:spcPts val="0"/>
              </a:spcAft>
              <a:defRPr/>
            </a:pPr>
            <a:r>
              <a:rPr lang="en-US" sz="4000" dirty="0" smtClean="0">
                <a:solidFill>
                  <a:schemeClr val="tx1"/>
                </a:solidFill>
              </a:rPr>
              <a:t>Conclusions</a:t>
            </a:r>
            <a:br>
              <a:rPr lang="en-US" sz="4000" dirty="0" smtClean="0">
                <a:solidFill>
                  <a:schemeClr val="tx1"/>
                </a:solidFill>
              </a:rPr>
            </a:br>
            <a:endParaRPr lang="en-US" sz="4000" dirty="0"/>
          </a:p>
        </p:txBody>
      </p:sp>
      <p:sp>
        <p:nvSpPr>
          <p:cNvPr id="26627" name="Content Placeholder 2"/>
          <p:cNvSpPr>
            <a:spLocks noGrp="1"/>
          </p:cNvSpPr>
          <p:nvPr>
            <p:ph sz="quarter" idx="1"/>
          </p:nvPr>
        </p:nvSpPr>
        <p:spPr>
          <a:xfrm>
            <a:off x="612775" y="1600200"/>
            <a:ext cx="8153400" cy="4495800"/>
          </a:xfrm>
        </p:spPr>
        <p:txBody>
          <a:bodyPr/>
          <a:lstStyle/>
          <a:p>
            <a:pPr eaLnBrk="1" hangingPunct="1"/>
            <a:r>
              <a:rPr lang="en-US" smtClean="0"/>
              <a:t>Presently, the average annual energy consumption is 24 lakh units.  </a:t>
            </a:r>
          </a:p>
          <a:p>
            <a:pPr eaLnBrk="1" hangingPunct="1"/>
            <a:r>
              <a:rPr lang="en-US" smtClean="0"/>
              <a:t>The possible saving by implementing the proposed measures are 5.98 lakh units of electricity  &amp; 5,040 kg of LPG used in canteen which comes to about 25 % reduction of annual energy bill, at a capital investment of Rs. 163.15 Lakhs. </a:t>
            </a:r>
          </a:p>
          <a:p>
            <a:pPr eaLnBrk="1" hangingPunct="1"/>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pPr eaLnBrk="1" hangingPunct="1"/>
            <a:r>
              <a:rPr lang="en-US" smtClean="0"/>
              <a:t>References </a:t>
            </a:r>
          </a:p>
        </p:txBody>
      </p:sp>
      <p:sp>
        <p:nvSpPr>
          <p:cNvPr id="27651" name="Content Placeholder 2"/>
          <p:cNvSpPr>
            <a:spLocks noGrp="1"/>
          </p:cNvSpPr>
          <p:nvPr>
            <p:ph sz="quarter" idx="1"/>
          </p:nvPr>
        </p:nvSpPr>
        <p:spPr>
          <a:xfrm>
            <a:off x="612775" y="1600200"/>
            <a:ext cx="8153400" cy="4495800"/>
          </a:xfrm>
        </p:spPr>
        <p:txBody>
          <a:bodyPr/>
          <a:lstStyle/>
          <a:p>
            <a:pPr eaLnBrk="1" hangingPunct="1"/>
            <a:r>
              <a:rPr lang="en-US" b="1" u="sng" smtClean="0">
                <a:hlinkClick r:id="rId2"/>
              </a:rPr>
              <a:t>www.google.com</a:t>
            </a:r>
            <a:r>
              <a:rPr lang="en-US" b="1" u="sng" smtClean="0"/>
              <a:t> </a:t>
            </a:r>
            <a:endParaRPr lang="en-US" smtClean="0"/>
          </a:p>
          <a:p>
            <a:pPr eaLnBrk="1" hangingPunct="1"/>
            <a:r>
              <a:rPr lang="en-US" b="1" u="sng" smtClean="0">
                <a:hlinkClick r:id="rId3"/>
              </a:rPr>
              <a:t>www.wikipedia.com</a:t>
            </a:r>
            <a:r>
              <a:rPr lang="en-US" b="1" u="sng" smtClean="0"/>
              <a:t> </a:t>
            </a:r>
            <a:endParaRPr lang="en-US" smtClean="0"/>
          </a:p>
          <a:p>
            <a:pPr eaLnBrk="1" hangingPunct="1"/>
            <a:r>
              <a:rPr lang="en-US" b="1" u="sng" smtClean="0">
                <a:hlinkClick r:id="rId4"/>
              </a:rPr>
              <a:t>www.studymafia.org</a:t>
            </a:r>
            <a:r>
              <a:rPr lang="en-US" b="1" u="sng" smtClean="0"/>
              <a:t> </a:t>
            </a:r>
            <a:endParaRPr lang="en-US" smtClean="0"/>
          </a:p>
          <a:p>
            <a:pPr eaLnBrk="1" hangingPunct="1"/>
            <a:r>
              <a:rPr lang="en-US" b="1" u="sng" smtClean="0">
                <a:hlinkClick r:id="rId5"/>
              </a:rPr>
              <a:t>www.pptplanet.com</a:t>
            </a:r>
            <a:endParaRPr lang="en-US" smtClean="0"/>
          </a:p>
          <a:p>
            <a:pPr eaLnBrk="1" hangingPunct="1">
              <a:buFont typeface="Wingdings" pitchFamily="2" charset="2"/>
              <a:buNone/>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smtClean="0"/>
              <a:t>Content </a:t>
            </a:r>
          </a:p>
        </p:txBody>
      </p:sp>
      <p:sp>
        <p:nvSpPr>
          <p:cNvPr id="10243" name="Content Placeholder 2"/>
          <p:cNvSpPr>
            <a:spLocks noGrp="1"/>
          </p:cNvSpPr>
          <p:nvPr>
            <p:ph sz="quarter" idx="1"/>
          </p:nvPr>
        </p:nvSpPr>
        <p:spPr>
          <a:xfrm>
            <a:off x="612775" y="1600200"/>
            <a:ext cx="8153400" cy="4495800"/>
          </a:xfrm>
        </p:spPr>
        <p:txBody>
          <a:bodyPr/>
          <a:lstStyle/>
          <a:p>
            <a:pPr eaLnBrk="1" hangingPunct="1"/>
            <a:r>
              <a:rPr lang="en-US" sz="2800" dirty="0" smtClean="0">
                <a:latin typeface="Times New Roman" pitchFamily="18" charset="0"/>
                <a:cs typeface="Times New Roman" pitchFamily="18" charset="0"/>
              </a:rPr>
              <a:t>What is an Energy Audit ?</a:t>
            </a:r>
          </a:p>
          <a:p>
            <a:pPr eaLnBrk="1" hangingPunct="1"/>
            <a:r>
              <a:rPr lang="en-US" sz="2800" dirty="0" smtClean="0">
                <a:latin typeface="Times New Roman" pitchFamily="18" charset="0"/>
                <a:cs typeface="Times New Roman" pitchFamily="18" charset="0"/>
              </a:rPr>
              <a:t>Objectives of Energy Audit</a:t>
            </a:r>
          </a:p>
          <a:p>
            <a:pPr eaLnBrk="1" hangingPunct="1"/>
            <a:r>
              <a:rPr lang="en-US" sz="2800" dirty="0" smtClean="0">
                <a:latin typeface="Times New Roman" pitchFamily="18" charset="0"/>
                <a:cs typeface="Times New Roman" pitchFamily="18" charset="0"/>
              </a:rPr>
              <a:t>The Role of an Energy Audit</a:t>
            </a:r>
          </a:p>
          <a:p>
            <a:pPr eaLnBrk="1" hangingPunct="1"/>
            <a:r>
              <a:rPr lang="en-US" sz="2800" dirty="0" smtClean="0">
                <a:latin typeface="Times New Roman" pitchFamily="18" charset="0"/>
                <a:cs typeface="Times New Roman" pitchFamily="18" charset="0"/>
              </a:rPr>
              <a:t>Energy audit stages</a:t>
            </a:r>
          </a:p>
          <a:p>
            <a:pPr eaLnBrk="1" hangingPunct="1"/>
            <a:r>
              <a:rPr lang="en-US" sz="2800" dirty="0" smtClean="0">
                <a:latin typeface="Times New Roman" pitchFamily="18" charset="0"/>
                <a:cs typeface="Times New Roman" pitchFamily="18" charset="0"/>
              </a:rPr>
              <a:t>Inputs and Outputs of Energy audit</a:t>
            </a:r>
          </a:p>
          <a:p>
            <a:pPr eaLnBrk="1" hangingPunct="1"/>
            <a:r>
              <a:rPr lang="en-US" sz="2800" dirty="0" smtClean="0">
                <a:latin typeface="Times New Roman" pitchFamily="18" charset="0"/>
                <a:cs typeface="Times New Roman" pitchFamily="18" charset="0"/>
              </a:rPr>
              <a:t>Conclusion </a:t>
            </a:r>
          </a:p>
          <a:p>
            <a:pPr eaLnBrk="1" hangingPunct="1"/>
            <a:r>
              <a:rPr lang="en-US" sz="2800" dirty="0" smtClean="0">
                <a:latin typeface="Times New Roman" pitchFamily="18" charset="0"/>
                <a:cs typeface="Times New Roman" pitchFamily="18" charset="0"/>
              </a:rPr>
              <a:t>References </a:t>
            </a:r>
            <a:r>
              <a:rPr lang="en-US" sz="4400" b="1" u="sng" dirty="0" smtClean="0"/>
              <a:t/>
            </a:r>
            <a:br>
              <a:rPr lang="en-US" sz="4400" b="1" u="sng" dirty="0" smtClean="0"/>
            </a:br>
            <a:r>
              <a:rPr lang="en-US" sz="4400" dirty="0" smtClean="0"/>
              <a:t> </a:t>
            </a:r>
            <a:r>
              <a:rPr lang="en-US" sz="3600" dirty="0" smtClean="0"/>
              <a:t> </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2819400"/>
            <a:ext cx="8229600" cy="1143000"/>
          </a:xfrm>
        </p:spPr>
        <p:txBody>
          <a:bodyPr/>
          <a:lstStyle/>
          <a:p>
            <a:pPr algn="ctr" eaLnBrk="1" hangingPunct="1"/>
            <a:r>
              <a:rPr lang="en-US" sz="6000" smtClean="0">
                <a:latin typeface="Times New Roman" pitchFamily="18" charset="0"/>
                <a:cs typeface="Times New Roman" pitchFamily="18" charset="0"/>
              </a:rPr>
              <a:t>Thanks</a:t>
            </a:r>
            <a:r>
              <a:rPr lang="en-US"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2775" y="228600"/>
            <a:ext cx="8153400" cy="990600"/>
          </a:xfrm>
        </p:spPr>
        <p:txBody>
          <a:bodyPr/>
          <a:lstStyle/>
          <a:p>
            <a:pPr eaLnBrk="1" hangingPunct="1"/>
            <a:r>
              <a:rPr lang="en-US" sz="3600" b="1" u="sng" smtClean="0"/>
              <a:t>What is an Energy Audit ?</a:t>
            </a:r>
          </a:p>
        </p:txBody>
      </p:sp>
      <p:sp>
        <p:nvSpPr>
          <p:cNvPr id="11267" name="Rectangle 3"/>
          <p:cNvSpPr>
            <a:spLocks noGrp="1" noChangeArrowheads="1"/>
          </p:cNvSpPr>
          <p:nvPr>
            <p:ph sz="quarter" idx="1"/>
          </p:nvPr>
        </p:nvSpPr>
        <p:spPr>
          <a:xfrm>
            <a:off x="457200" y="1600200"/>
            <a:ext cx="8229600" cy="2514600"/>
          </a:xfrm>
        </p:spPr>
        <p:txBody>
          <a:bodyPr/>
          <a:lstStyle/>
          <a:p>
            <a:pPr algn="just" eaLnBrk="1" hangingPunct="1">
              <a:buFontTx/>
              <a:buNone/>
            </a:pPr>
            <a:r>
              <a:rPr lang="en-US" sz="2800" b="1" smtClean="0"/>
              <a:t>    Energy audit is the first step toward systematic efforts for conservation of energy. It involves collection and analysis of energy related data on regular basis and in a methodological manner. </a:t>
            </a:r>
          </a:p>
        </p:txBody>
      </p:sp>
      <p:pic>
        <p:nvPicPr>
          <p:cNvPr id="11268" name="Picture 2" descr="plant"/>
          <p:cNvPicPr>
            <a:picLocks noChangeAspect="1" noChangeArrowheads="1"/>
          </p:cNvPicPr>
          <p:nvPr/>
        </p:nvPicPr>
        <p:blipFill>
          <a:blip r:embed="rId2" cstate="print"/>
          <a:srcRect/>
          <a:stretch>
            <a:fillRect/>
          </a:stretch>
        </p:blipFill>
        <p:spPr bwMode="auto">
          <a:xfrm>
            <a:off x="6019800" y="3505200"/>
            <a:ext cx="2895600" cy="3151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563562"/>
          </a:xfrm>
        </p:spPr>
        <p:txBody>
          <a:bodyPr>
            <a:normAutofit fontScale="90000"/>
          </a:bodyPr>
          <a:lstStyle/>
          <a:p>
            <a:pPr eaLnBrk="1" fontAlgn="auto" hangingPunct="1">
              <a:spcAft>
                <a:spcPts val="0"/>
              </a:spcAft>
              <a:defRPr/>
            </a:pPr>
            <a:r>
              <a:rPr lang="en-US" sz="3600" b="1" u="sng" dirty="0" smtClean="0"/>
              <a:t>Objectives of Energy Audit</a:t>
            </a:r>
            <a:r>
              <a:rPr lang="en-US" sz="4000" b="1" dirty="0" smtClean="0"/>
              <a:t> </a:t>
            </a:r>
          </a:p>
        </p:txBody>
      </p:sp>
      <p:sp>
        <p:nvSpPr>
          <p:cNvPr id="5123" name="Rectangle 3"/>
          <p:cNvSpPr>
            <a:spLocks noGrp="1" noChangeArrowheads="1"/>
          </p:cNvSpPr>
          <p:nvPr>
            <p:ph sz="quarter" idx="1"/>
          </p:nvPr>
        </p:nvSpPr>
        <p:spPr>
          <a:xfrm>
            <a:off x="228600" y="914400"/>
            <a:ext cx="8763000" cy="5410200"/>
          </a:xfrm>
        </p:spPr>
        <p:txBody>
          <a:bodyPr>
            <a:normAutofit lnSpcReduction="10000"/>
          </a:bodyPr>
          <a:lstStyle/>
          <a:p>
            <a:pPr marL="320040" indent="-320040" algn="just" eaLnBrk="1" fontAlgn="auto" hangingPunct="1">
              <a:lnSpc>
                <a:spcPct val="80000"/>
              </a:lnSpc>
              <a:spcAft>
                <a:spcPts val="0"/>
              </a:spcAft>
              <a:buFontTx/>
              <a:buNone/>
              <a:defRPr/>
            </a:pPr>
            <a:r>
              <a:rPr lang="en-US" sz="2400" dirty="0" smtClean="0"/>
              <a:t>    </a:t>
            </a:r>
            <a:r>
              <a:rPr lang="en-US" sz="2400" b="1" dirty="0" smtClean="0"/>
              <a:t>The Energy Audit provides the vital information base for overall energy conservation program covering essentially energy utilization analysis and evaluation of energy conservation measures. </a:t>
            </a:r>
          </a:p>
          <a:p>
            <a:pPr marL="320040" indent="-320040" algn="just" eaLnBrk="1" fontAlgn="auto" hangingPunct="1">
              <a:lnSpc>
                <a:spcPct val="80000"/>
              </a:lnSpc>
              <a:spcAft>
                <a:spcPts val="0"/>
              </a:spcAft>
              <a:buFontTx/>
              <a:buNone/>
              <a:defRPr/>
            </a:pPr>
            <a:r>
              <a:rPr lang="en-US" sz="2400" b="1" dirty="0" smtClean="0"/>
              <a:t>   It aims at :-</a:t>
            </a:r>
          </a:p>
          <a:p>
            <a:pPr marL="320040" indent="-320040" algn="just" eaLnBrk="1" fontAlgn="auto" hangingPunct="1">
              <a:lnSpc>
                <a:spcPct val="80000"/>
              </a:lnSpc>
              <a:spcAft>
                <a:spcPts val="0"/>
              </a:spcAft>
              <a:buFont typeface="Wingdings"/>
              <a:buChar char=""/>
              <a:defRPr/>
            </a:pPr>
            <a:r>
              <a:rPr lang="en-US" sz="2400" b="1" dirty="0" smtClean="0"/>
              <a:t>Identifying the quality and cost of various energy inputs. </a:t>
            </a:r>
          </a:p>
          <a:p>
            <a:pPr marL="320040" indent="-320040" algn="just" eaLnBrk="1" fontAlgn="auto" hangingPunct="1">
              <a:lnSpc>
                <a:spcPct val="80000"/>
              </a:lnSpc>
              <a:spcAft>
                <a:spcPts val="0"/>
              </a:spcAft>
              <a:buFont typeface="Wingdings"/>
              <a:buChar char=""/>
              <a:defRPr/>
            </a:pPr>
            <a:r>
              <a:rPr lang="en-US" sz="2400" b="1" dirty="0" smtClean="0"/>
              <a:t>Assessing present pattern of energy consumption in different cost centers of operations. </a:t>
            </a:r>
          </a:p>
          <a:p>
            <a:pPr marL="320040" indent="-320040" algn="just" eaLnBrk="1" fontAlgn="auto" hangingPunct="1">
              <a:lnSpc>
                <a:spcPct val="80000"/>
              </a:lnSpc>
              <a:spcAft>
                <a:spcPts val="0"/>
              </a:spcAft>
              <a:buFont typeface="Wingdings"/>
              <a:buChar char=""/>
              <a:defRPr/>
            </a:pPr>
            <a:r>
              <a:rPr lang="en-US" sz="2400" b="1" dirty="0" smtClean="0"/>
              <a:t>Relating energy inputs and production output. </a:t>
            </a:r>
          </a:p>
          <a:p>
            <a:pPr marL="320040" indent="-320040" algn="just" eaLnBrk="1" fontAlgn="auto" hangingPunct="1">
              <a:lnSpc>
                <a:spcPct val="80000"/>
              </a:lnSpc>
              <a:spcAft>
                <a:spcPts val="0"/>
              </a:spcAft>
              <a:buFont typeface="Wingdings"/>
              <a:buChar char=""/>
              <a:defRPr/>
            </a:pPr>
            <a:r>
              <a:rPr lang="en-US" sz="2400" b="1" dirty="0" smtClean="0"/>
              <a:t>Identifying potential areas of thermal and electrical energy economy. </a:t>
            </a:r>
          </a:p>
          <a:p>
            <a:pPr marL="320040" indent="-320040" algn="just" eaLnBrk="1" fontAlgn="auto" hangingPunct="1">
              <a:lnSpc>
                <a:spcPct val="80000"/>
              </a:lnSpc>
              <a:spcAft>
                <a:spcPts val="0"/>
              </a:spcAft>
              <a:buFont typeface="Wingdings"/>
              <a:buChar char=""/>
              <a:defRPr/>
            </a:pPr>
            <a:r>
              <a:rPr lang="en-US" sz="2400" b="1" dirty="0" smtClean="0"/>
              <a:t>Highlighting wastage’s in major areas. </a:t>
            </a:r>
          </a:p>
          <a:p>
            <a:pPr marL="320040" indent="-320040" algn="just" eaLnBrk="1" fontAlgn="auto" hangingPunct="1">
              <a:lnSpc>
                <a:spcPct val="80000"/>
              </a:lnSpc>
              <a:spcAft>
                <a:spcPts val="0"/>
              </a:spcAft>
              <a:buFont typeface="Wingdings"/>
              <a:buChar char=""/>
              <a:defRPr/>
            </a:pPr>
            <a:r>
              <a:rPr lang="en-US" sz="2400" b="1" dirty="0" smtClean="0"/>
              <a:t>Fixing of energy saving potential targets for individual cost centers. </a:t>
            </a:r>
          </a:p>
          <a:p>
            <a:pPr marL="320040" indent="-320040" algn="just" eaLnBrk="1" fontAlgn="auto" hangingPunct="1">
              <a:lnSpc>
                <a:spcPct val="80000"/>
              </a:lnSpc>
              <a:spcAft>
                <a:spcPts val="0"/>
              </a:spcAft>
              <a:buFont typeface="Wingdings"/>
              <a:buChar char=""/>
              <a:defRPr/>
            </a:pPr>
            <a:r>
              <a:rPr lang="en-US" sz="2400" b="1" dirty="0" smtClean="0"/>
              <a:t>Implementation of measures for energy conservation &amp; realization of savings.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563562"/>
          </a:xfrm>
        </p:spPr>
        <p:txBody>
          <a:bodyPr>
            <a:normAutofit fontScale="90000"/>
          </a:bodyPr>
          <a:lstStyle/>
          <a:p>
            <a:pPr eaLnBrk="1" fontAlgn="auto" hangingPunct="1">
              <a:spcAft>
                <a:spcPts val="0"/>
              </a:spcAft>
              <a:defRPr/>
            </a:pPr>
            <a:r>
              <a:rPr lang="en-US" sz="3200" b="1" u="sng" dirty="0" smtClean="0"/>
              <a:t>The Role of an Energy Audit</a:t>
            </a:r>
            <a:r>
              <a:rPr lang="en-US" sz="4000" dirty="0" smtClean="0"/>
              <a:t> </a:t>
            </a:r>
          </a:p>
        </p:txBody>
      </p:sp>
      <p:sp>
        <p:nvSpPr>
          <p:cNvPr id="13315" name="Rectangle 3"/>
          <p:cNvSpPr>
            <a:spLocks noGrp="1" noChangeArrowheads="1"/>
          </p:cNvSpPr>
          <p:nvPr>
            <p:ph sz="quarter" idx="1"/>
          </p:nvPr>
        </p:nvSpPr>
        <p:spPr>
          <a:xfrm>
            <a:off x="228600" y="1219200"/>
            <a:ext cx="8686800" cy="4648200"/>
          </a:xfrm>
        </p:spPr>
        <p:txBody>
          <a:bodyPr/>
          <a:lstStyle/>
          <a:p>
            <a:pPr algn="just" eaLnBrk="1" hangingPunct="1">
              <a:lnSpc>
                <a:spcPct val="90000"/>
              </a:lnSpc>
              <a:buFontTx/>
              <a:buNone/>
            </a:pPr>
            <a:r>
              <a:rPr lang="en-US" smtClean="0"/>
              <a:t>   </a:t>
            </a:r>
            <a:r>
              <a:rPr lang="en-US" sz="2400" b="1" smtClean="0"/>
              <a:t>An energy audit identifies which areas in your establishment unnecessarily consume too much energy, where energy is being consumed and assesses energy saving opportunities, which is the most cost-effective to improve, so you get to save money where it counts the most.</a:t>
            </a:r>
          </a:p>
          <a:p>
            <a:pPr algn="just" eaLnBrk="1" hangingPunct="1">
              <a:lnSpc>
                <a:spcPct val="90000"/>
              </a:lnSpc>
              <a:buFontTx/>
              <a:buNone/>
            </a:pPr>
            <a:r>
              <a:rPr lang="en-US" sz="2400" b="1" smtClean="0"/>
              <a:t>    In the factory, doing an energy audit increases awareness of energy issues among plant personnel. An energy audit in effect gauges the energy efficiency of your plant against “best practices”. When used as a “baseline” for tracking   yearly progress against targets, an energy audit becomes the best first step towards saving money in the production plant.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101600" y="1524000"/>
            <a:ext cx="9001125" cy="3276600"/>
            <a:chOff x="90" y="1104"/>
            <a:chExt cx="5670" cy="2064"/>
          </a:xfrm>
        </p:grpSpPr>
        <p:pic>
          <p:nvPicPr>
            <p:cNvPr id="14339" name="Picture 3" descr="untitled"/>
            <p:cNvPicPr>
              <a:picLocks noChangeAspect="1" noChangeArrowheads="1"/>
            </p:cNvPicPr>
            <p:nvPr/>
          </p:nvPicPr>
          <p:blipFill>
            <a:blip r:embed="rId2" cstate="print"/>
            <a:srcRect/>
            <a:stretch>
              <a:fillRect/>
            </a:stretch>
          </p:blipFill>
          <p:spPr bwMode="auto">
            <a:xfrm>
              <a:off x="90" y="1104"/>
              <a:ext cx="5670" cy="2064"/>
            </a:xfrm>
            <a:prstGeom prst="rect">
              <a:avLst/>
            </a:prstGeom>
            <a:noFill/>
            <a:ln w="9525">
              <a:noFill/>
              <a:miter lim="800000"/>
              <a:headEnd/>
              <a:tailEnd/>
            </a:ln>
          </p:spPr>
        </p:pic>
        <p:sp>
          <p:nvSpPr>
            <p:cNvPr id="14340" name="Text Box 4"/>
            <p:cNvSpPr txBox="1">
              <a:spLocks noChangeArrowheads="1"/>
            </p:cNvSpPr>
            <p:nvPr/>
          </p:nvSpPr>
          <p:spPr bwMode="auto">
            <a:xfrm>
              <a:off x="336" y="1219"/>
              <a:ext cx="3552" cy="365"/>
            </a:xfrm>
            <a:prstGeom prst="rect">
              <a:avLst/>
            </a:prstGeom>
            <a:noFill/>
            <a:ln w="9525">
              <a:noFill/>
              <a:miter lim="800000"/>
              <a:headEnd/>
              <a:tailEnd/>
            </a:ln>
          </p:spPr>
          <p:txBody>
            <a:bodyPr>
              <a:spAutoFit/>
            </a:bodyPr>
            <a:lstStyle/>
            <a:p>
              <a:pPr>
                <a:spcBef>
                  <a:spcPct val="50000"/>
                </a:spcBef>
              </a:pPr>
              <a:r>
                <a:rPr lang="en-US" sz="3200" b="1">
                  <a:cs typeface="Arial" charset="0"/>
                </a:rPr>
                <a:t>Stages of Energy Audit</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229600" cy="792163"/>
          </a:xfrm>
        </p:spPr>
        <p:txBody>
          <a:bodyPr>
            <a:normAutofit fontScale="90000"/>
          </a:bodyPr>
          <a:lstStyle/>
          <a:p>
            <a:pPr eaLnBrk="1" fontAlgn="auto" hangingPunct="1">
              <a:spcAft>
                <a:spcPts val="0"/>
              </a:spcAft>
              <a:defRPr/>
            </a:pPr>
            <a:r>
              <a:rPr lang="en-US" sz="3600" b="1" u="sng" dirty="0" smtClean="0">
                <a:solidFill>
                  <a:schemeClr val="tx1"/>
                </a:solidFill>
              </a:rPr>
              <a:t>Energy audit stages</a:t>
            </a:r>
            <a:br>
              <a:rPr lang="en-US" sz="3600" b="1" u="sng" dirty="0" smtClean="0">
                <a:solidFill>
                  <a:schemeClr val="tx1"/>
                </a:solidFill>
              </a:rPr>
            </a:br>
            <a:endParaRPr lang="en-US" sz="3600" b="1" u="sng" dirty="0" smtClean="0">
              <a:solidFill>
                <a:schemeClr val="tx1"/>
              </a:solidFill>
            </a:endParaRPr>
          </a:p>
        </p:txBody>
      </p:sp>
      <p:sp>
        <p:nvSpPr>
          <p:cNvPr id="15363" name="Rectangle 3"/>
          <p:cNvSpPr>
            <a:spLocks noGrp="1" noChangeArrowheads="1"/>
          </p:cNvSpPr>
          <p:nvPr>
            <p:ph sz="quarter" idx="1"/>
          </p:nvPr>
        </p:nvSpPr>
        <p:spPr>
          <a:xfrm>
            <a:off x="457200" y="1066800"/>
            <a:ext cx="8229600" cy="3810000"/>
          </a:xfrm>
        </p:spPr>
        <p:txBody>
          <a:bodyPr/>
          <a:lstStyle/>
          <a:p>
            <a:pPr algn="just" eaLnBrk="1" hangingPunct="1">
              <a:lnSpc>
                <a:spcPct val="90000"/>
              </a:lnSpc>
              <a:buFontTx/>
              <a:buNone/>
            </a:pPr>
            <a:r>
              <a:rPr lang="en-US" sz="2400" b="1" smtClean="0"/>
              <a:t>    Energy audit can be categorized into two types, namely walk-through or preliminary and detail audit. </a:t>
            </a:r>
          </a:p>
          <a:p>
            <a:pPr algn="just" eaLnBrk="1" hangingPunct="1">
              <a:lnSpc>
                <a:spcPct val="90000"/>
              </a:lnSpc>
              <a:buFontTx/>
              <a:buNone/>
            </a:pPr>
            <a:endParaRPr lang="en-US" sz="2400" b="1" smtClean="0"/>
          </a:p>
          <a:p>
            <a:pPr algn="just" eaLnBrk="1" hangingPunct="1">
              <a:lnSpc>
                <a:spcPct val="90000"/>
              </a:lnSpc>
              <a:buFontTx/>
              <a:buNone/>
            </a:pPr>
            <a:r>
              <a:rPr lang="en-US" sz="2400" b="1" i="1" smtClean="0"/>
              <a:t>    </a:t>
            </a:r>
            <a:r>
              <a:rPr lang="en-US" sz="2800" b="1" i="1" u="sng" smtClean="0"/>
              <a:t>Walk-through or preliminary audit</a:t>
            </a:r>
          </a:p>
          <a:p>
            <a:pPr algn="just" eaLnBrk="1" hangingPunct="1">
              <a:lnSpc>
                <a:spcPct val="90000"/>
              </a:lnSpc>
              <a:buFontTx/>
              <a:buNone/>
            </a:pPr>
            <a:r>
              <a:rPr lang="en-US" sz="2400" b="1" smtClean="0"/>
              <a:t>    Walk-through or preliminary audit comprises one day or few days visit to a plant and the output is a simple report based on observation and historical data provided during the visit. The findings will be a general comment based on rule-of-thumbs, energy best practices or the manufacturer's data.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2775" y="228600"/>
            <a:ext cx="8153400" cy="990600"/>
          </a:xfrm>
        </p:spPr>
        <p:txBody>
          <a:bodyPr/>
          <a:lstStyle/>
          <a:p>
            <a:pPr eaLnBrk="1" hangingPunct="1"/>
            <a:r>
              <a:rPr lang="en-US" b="1" i="1" u="sng" smtClean="0"/>
              <a:t>Preliminary energy audit</a:t>
            </a:r>
          </a:p>
        </p:txBody>
      </p:sp>
      <p:sp>
        <p:nvSpPr>
          <p:cNvPr id="16387" name="Rectangle 3"/>
          <p:cNvSpPr>
            <a:spLocks noGrp="1" noChangeArrowheads="1"/>
          </p:cNvSpPr>
          <p:nvPr>
            <p:ph sz="quarter" idx="1"/>
          </p:nvPr>
        </p:nvSpPr>
        <p:spPr>
          <a:xfrm>
            <a:off x="457200" y="1600200"/>
            <a:ext cx="8229600" cy="3962400"/>
          </a:xfrm>
        </p:spPr>
        <p:txBody>
          <a:bodyPr/>
          <a:lstStyle/>
          <a:p>
            <a:pPr eaLnBrk="1" hangingPunct="1">
              <a:lnSpc>
                <a:spcPct val="90000"/>
              </a:lnSpc>
              <a:buFontTx/>
              <a:buNone/>
            </a:pPr>
            <a:r>
              <a:rPr lang="en-US" sz="2400" smtClean="0"/>
              <a:t>•   </a:t>
            </a:r>
            <a:r>
              <a:rPr lang="en-US" sz="2400" b="1" smtClean="0"/>
              <a:t>Establish energy consumption in the organization</a:t>
            </a:r>
          </a:p>
          <a:p>
            <a:pPr eaLnBrk="1" hangingPunct="1">
              <a:lnSpc>
                <a:spcPct val="90000"/>
              </a:lnSpc>
              <a:buFontTx/>
              <a:buNone/>
            </a:pPr>
            <a:r>
              <a:rPr lang="en-US" sz="2400" b="1" smtClean="0"/>
              <a:t>•   Estimate the scope for saving</a:t>
            </a:r>
          </a:p>
          <a:p>
            <a:pPr eaLnBrk="1" hangingPunct="1">
              <a:lnSpc>
                <a:spcPct val="90000"/>
              </a:lnSpc>
              <a:buFontTx/>
              <a:buNone/>
            </a:pPr>
            <a:r>
              <a:rPr lang="en-US" sz="2400" b="1" smtClean="0"/>
              <a:t>•   Identify the most likely (and the easiest areas for attention</a:t>
            </a:r>
          </a:p>
          <a:p>
            <a:pPr eaLnBrk="1" hangingPunct="1">
              <a:lnSpc>
                <a:spcPct val="90000"/>
              </a:lnSpc>
              <a:buFontTx/>
              <a:buNone/>
            </a:pPr>
            <a:r>
              <a:rPr lang="en-US" sz="2400" b="1" smtClean="0"/>
              <a:t>•   Identify immediate (especially no-/low-cost) improvements/ savings</a:t>
            </a:r>
          </a:p>
          <a:p>
            <a:pPr eaLnBrk="1" hangingPunct="1">
              <a:lnSpc>
                <a:spcPct val="90000"/>
              </a:lnSpc>
              <a:buFontTx/>
              <a:buNone/>
            </a:pPr>
            <a:r>
              <a:rPr lang="en-US" sz="2400" b="1" smtClean="0"/>
              <a:t>•   Set a 'reference point‘</a:t>
            </a:r>
          </a:p>
          <a:p>
            <a:pPr eaLnBrk="1" hangingPunct="1">
              <a:lnSpc>
                <a:spcPct val="90000"/>
              </a:lnSpc>
              <a:buFontTx/>
              <a:buNone/>
            </a:pPr>
            <a:r>
              <a:rPr lang="en-US" sz="2400" b="1" smtClean="0"/>
              <a:t>•   Identify areas for more detailed study/measurement</a:t>
            </a:r>
          </a:p>
          <a:p>
            <a:pPr eaLnBrk="1" hangingPunct="1">
              <a:lnSpc>
                <a:spcPct val="90000"/>
              </a:lnSpc>
              <a:buFontTx/>
              <a:buNone/>
            </a:pPr>
            <a:r>
              <a:rPr lang="en-US" sz="2400" b="1" smtClean="0"/>
              <a:t>•   Preliminary energy audit uses existing, or easily obtained data.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639762"/>
          </a:xfrm>
        </p:spPr>
        <p:txBody>
          <a:bodyPr>
            <a:normAutofit fontScale="90000"/>
          </a:bodyPr>
          <a:lstStyle/>
          <a:p>
            <a:pPr eaLnBrk="1" fontAlgn="auto" hangingPunct="1">
              <a:spcAft>
                <a:spcPts val="0"/>
              </a:spcAft>
              <a:defRPr/>
            </a:pPr>
            <a:r>
              <a:rPr lang="en-US" sz="2800" b="1" u="sng" smtClean="0"/>
              <a:t>Detailed Energy Audit</a:t>
            </a:r>
            <a:r>
              <a:rPr lang="en-US" sz="4000" smtClean="0"/>
              <a:t> </a:t>
            </a:r>
          </a:p>
        </p:txBody>
      </p:sp>
      <p:sp>
        <p:nvSpPr>
          <p:cNvPr id="17411" name="Rectangle 3"/>
          <p:cNvSpPr>
            <a:spLocks noGrp="1" noChangeArrowheads="1"/>
          </p:cNvSpPr>
          <p:nvPr>
            <p:ph sz="quarter" idx="1"/>
          </p:nvPr>
        </p:nvSpPr>
        <p:spPr>
          <a:xfrm>
            <a:off x="381000" y="1295400"/>
            <a:ext cx="8229600" cy="4114800"/>
          </a:xfrm>
        </p:spPr>
        <p:txBody>
          <a:bodyPr/>
          <a:lstStyle/>
          <a:p>
            <a:pPr algn="just" eaLnBrk="1" hangingPunct="1">
              <a:buFontTx/>
              <a:buNone/>
            </a:pPr>
            <a:r>
              <a:rPr lang="en-US" sz="2000" smtClean="0"/>
              <a:t>     </a:t>
            </a:r>
            <a:r>
              <a:rPr lang="en-US" sz="2400" b="1" smtClean="0"/>
              <a:t>The detailed audit goes beyond quantitative estimates of costs and savings. It includes engineering recommendations and well-defined project, giving due priorities. Approximately 95% of all energy is accounted for during the detailed audit. The detailed energy audit is conducted after the preliminary energy audit. Sophisticated instrumentation including flow meter, flue gas analyzer, scanners and other advanced instruments are used to compute energy efficiency.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379</TotalTime>
  <Words>1150</Words>
  <Application>Microsoft Office PowerPoint</Application>
  <PresentationFormat>On-screen Show (4:3)</PresentationFormat>
  <Paragraphs>81</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Tw Cen MT</vt:lpstr>
      <vt:lpstr>Wingdings</vt:lpstr>
      <vt:lpstr>Wingdings 2</vt:lpstr>
      <vt:lpstr>Calibri</vt:lpstr>
      <vt:lpstr>Verdana</vt:lpstr>
      <vt:lpstr>Times New Roman</vt:lpstr>
      <vt:lpstr>Median</vt:lpstr>
      <vt:lpstr>Slide 1</vt:lpstr>
      <vt:lpstr>Content </vt:lpstr>
      <vt:lpstr>What is an Energy Audit ?</vt:lpstr>
      <vt:lpstr>Objectives of Energy Audit </vt:lpstr>
      <vt:lpstr>The Role of an Energy Audit </vt:lpstr>
      <vt:lpstr>Slide 6</vt:lpstr>
      <vt:lpstr>Energy audit stages </vt:lpstr>
      <vt:lpstr>Preliminary energy audit</vt:lpstr>
      <vt:lpstr>Detailed Energy Audit </vt:lpstr>
      <vt:lpstr>Slide 10</vt:lpstr>
      <vt:lpstr>Contents of an Audit </vt:lpstr>
      <vt:lpstr>Steps for Energy Management and Energy audit….</vt:lpstr>
      <vt:lpstr>1. Analysis of energy use </vt:lpstr>
      <vt:lpstr>1. Analysis of energy use</vt:lpstr>
      <vt:lpstr>2. Identification of energy projects </vt:lpstr>
      <vt:lpstr>3. Cost benefit analysis </vt:lpstr>
      <vt:lpstr>4. Action plan to set implementation priority </vt:lpstr>
      <vt:lpstr>Conclusions </vt:lpstr>
      <vt:lpstr>References </vt:lpstr>
      <vt:lpstr>Thanks </vt:lpstr>
    </vt:vector>
  </TitlesOfParts>
  <Company>KPDPL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Sumit Thakur</cp:lastModifiedBy>
  <cp:revision>95</cp:revision>
  <dcterms:created xsi:type="dcterms:W3CDTF">2011-04-07T07:16:04Z</dcterms:created>
  <dcterms:modified xsi:type="dcterms:W3CDTF">2017-01-10T06:23:44Z</dcterms:modified>
</cp:coreProperties>
</file>