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7" r:id="rId2"/>
    <p:sldId id="258" r:id="rId3"/>
    <p:sldId id="293" r:id="rId4"/>
    <p:sldId id="259" r:id="rId5"/>
    <p:sldId id="261" r:id="rId6"/>
    <p:sldId id="262" r:id="rId7"/>
    <p:sldId id="263" r:id="rId8"/>
    <p:sldId id="264" r:id="rId9"/>
    <p:sldId id="266" r:id="rId10"/>
    <p:sldId id="268" r:id="rId11"/>
    <p:sldId id="274" r:id="rId12"/>
    <p:sldId id="275" r:id="rId13"/>
    <p:sldId id="276" r:id="rId14"/>
    <p:sldId id="277" r:id="rId15"/>
    <p:sldId id="278" r:id="rId16"/>
    <p:sldId id="279" r:id="rId17"/>
    <p:sldId id="281" r:id="rId18"/>
    <p:sldId id="283" r:id="rId19"/>
    <p:sldId id="291" r:id="rId20"/>
    <p:sldId id="289" r:id="rId21"/>
    <p:sldId id="290" r:id="rId22"/>
    <p:sldId id="298"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4ADDF-4821-48D6-8021-67D554886885}" type="datetimeFigureOut">
              <a:rPr lang="en-US" smtClean="0"/>
              <a:pPr/>
              <a:t>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9DB5B-4A34-4B8D-A413-6150DCD99F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67DDD5-EB20-4E8E-AEB7-4F218CB6F7E5}" type="slidenum">
              <a:rPr lang="en-US" smtClean="0"/>
              <a:pPr/>
              <a:t>1</a:t>
            </a:fld>
            <a:endParaRPr lang="en-US" smtClean="0"/>
          </a:p>
        </p:txBody>
      </p:sp>
      <p:sp>
        <p:nvSpPr>
          <p:cNvPr id="27651"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D232D566-80B4-4D25-B6D0-8495DDE8F8E3}" type="slidenum">
              <a:rPr lang="en-US" sz="1200">
                <a:latin typeface="Calibri" pitchFamily="34" charset="0"/>
              </a:rPr>
              <a:pPr algn="r"/>
              <a:t>1</a:t>
            </a:fld>
            <a:endParaRPr lang="en-US" sz="1200">
              <a:latin typeface="Calibri" pitchFamily="34" charset="0"/>
            </a:endParaRPr>
          </a:p>
        </p:txBody>
      </p:sp>
      <p:sp>
        <p:nvSpPr>
          <p:cNvPr id="27652"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2894778F-EE7F-4C77-9ADC-770E4AEC4A34}" type="slidenum">
              <a:rPr lang="en-US" sz="1200"/>
              <a:pPr algn="r"/>
              <a:t>1</a:t>
            </a:fld>
            <a:endParaRPr lang="en-US" sz="120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D3DA4B5-1234-403B-872B-3006664B5121}" type="slidenum">
              <a:rPr lang="zh-CN" altLang="en-US"/>
              <a:pPr/>
              <a:t>11</a:t>
            </a:fld>
            <a:endParaRPr lang="en-US" altLang="zh-C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tLang="zh-CN" smtClean="0"/>
              <a:t>We have get Navier-Stokes equations. But these equations are analytical equations. Human can understand and solve, but computer can not.</a:t>
            </a:r>
          </a:p>
          <a:p>
            <a:pPr eaLnBrk="1" hangingPunct="1"/>
            <a:r>
              <a:rPr lang="en-US" altLang="zh-CN" smtClean="0"/>
              <a:t>So we need to translate them to the forms which computer can understand. This process is discretization.</a:t>
            </a:r>
          </a:p>
          <a:p>
            <a:pPr eaLnBrk="1" hangingPunct="1"/>
            <a:r>
              <a:rPr lang="en-US" altLang="zh-CN" smtClean="0"/>
              <a:t>The typical discretization methods are Finite Difference, Finite Element and Finite volume methods.</a:t>
            </a:r>
          </a:p>
          <a:p>
            <a:pPr eaLnBrk="1" hangingPunct="1"/>
            <a:r>
              <a:rPr lang="en-US" altLang="zh-CN" smtClean="0"/>
              <a:t>Here I will introduce finite volume method for you.</a:t>
            </a:r>
          </a:p>
          <a:p>
            <a:pPr eaLnBrk="1" hangingPunct="1"/>
            <a:endParaRPr lang="en-US" altLang="zh-CN" smtClean="0"/>
          </a:p>
          <a:p>
            <a:pPr eaLnBrk="1" hangingPunct="1"/>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A6B2852-D4DB-4670-BF73-4E3EEC45FE9C}" type="slidenum">
              <a:rPr lang="zh-CN" altLang="en-US"/>
              <a:pPr/>
              <a:t>12</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tLang="zh-CN" smtClean="0"/>
              <a:t>The Navier-Stokes euqations can be written as this general form. If we set busai equal 1, we can get continuity equation, busai equal to Uj, we get momentum equation, pusai equal to T, then we can get energy equation.</a:t>
            </a:r>
          </a:p>
          <a:p>
            <a:pPr eaLnBrk="1" hangingPunct="1"/>
            <a:r>
              <a:rPr lang="en-US" altLang="zh-CN" smtClean="0"/>
              <a:t>If we integrate over the Control Volume, we call it CV. Using Gauss theory, we can get the Volume Integral Form of Navier –Stokes Equation like this.</a:t>
            </a:r>
          </a:p>
          <a:p>
            <a:pPr eaLnBrk="1" hangingPunct="1"/>
            <a:r>
              <a:rPr lang="en-US" altLang="zh-CN" smtClean="0"/>
              <a:t>The first volume integral is local in control volume, the second is flux over the surface of control volume. The right hand side is the source term.  </a:t>
            </a:r>
          </a:p>
          <a:p>
            <a:pPr eaLnBrk="1" hangingPunct="1"/>
            <a:r>
              <a:rPr lang="en-US" altLang="zh-CN" smtClean="0"/>
              <a:t>Next step, we should find the method how to approximate the volume integral and surface integral.</a:t>
            </a:r>
          </a:p>
          <a:p>
            <a:pPr eaLnBrk="1" hangingPunct="1"/>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3172BEA-B0B4-4069-AD70-53E51C141EEE}" type="slidenum">
              <a:rPr lang="zh-CN" altLang="en-US"/>
              <a:pPr/>
              <a:t>13</a:t>
            </a:fld>
            <a:endParaRPr lang="en-US" altLang="zh-CN"/>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91FDEC1-FDCC-4BC3-BA42-2A9D16F2AD34}" type="slidenum">
              <a:rPr lang="zh-CN" altLang="en-US"/>
              <a:pPr/>
              <a:t>14</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ltLang="zh-CN" smtClean="0"/>
              <a:t>Firstly, let’s see the volume integral.</a:t>
            </a:r>
          </a:p>
          <a:p>
            <a:pPr eaLnBrk="1" hangingPunct="1"/>
            <a:r>
              <a:rPr lang="en-US" altLang="zh-CN" smtClean="0"/>
              <a:t>Here, I introduce the simplest approach. It is first order approach. If we want higher accuracy, we can use more complex methods.</a:t>
            </a:r>
          </a:p>
          <a:p>
            <a:pPr eaLnBrk="1" hangingPunct="1"/>
            <a:r>
              <a:rPr lang="en-US" altLang="zh-CN" smtClean="0"/>
              <a:t>For example, we want to get the mass of CV.  It is the integral of density by volume. We can use the density of the center point time the volume of CV to approximate it. If the density is constant, which means the flow is incompressible, then this approach is exact approach. The other example is the momentum of CV. We still use the value of center point.</a:t>
            </a:r>
          </a:p>
          <a:p>
            <a:pPr eaLnBrk="1" hangingPunct="1"/>
            <a:r>
              <a:rPr lang="en-US" altLang="zh-CN" smtClean="0"/>
              <a:t>To approach the surface integral, I also introduce a simple method. It is midpoint rule, it is second order method.</a:t>
            </a:r>
          </a:p>
          <a:p>
            <a:pPr eaLnBrk="1" hangingPunct="1"/>
            <a:r>
              <a:rPr lang="en-US" altLang="zh-CN" smtClean="0"/>
              <a:t>For 2D case, the pressure integral at surfaces id the sum of 4 surfaces. Then we can use the pressure at the midpoint of side times length of side instead of do integral along the side.</a:t>
            </a:r>
          </a:p>
          <a:p>
            <a:pPr eaLnBrk="1" hangingPunct="1"/>
            <a:r>
              <a:rPr lang="en-US" altLang="zh-CN" smtClean="0"/>
              <a:t>Then another problem comes out. Our variable are stored at the center of control volume, how can we get the value at the border?</a:t>
            </a:r>
          </a:p>
          <a:p>
            <a:pPr eaLnBrk="1" hangingPunct="1"/>
            <a:r>
              <a:rPr lang="en-US" altLang="zh-CN" smtClean="0"/>
              <a:t> We can use interpolation to realize it.</a:t>
            </a:r>
          </a:p>
          <a:p>
            <a:pPr eaLnBrk="1" hangingPunct="1"/>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917EC73-EB66-4D0C-97F9-0A4EEF0E5FF5}" type="slidenum">
              <a:rPr lang="zh-CN" altLang="en-US"/>
              <a:pPr/>
              <a:t>15</a:t>
            </a:fld>
            <a:endParaRPr lang="en-US" altLang="zh-CN"/>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t>Firstly, let’s see the volume integral.</a:t>
            </a:r>
          </a:p>
          <a:p>
            <a:pPr eaLnBrk="1" hangingPunct="1"/>
            <a:r>
              <a:rPr lang="en-US" altLang="zh-CN" smtClean="0"/>
              <a:t>Here, I introduce the simplest approach. It is first order approach. If we want higher accuracy, we can use more complex methods.</a:t>
            </a:r>
          </a:p>
          <a:p>
            <a:pPr eaLnBrk="1" hangingPunct="1"/>
            <a:r>
              <a:rPr lang="en-US" altLang="zh-CN" smtClean="0"/>
              <a:t>For example, we want to get the mass of CV.  It is the integral of density by volume. We can use the density of the center point time the volume of CV to approximate it. If the density is constant, which means the flow is incompressible, then this approach is exact approach. The other example is the momentum of CV. We still use the value of center point.</a:t>
            </a:r>
          </a:p>
          <a:p>
            <a:pPr eaLnBrk="1" hangingPunct="1"/>
            <a:r>
              <a:rPr lang="en-US" altLang="zh-CN" smtClean="0"/>
              <a:t>To approach the surface integral, I also introduce a simple method. It is midpoint rule, it is second order method.</a:t>
            </a:r>
          </a:p>
          <a:p>
            <a:pPr eaLnBrk="1" hangingPunct="1"/>
            <a:r>
              <a:rPr lang="en-US" altLang="zh-CN" smtClean="0"/>
              <a:t>For 2D case, the pressure integral at surfaces id the sum of 4 surfaces. Then we can use the pressure at the midpoint of side times length of side instead of do integral along the side.</a:t>
            </a:r>
          </a:p>
          <a:p>
            <a:pPr eaLnBrk="1" hangingPunct="1"/>
            <a:r>
              <a:rPr lang="en-US" altLang="zh-CN" smtClean="0"/>
              <a:t>Then another problem comes out. Our variable are stored at the center of control volume, how can we get the value at the border?</a:t>
            </a:r>
          </a:p>
          <a:p>
            <a:pPr eaLnBrk="1" hangingPunct="1"/>
            <a:r>
              <a:rPr lang="en-US" altLang="zh-CN" smtClean="0"/>
              <a:t> We can use interpolation to realize it.</a:t>
            </a:r>
          </a:p>
          <a:p>
            <a:pPr eaLnBrk="1" hangingPunct="1"/>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3DA6F9D-F95A-4D03-8B6A-E9BC3A333B97}" type="slidenum">
              <a:rPr lang="zh-CN" altLang="en-US"/>
              <a:pPr/>
              <a:t>16</a:t>
            </a:fld>
            <a:endParaRPr lang="en-US" altLang="zh-CN"/>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ltLang="zh-CN" smtClean="0"/>
              <a:t>If we use finite volume method for the all domain, we get a matrix system for Navier-Stokes Equation. Here is the Finite Volume discretization of  Incompressible N0S Equation.</a:t>
            </a:r>
          </a:p>
          <a:p>
            <a:pPr eaLnBrk="1" hangingPunct="1"/>
            <a:r>
              <a:rPr lang="en-US" altLang="zh-CN" smtClean="0"/>
              <a:t>Omiga .. Is unstaedy term, …..</a:t>
            </a:r>
          </a:p>
          <a:p>
            <a:pPr eaLnBrk="1" hangingPunct="1"/>
            <a:r>
              <a:rPr lang="en-US" altLang="zh-CN" smtClean="0"/>
              <a:t>Especially the unsteady term is changing with time,  we need time discretization for this term. There are two ways: explicit and implicit. </a:t>
            </a:r>
          </a:p>
          <a:p>
            <a:pPr eaLnBrk="1" hangingPunct="1"/>
            <a:r>
              <a:rPr lang="en-US" altLang="zh-CN" smtClean="0"/>
              <a:t>If we want to get the value of du/dt at time n+1, we can only use the value of u at time n. This is explicit method.</a:t>
            </a:r>
          </a:p>
          <a:p>
            <a:pPr eaLnBrk="1" hangingPunct="1"/>
            <a:r>
              <a:rPr lang="en-US" altLang="zh-CN" smtClean="0"/>
              <a:t>If we use the value at both previous and  current time step, it is implicit method.</a:t>
            </a:r>
          </a:p>
          <a:p>
            <a:pPr eaLnBrk="1" hangingPunct="1"/>
            <a:r>
              <a:rPr lang="en-US" altLang="zh-CN" smtClean="0"/>
              <a:t>Explicit method is very stable, but slow. Implicit method is much faster, but not always stable.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09FFCEE-36E9-48BA-8487-570AC93EFF38}" type="slidenum">
              <a:rPr lang="zh-CN" altLang="en-US"/>
              <a:pPr/>
              <a:t>17</a:t>
            </a:fld>
            <a:endParaRPr lang="en-US" altLang="zh-CN"/>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ltLang="zh-CN" smtClean="0"/>
              <a:t>From finite volume method, we know that we need to divide the whole problem domain into many small domains, then integrate at these small domains. This is Gird Generation</a:t>
            </a:r>
          </a:p>
          <a:p>
            <a:pPr eaLnBrk="1" hangingPunct="1"/>
            <a:r>
              <a:rPr lang="en-US" altLang="zh-CN" smtClean="0"/>
              <a:t>We have 3 methods to generate the grids.</a:t>
            </a:r>
          </a:p>
          <a:p>
            <a:pPr eaLnBrk="1" hangingPunct="1"/>
            <a:r>
              <a:rPr lang="en-US" altLang="zh-CN" smtClean="0"/>
              <a:t>The simplest one is structured grid. This type of grids, all nodes have the same number of elements around it. We can describe and store them easily. But this type of grid is only for the simple domain.</a:t>
            </a:r>
          </a:p>
          <a:p>
            <a:pPr eaLnBrk="1" hangingPunct="1"/>
            <a:r>
              <a:rPr lang="en-US" altLang="zh-CN" smtClean="0"/>
              <a:t>If we have a complex domain, we can use unstructured grid. For example, this is a complex object. The flow near the object is </a:t>
            </a:r>
          </a:p>
          <a:p>
            <a:pPr eaLnBrk="1" hangingPunct="1"/>
            <a:r>
              <a:rPr lang="en-US" altLang="zh-CN" smtClean="0"/>
              <a:t>very important and complex, we need very fine grid at this region. Far away from the airfoil, the flow is comparably simple, so we can use coarse grid. </a:t>
            </a:r>
          </a:p>
          <a:p>
            <a:pPr eaLnBrk="1" hangingPunct="1"/>
            <a:r>
              <a:rPr lang="en-US" altLang="zh-CN" smtClean="0"/>
              <a:t>Generally, unstructured grid is suitable for all geometries, it is very popular in CFD. The disadvantage is that because the data structure is irregular, it is more difficult to describe and store them.</a:t>
            </a:r>
          </a:p>
          <a:p>
            <a:pPr eaLnBrk="1" hangingPunct="1"/>
            <a:r>
              <a:rPr lang="en-US" altLang="zh-CN" smtClean="0"/>
              <a:t>Block structure grid is a compromising of structured and unstructured grid. The idea is, firstly, divide the domain into several blocks, then use different structured grids in different blocks. </a:t>
            </a:r>
          </a:p>
          <a:p>
            <a:pPr eaLnBrk="1" hangingPunct="1"/>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16E922F-E0BC-4923-8887-08EA0748C887}" type="slidenum">
              <a:rPr lang="zh-CN" altLang="en-US"/>
              <a:pPr/>
              <a:t>18</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ltLang="zh-CN" smtClean="0"/>
              <a:t>To solve the equation system, we also need boundary conditions.</a:t>
            </a:r>
          </a:p>
          <a:p>
            <a:pPr eaLnBrk="1" hangingPunct="1"/>
            <a:r>
              <a:rPr lang="en-US" altLang="zh-CN" smtClean="0"/>
              <a:t>The typical boundary conditions in CFD are No-slip boundary condition, Axisymmetric boundary condition, Inlet, outlet boundary condition and Periodic boundary condition.</a:t>
            </a:r>
          </a:p>
          <a:p>
            <a:pPr eaLnBrk="1" hangingPunct="1"/>
            <a:r>
              <a:rPr lang="en-US" altLang="zh-CN" smtClean="0"/>
              <a:t>For example, there is a pipe, the flow comes in from the west, comes out from the east side. So we can use inlet at the west side, which means we can set the velocity manually. </a:t>
            </a:r>
          </a:p>
          <a:p>
            <a:pPr eaLnBrk="1" hangingPunct="1"/>
            <a:r>
              <a:rPr lang="en-US" altLang="zh-CN" smtClean="0"/>
              <a:t>At the west side, we use outlet boundary condition to keep all the properties constant at x direction, which means the gradient is zero.</a:t>
            </a:r>
          </a:p>
          <a:p>
            <a:pPr eaLnBrk="1" hangingPunct="1"/>
            <a:r>
              <a:rPr lang="en-US" altLang="zh-CN" smtClean="0"/>
              <a:t>At the wall of pipe, we can set the velocity is zero, this is no-slip boundary condition.</a:t>
            </a:r>
          </a:p>
          <a:p>
            <a:pPr eaLnBrk="1" hangingPunct="1"/>
            <a:r>
              <a:rPr lang="en-US" altLang="zh-CN" smtClean="0"/>
              <a:t>At the center of pipe, we can use axisymmetric boundary condition. </a:t>
            </a:r>
          </a:p>
          <a:p>
            <a:pPr eaLnBrk="1" hangingPunct="1"/>
            <a:r>
              <a:rPr lang="en-US" altLang="zh-CN" smtClean="0"/>
              <a:t>Periodic boundary condition is </a:t>
            </a:r>
          </a:p>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FDA8E9B-2B7C-410F-B6EC-EAD6EA5AAE56}" type="slidenum">
              <a:rPr lang="zh-CN" altLang="en-US"/>
              <a:pPr/>
              <a:t>2</a:t>
            </a:fld>
            <a:endParaRPr lang="en-US" altLang="zh-CN"/>
          </a:p>
        </p:txBody>
      </p:sp>
      <p:sp>
        <p:nvSpPr>
          <p:cNvPr id="35843" name="Rectangle 1026"/>
          <p:cNvSpPr>
            <a:spLocks noGrp="1" noRot="1" noChangeAspect="1" noChangeArrowheads="1" noTextEdit="1"/>
          </p:cNvSpPr>
          <p:nvPr>
            <p:ph type="sldImg"/>
          </p:nvPr>
        </p:nvSpPr>
        <p:spPr>
          <a:solidFill>
            <a:srgbClr val="FFFFFF"/>
          </a:solidFill>
          <a:ln/>
        </p:spPr>
      </p:sp>
      <p:sp>
        <p:nvSpPr>
          <p:cNvPr id="3584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9A610D-765C-4157-8AC3-EDFFDC720B6F}" type="slidenum">
              <a:rPr lang="zh-CN" altLang="en-US"/>
              <a:pPr/>
              <a:t>4</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ltLang="zh-CN" smtClean="0"/>
              <a:t>Now, let’s see what is CFD.</a:t>
            </a:r>
          </a:p>
          <a:p>
            <a:pPr eaLnBrk="1" hangingPunct="1"/>
            <a:r>
              <a:rPr lang="en-US" altLang="zh-CN" smtClean="0"/>
              <a:t>Firstly, we have a fluid problem.</a:t>
            </a:r>
          </a:p>
          <a:p>
            <a:pPr eaLnBrk="1" hangingPunct="1"/>
            <a:r>
              <a:rPr lang="en-US" altLang="zh-CN" smtClean="0"/>
              <a:t>To solve this problem, we should know the physical properties of fluid by using Fluid Mechanics.</a:t>
            </a:r>
          </a:p>
          <a:p>
            <a:pPr eaLnBrk="1" hangingPunct="1"/>
            <a:r>
              <a:rPr lang="en-US" altLang="zh-CN" smtClean="0"/>
              <a:t>Then we can use mathematical equations to describe these physical properties. This is Navier-Stokes Equation.</a:t>
            </a:r>
          </a:p>
          <a:p>
            <a:pPr eaLnBrk="1" hangingPunct="1"/>
            <a:r>
              <a:rPr lang="en-US" altLang="zh-CN" smtClean="0"/>
              <a:t>The Navier-Stokes Equation is analytical. Human can understand it and solve them on a piece of paper. But if we want to solve this equation by computer, we have to translate it to the discretized form.The translators are numerical discretization methods, such as Finite Difference, Finite Element methods.</a:t>
            </a:r>
          </a:p>
          <a:p>
            <a:pPr eaLnBrk="1" hangingPunct="1"/>
            <a:r>
              <a:rPr lang="en-US" altLang="zh-CN" smtClean="0"/>
              <a:t>Consequently, we also need to divide our whole problem domain into many small parts because our discretization is based on them.</a:t>
            </a:r>
          </a:p>
          <a:p>
            <a:pPr eaLnBrk="1" hangingPunct="1"/>
            <a:r>
              <a:rPr lang="en-US" altLang="zh-CN" smtClean="0"/>
              <a:t>Then, we can write programs to solve them. The typical languages are Fortran and C.</a:t>
            </a:r>
          </a:p>
          <a:p>
            <a:pPr eaLnBrk="1" hangingPunct="1"/>
            <a:r>
              <a:rPr lang="en-US" altLang="zh-CN" smtClean="0"/>
              <a:t>Running the programs on workstation or supercomputer. At the end, we cam get our simulation results.      </a:t>
            </a:r>
          </a:p>
          <a:p>
            <a:pPr eaLnBrk="1" hangingPunct="1"/>
            <a:r>
              <a:rPr lang="en-US" altLang="zh-CN" smtClean="0"/>
              <a:t>We can compare and analyze the simulation results with experiments or the real problem. If the results are not sufficient to solve the problem, we have to repeat the process until find satisfied solution.</a:t>
            </a:r>
          </a:p>
          <a:p>
            <a:pPr eaLnBrk="1" hangingPunct="1"/>
            <a:r>
              <a:rPr lang="en-US" altLang="zh-CN" smtClean="0"/>
              <a:t>This is CFD.</a:t>
            </a:r>
          </a:p>
          <a:p>
            <a:pPr eaLnBrk="1" hangingPunct="1"/>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465E67A-B36A-4B32-BFEA-9830E37EA37D}" type="slidenum">
              <a:rPr lang="zh-CN" altLang="en-US"/>
              <a:pPr/>
              <a:t>5</a:t>
            </a:fld>
            <a:endParaRPr lang="en-US" altLang="zh-CN"/>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lIns="84518" tIns="42259" rIns="84518" bIns="42259"/>
          <a:lstStyle/>
          <a:p>
            <a:pPr lvl="1" eaLnBrk="1" hangingPunct="1">
              <a:spcBef>
                <a:spcPct val="20000"/>
              </a:spcBef>
              <a:buFont typeface="Wingdings" pitchFamily="2" charset="2"/>
              <a:buNone/>
            </a:pPr>
            <a:r>
              <a:rPr lang="en-US" altLang="zh-CN" smtClean="0"/>
              <a:t>We have known what is CFD. Now, let’s see why we use CFD?</a:t>
            </a:r>
          </a:p>
          <a:p>
            <a:pPr lvl="1" eaLnBrk="1" hangingPunct="1">
              <a:spcBef>
                <a:spcPct val="20000"/>
              </a:spcBef>
              <a:buFont typeface="Wingdings" pitchFamily="2" charset="2"/>
              <a:buNone/>
            </a:pPr>
            <a:r>
              <a:rPr lang="en-US" altLang="zh-CN" smtClean="0"/>
              <a:t>Here is a comparison table of Simulation and Experiment. From this table, we can see that</a:t>
            </a:r>
          </a:p>
          <a:p>
            <a:pPr lvl="1" eaLnBrk="1" hangingPunct="1">
              <a:spcBef>
                <a:spcPct val="20000"/>
              </a:spcBef>
              <a:buFont typeface="Wingdings" pitchFamily="2" charset="2"/>
              <a:buNone/>
            </a:pPr>
            <a:r>
              <a:rPr lang="en-US" altLang="zh-CN" smtClean="0"/>
              <a:t>Simulation is much cheaper that experiment because we do not need to buy the expensive experiment equipments.</a:t>
            </a:r>
          </a:p>
          <a:p>
            <a:pPr lvl="1" eaLnBrk="1" hangingPunct="1">
              <a:spcBef>
                <a:spcPct val="20000"/>
              </a:spcBef>
              <a:buFont typeface="Wingdings" pitchFamily="2" charset="2"/>
              <a:buNone/>
            </a:pPr>
            <a:r>
              <a:rPr lang="en-US" altLang="zh-CN" smtClean="0"/>
              <a:t>We can get the results in short time with CFD.   </a:t>
            </a:r>
          </a:p>
          <a:p>
            <a:pPr lvl="1" eaLnBrk="1" hangingPunct="1">
              <a:spcBef>
                <a:spcPct val="20000"/>
              </a:spcBef>
              <a:buFont typeface="Wingdings" pitchFamily="2" charset="2"/>
              <a:buNone/>
            </a:pPr>
            <a:r>
              <a:rPr lang="en-US" altLang="zh-CN" smtClean="0"/>
              <a:t>We can do simulation for any scale of problem. For example, from the small bubbles to weather of earth.  But experiment can only work for the small or middle size object. </a:t>
            </a:r>
          </a:p>
          <a:p>
            <a:pPr lvl="1" eaLnBrk="1" hangingPunct="1">
              <a:spcBef>
                <a:spcPct val="20000"/>
              </a:spcBef>
              <a:buFont typeface="Wingdings" pitchFamily="2" charset="2"/>
              <a:buNone/>
            </a:pPr>
            <a:r>
              <a:rPr lang="en-US" altLang="zh-CN" smtClean="0"/>
              <a:t>From Simulation, we can get any information we need.But in experiment, we can only obtain data from the measured point. </a:t>
            </a:r>
          </a:p>
          <a:p>
            <a:pPr lvl="1" eaLnBrk="1" hangingPunct="1">
              <a:spcBef>
                <a:spcPct val="20000"/>
              </a:spcBef>
              <a:buFont typeface="Wingdings" pitchFamily="2" charset="2"/>
              <a:buNone/>
            </a:pPr>
            <a:r>
              <a:rPr lang="en-US" altLang="zh-CN" smtClean="0"/>
              <a:t>Simulation is very easy to repeat, we only need to run the program again. But experiment is not so easy, especially the combustion,explosions. They are unrepeatable.</a:t>
            </a:r>
          </a:p>
          <a:p>
            <a:pPr lvl="1" eaLnBrk="1" hangingPunct="1">
              <a:spcBef>
                <a:spcPct val="20000"/>
              </a:spcBef>
              <a:buFont typeface="Wingdings" pitchFamily="2" charset="2"/>
              <a:buNone/>
            </a:pPr>
            <a:r>
              <a:rPr lang="en-US" altLang="zh-CN" smtClean="0"/>
              <a:t>Some experiment are very dangerous, for example, pollution and radiation. But if we use Simulation, it is very safe.</a:t>
            </a:r>
          </a:p>
          <a:p>
            <a:pPr lvl="1" eaLnBrk="1" hangingPunct="1">
              <a:spcBef>
                <a:spcPct val="20000"/>
              </a:spcBef>
              <a:buFont typeface="Wingdings" pitchFamily="2" charset="2"/>
              <a:buNone/>
            </a:pPr>
            <a:r>
              <a:rPr lang="en-US" altLang="zh-CN" smtClean="0"/>
              <a:t>###################</a:t>
            </a:r>
          </a:p>
          <a:p>
            <a:pPr lvl="1" eaLnBrk="1" hangingPunct="1">
              <a:spcBef>
                <a:spcPct val="20000"/>
              </a:spcBef>
              <a:buFont typeface="Wingdings" pitchFamily="2" charset="2"/>
              <a:buNone/>
            </a:pPr>
            <a:r>
              <a:rPr lang="en-US" altLang="zh-CN" smtClean="0"/>
              <a:t>As you see, CFD has many advantages,. Some body may say, we do not need experiments any more, CFD is enough. This is wrong. We still need experiment to validate the simulation results. The improvement is that In the previous time, we needed hundreds experiments. Now we can firstly do simulations, at the end, do one or two experiments to validate.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4EE8C32-77E1-4764-8226-1E772689B20A}" type="slidenum">
              <a:rPr lang="zh-CN" altLang="en-US"/>
              <a:pPr/>
              <a:t>6</a:t>
            </a:fld>
            <a:endParaRPr lang="en-US" altLang="zh-CN"/>
          </a:p>
        </p:txBody>
      </p:sp>
      <p:sp>
        <p:nvSpPr>
          <p:cNvPr id="39939" name="Rectangle 1026"/>
          <p:cNvSpPr>
            <a:spLocks noGrp="1" noRot="1" noChangeAspect="1" noChangeArrowheads="1" noTextEdit="1"/>
          </p:cNvSpPr>
          <p:nvPr>
            <p:ph type="sldImg"/>
          </p:nvPr>
        </p:nvSpPr>
        <p:spPr>
          <a:solidFill>
            <a:srgbClr val="FFFFFF"/>
          </a:solidFill>
          <a:ln/>
        </p:spPr>
      </p:sp>
      <p:sp>
        <p:nvSpPr>
          <p:cNvPr id="39940" name="Rectangle 1027"/>
          <p:cNvSpPr>
            <a:spLocks noGrp="1" noChangeArrowheads="1"/>
          </p:cNvSpPr>
          <p:nvPr>
            <p:ph type="body" idx="1"/>
          </p:nvPr>
        </p:nvSpPr>
        <p:spPr>
          <a:solidFill>
            <a:srgbClr val="FFFFFF"/>
          </a:solidFill>
          <a:ln>
            <a:solidFill>
              <a:srgbClr val="000000"/>
            </a:solidFill>
          </a:ln>
        </p:spPr>
        <p:txBody>
          <a:bodyPr lIns="84518" tIns="42259" rIns="84518" bIns="42259"/>
          <a:lstStyle/>
          <a:p>
            <a:pPr eaLnBrk="1" hangingPunct="1"/>
            <a:r>
              <a:rPr lang="en-US" altLang="zh-CN" smtClean="0"/>
              <a:t>Now, let me show you some applications of CFD.</a:t>
            </a:r>
          </a:p>
          <a:p>
            <a:pPr eaLnBrk="1" hangingPunct="1"/>
            <a:r>
              <a:rPr lang="en-US" altLang="zh-CN" smtClean="0"/>
              <a:t>Aerospace is a very important CFD application field. For example, the design of airplane. </a:t>
            </a:r>
          </a:p>
          <a:p>
            <a:pPr eaLnBrk="1" hangingPunct="1"/>
            <a:r>
              <a:rPr lang="en-US" altLang="zh-CN" smtClean="0"/>
              <a:t>Automotive is another important field. This picture show the streamlines of a car. </a:t>
            </a:r>
          </a:p>
          <a:p>
            <a:pPr eaLnBrk="1" hangingPunct="1"/>
            <a:r>
              <a:rPr lang="en-US" altLang="zh-CN" smtClean="0"/>
              <a:t>Biomedicine is a new field for CFD. This graph shows the the temperature and natural convection currents in the eye following laser heating.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FEE7CEE-D48B-457F-807B-E1D43B0ED19D}" type="slidenum">
              <a:rPr lang="zh-CN" altLang="en-US"/>
              <a:pPr/>
              <a:t>7</a:t>
            </a:fld>
            <a:endParaRPr lang="en-US" altLang="zh-CN"/>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lIns="84518" tIns="42259" rIns="84518" bIns="42259"/>
          <a:lstStyle/>
          <a:p>
            <a:pPr eaLnBrk="1" hangingPunct="1"/>
            <a:r>
              <a:rPr lang="en-US" altLang="zh-CN" smtClean="0"/>
              <a:t>Chemical industry is another important CFD application field. This graph show </a:t>
            </a:r>
            <a:r>
              <a:rPr lang="en-US" altLang="zh-CN" b="1" i="1" smtClean="0">
                <a:latin typeface="Arial" charset="0"/>
              </a:rPr>
              <a:t>- prediction of flow separation and residence time effects in Polymerization reactor vessel. </a:t>
            </a:r>
          </a:p>
          <a:p>
            <a:pPr eaLnBrk="1" hangingPunct="1"/>
            <a:r>
              <a:rPr lang="en-US" altLang="zh-CN" smtClean="0"/>
              <a:t>This graph shows the streamlines of a workstation. This is very useful for Heat Ventilation Air Condition.</a:t>
            </a:r>
          </a:p>
          <a:p>
            <a:pPr eaLnBrk="1" hangingPunct="1"/>
            <a:r>
              <a:rPr lang="en-US" altLang="zh-CN" smtClean="0"/>
              <a:t>This graph shows the application in Hydraulics.</a:t>
            </a:r>
          </a:p>
          <a:p>
            <a:pPr eaLnBrk="1" hangingPunct="1"/>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A1A30CE-C817-4F26-A969-449F2E611C7E}" type="slidenum">
              <a:rPr lang="zh-CN" altLang="en-US"/>
              <a:pPr/>
              <a:t>8</a:t>
            </a:fld>
            <a:endParaRPr lang="en-US" altLang="zh-CN"/>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lIns="84518" tIns="42259" rIns="84518" bIns="42259"/>
          <a:lstStyle/>
          <a:p>
            <a:pPr eaLnBrk="1" hangingPunct="1"/>
            <a:r>
              <a:rPr lang="en-US" altLang="zh-CN" smtClean="0"/>
              <a:t>We can also use CFD to improve the techniques of  swimming. </a:t>
            </a:r>
          </a:p>
          <a:p>
            <a:pPr eaLnBrk="1" hangingPunct="1"/>
            <a:r>
              <a:rPr lang="en-US" altLang="zh-CN" smtClean="0"/>
              <a:t>Improve the design of Power Factory and ship.</a:t>
            </a:r>
            <a:br>
              <a:rPr lang="en-US" altLang="zh-CN" smtClean="0"/>
            </a:br>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BFEE73-0BC5-48CD-98FE-7D94CDB1338C}" type="slidenum">
              <a:rPr lang="zh-CN" altLang="en-US"/>
              <a:pPr/>
              <a:t>9</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tLang="zh-CN" smtClean="0"/>
              <a:t>The applications of CFD are very interesting. How can we get this results? Firstly, we should know the physics of fluid.</a:t>
            </a:r>
          </a:p>
          <a:p>
            <a:pPr eaLnBrk="1" hangingPunct="1"/>
            <a:endParaRPr lang="en-US" altLang="zh-CN" smtClean="0"/>
          </a:p>
          <a:p>
            <a:pPr eaLnBrk="1" hangingPunct="1"/>
            <a:r>
              <a:rPr lang="en-US" altLang="zh-CN" smtClean="0"/>
              <a:t>The first thing we should make clear is what is fluid. Fluid is liquid and gas, for example, water and air.</a:t>
            </a:r>
          </a:p>
          <a:p>
            <a:pPr eaLnBrk="1" hangingPunct="1"/>
            <a:r>
              <a:rPr lang="en-US" altLang="zh-CN" smtClean="0"/>
              <a:t>Fluid has some important properties, for example, Pressure, velocity, temperature and mass. Here I want to emphasis two properties.</a:t>
            </a:r>
          </a:p>
          <a:p>
            <a:pPr eaLnBrk="1" hangingPunct="1"/>
            <a:r>
              <a:rPr lang="en-US" altLang="zh-CN" smtClean="0"/>
              <a:t>The first one is density. In fluid mechanics, if density is constant, we call is fluid is incompressible fluid. Sometimes, if the change of the density is very small, we can also treat the fluid as incompressible fluid. For example, water.</a:t>
            </a:r>
          </a:p>
          <a:p>
            <a:pPr eaLnBrk="1" hangingPunct="1"/>
            <a:r>
              <a:rPr lang="en-US" altLang="zh-CN" smtClean="0"/>
              <a:t>If density is variable, we call the fluid is compressible. For example, air is compressible fluid. </a:t>
            </a:r>
          </a:p>
          <a:p>
            <a:pPr eaLnBrk="1" hangingPunct="1"/>
            <a:r>
              <a:rPr lang="en-US" altLang="zh-CN" smtClean="0"/>
              <a:t>Later on we will see the mathematical equation for incompressible fluid is much simples than compressible fluid.  </a:t>
            </a:r>
          </a:p>
          <a:p>
            <a:pPr eaLnBrk="1" hangingPunct="1"/>
            <a:r>
              <a:rPr lang="en-US" altLang="zh-CN" smtClean="0"/>
              <a:t>Another important property is viscosity. Viscosity is an internal property of a fluid that offers resistance to flow. For example, to stir water is much easier than stir honey because the viscosity of water is much small than honey. </a:t>
            </a:r>
          </a:p>
          <a:p>
            <a:pPr eaLnBrk="1" hangingPunct="1"/>
            <a:r>
              <a:rPr lang="en-US" altLang="zh-CN" smtClean="0"/>
              <a:t>This table shows the density and viscosity of air, water and honey.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F854A1-94DD-421A-AE7A-82FB5B05975C}" type="slidenum">
              <a:rPr lang="zh-CN" altLang="en-US"/>
              <a:pPr/>
              <a:t>10</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tLang="zh-CN" smtClean="0"/>
              <a:t>To describe the physical properties by mathematics, we need a conservation law.</a:t>
            </a:r>
          </a:p>
          <a:p>
            <a:pPr eaLnBrk="1" hangingPunct="1"/>
            <a:r>
              <a:rPr lang="en-US" altLang="zh-CN" smtClean="0"/>
              <a:t>This picture shows the principle of conservation law. The change of the mass is equal to  the mass flow in minus mass flow out. </a:t>
            </a:r>
          </a:p>
          <a:p>
            <a:pPr eaLnBrk="1" hangingPunct="1"/>
            <a:r>
              <a:rPr lang="en-US" altLang="zh-CN" smtClean="0"/>
              <a:t>If the mass flow in is equal to mass flow out, then the change of mass is zero.</a:t>
            </a:r>
          </a:p>
          <a:p>
            <a:pPr eaLnBrk="1" hangingPunct="1"/>
            <a:r>
              <a:rPr lang="en-US" altLang="zh-CN" smtClean="0"/>
              <a:t>Actually, the conservation law is not only for mass, but also for momentum and energy.</a:t>
            </a:r>
          </a:p>
          <a:p>
            <a:pPr eaLnBrk="1" hangingPunct="1"/>
            <a:endParaRPr lang="en-US" altLang="zh-CN" smtClean="0"/>
          </a:p>
          <a:p>
            <a:pPr eaLnBrk="1" hangingPunct="1"/>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2725C4E-BAE7-427B-BE31-84F2F523F538}" type="datetimeFigureOut">
              <a:rPr lang="en-US" smtClean="0"/>
              <a:pPr/>
              <a:t>1/6/2017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FF57E4-27C6-4BBA-94F1-C10DA4F6B5F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725C4E-BAE7-427B-BE31-84F2F523F538}"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F57E4-27C6-4BBA-94F1-C10DA4F6B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2725C4E-BAE7-427B-BE31-84F2F523F538}" type="datetimeFigureOut">
              <a:rPr lang="en-US" smtClean="0"/>
              <a:pPr/>
              <a:t>1/6/2017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FF57E4-27C6-4BBA-94F1-C10DA4F6B5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2725C4E-BAE7-427B-BE31-84F2F523F538}"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FF57E4-27C6-4BBA-94F1-C10DA4F6B5F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2725C4E-BAE7-427B-BE31-84F2F523F538}" type="datetimeFigureOut">
              <a:rPr lang="en-US" smtClean="0"/>
              <a:pPr/>
              <a:t>1/6/2017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FF57E4-27C6-4BBA-94F1-C10DA4F6B5F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2725C4E-BAE7-427B-BE31-84F2F523F538}" type="datetimeFigureOut">
              <a:rPr lang="en-US" smtClean="0"/>
              <a:pPr/>
              <a:t>1/6/2017</a:t>
            </a:fld>
            <a:endParaRPr lang="en-US"/>
          </a:p>
        </p:txBody>
      </p:sp>
      <p:sp>
        <p:nvSpPr>
          <p:cNvPr id="10" name="Slide Number Placeholder 9"/>
          <p:cNvSpPr>
            <a:spLocks noGrp="1"/>
          </p:cNvSpPr>
          <p:nvPr>
            <p:ph type="sldNum" sz="quarter" idx="16"/>
          </p:nvPr>
        </p:nvSpPr>
        <p:spPr/>
        <p:txBody>
          <a:bodyPr rtlCol="0"/>
          <a:lstStyle/>
          <a:p>
            <a:fld id="{84FF57E4-27C6-4BBA-94F1-C10DA4F6B5F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2725C4E-BAE7-427B-BE31-84F2F523F538}" type="datetimeFigureOut">
              <a:rPr lang="en-US" smtClean="0"/>
              <a:pPr/>
              <a:t>1/6/2017</a:t>
            </a:fld>
            <a:endParaRPr lang="en-US"/>
          </a:p>
        </p:txBody>
      </p:sp>
      <p:sp>
        <p:nvSpPr>
          <p:cNvPr id="12" name="Slide Number Placeholder 11"/>
          <p:cNvSpPr>
            <a:spLocks noGrp="1"/>
          </p:cNvSpPr>
          <p:nvPr>
            <p:ph type="sldNum" sz="quarter" idx="16"/>
          </p:nvPr>
        </p:nvSpPr>
        <p:spPr/>
        <p:txBody>
          <a:bodyPr rtlCol="0"/>
          <a:lstStyle/>
          <a:p>
            <a:fld id="{84FF57E4-27C6-4BBA-94F1-C10DA4F6B5F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725C4E-BAE7-427B-BE31-84F2F523F538}" type="datetimeFigureOut">
              <a:rPr lang="en-US" smtClean="0"/>
              <a:pPr/>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FF57E4-27C6-4BBA-94F1-C10DA4F6B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5C4E-BAE7-427B-BE31-84F2F523F538}" type="datetimeFigureOut">
              <a:rPr lang="en-US" smtClean="0"/>
              <a:pPr/>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FF57E4-27C6-4BBA-94F1-C10DA4F6B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2725C4E-BAE7-427B-BE31-84F2F523F538}"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FF57E4-27C6-4BBA-94F1-C10DA4F6B5F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2725C4E-BAE7-427B-BE31-84F2F523F538}" type="datetimeFigureOut">
              <a:rPr lang="en-US" smtClean="0"/>
              <a:pPr/>
              <a:t>1/6/2017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FF57E4-27C6-4BBA-94F1-C10DA4F6B5F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2725C4E-BAE7-427B-BE31-84F2F523F538}" type="datetimeFigureOut">
              <a:rPr lang="en-US" smtClean="0"/>
              <a:pPr/>
              <a:t>1/6/2017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FF57E4-27C6-4BBA-94F1-C10DA4F6B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3.xml"/><Relationship Id="rId7" Type="http://schemas.openxmlformats.org/officeDocument/2006/relationships/oleObject" Target="../embeddings/oleObject18.bin"/><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oleObject" Target="../embeddings/oleObject16.bin"/><Relationship Id="rId10" Type="http://schemas.openxmlformats.org/officeDocument/2006/relationships/oleObject" Target="../embeddings/oleObject21.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5" Type="http://schemas.openxmlformats.org/officeDocument/2006/relationships/hyperlink" Target="http://www.pptplanet.com/" TargetMode="External"/><Relationship Id="rId4" Type="http://schemas.openxmlformats.org/officeDocument/2006/relationships/hyperlink" Target="http://www.studymafia.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file:///C:\Documents%20and%20Settings\txing\My%20Documents\IOWAcourse2004\IntroductiontoFMs\m5512_fr14barehull_fs2.avi"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go1"/>
          <p:cNvPicPr>
            <a:picLocks noChangeAspect="1" noChangeArrowheads="1"/>
          </p:cNvPicPr>
          <p:nvPr/>
        </p:nvPicPr>
        <p:blipFill>
          <a:blip r:embed="rId3" cstate="print"/>
          <a:srcRect/>
          <a:stretch>
            <a:fillRect/>
          </a:stretch>
        </p:blipFill>
        <p:spPr bwMode="auto">
          <a:xfrm>
            <a:off x="304800" y="60325"/>
            <a:ext cx="1143000" cy="1143000"/>
          </a:xfrm>
          <a:prstGeom prst="rect">
            <a:avLst/>
          </a:prstGeom>
          <a:noFill/>
          <a:ln w="9525">
            <a:noFill/>
            <a:miter lim="800000"/>
            <a:headEnd/>
            <a:tailEnd/>
          </a:ln>
        </p:spPr>
      </p:pic>
      <p:pic>
        <p:nvPicPr>
          <p:cNvPr id="9219" name="Picture 3" descr="strip1"/>
          <p:cNvPicPr>
            <a:picLocks noChangeAspect="1" noChangeArrowheads="1"/>
          </p:cNvPicPr>
          <p:nvPr/>
        </p:nvPicPr>
        <p:blipFill>
          <a:blip r:embed="rId4" cstate="print"/>
          <a:srcRect/>
          <a:stretch>
            <a:fillRect/>
          </a:stretch>
        </p:blipFill>
        <p:spPr bwMode="auto">
          <a:xfrm>
            <a:off x="1371600" y="593725"/>
            <a:ext cx="7620000" cy="76200"/>
          </a:xfrm>
          <a:prstGeom prst="rect">
            <a:avLst/>
          </a:prstGeom>
          <a:noFill/>
          <a:ln w="9525">
            <a:noFill/>
            <a:miter lim="800000"/>
            <a:headEnd/>
            <a:tailEnd/>
          </a:ln>
        </p:spPr>
      </p:pic>
      <p:sp>
        <p:nvSpPr>
          <p:cNvPr id="9220" name="Rectangle 5"/>
          <p:cNvSpPr>
            <a:spLocks noChangeArrowheads="1"/>
          </p:cNvSpPr>
          <p:nvPr/>
        </p:nvSpPr>
        <p:spPr bwMode="auto">
          <a:xfrm>
            <a:off x="457200" y="762000"/>
            <a:ext cx="8686800" cy="1143000"/>
          </a:xfrm>
          <a:prstGeom prst="rect">
            <a:avLst/>
          </a:prstGeom>
          <a:noFill/>
          <a:ln w="9525">
            <a:noFill/>
            <a:miter lim="800000"/>
            <a:headEnd/>
            <a:tailEnd/>
          </a:ln>
        </p:spPr>
        <p:txBody>
          <a:bodyPr anchor="ctr"/>
          <a:lstStyle/>
          <a:p>
            <a:pPr algn="ctr"/>
            <a:r>
              <a:rPr lang="en-US" sz="6000">
                <a:solidFill>
                  <a:srgbClr val="FF0000"/>
                </a:solidFill>
                <a:latin typeface="Verdana" pitchFamily="34" charset="0"/>
              </a:rPr>
              <a:t>www.studymafia.org</a:t>
            </a:r>
            <a:endParaRPr lang="en-US" sz="6000">
              <a:solidFill>
                <a:srgbClr val="FF9900"/>
              </a:solidFill>
            </a:endParaRPr>
          </a:p>
        </p:txBody>
      </p:sp>
      <p:sp>
        <p:nvSpPr>
          <p:cNvPr id="9221" name="Text Box 9"/>
          <p:cNvSpPr txBox="1">
            <a:spLocks noChangeArrowheads="1"/>
          </p:cNvSpPr>
          <p:nvPr/>
        </p:nvSpPr>
        <p:spPr bwMode="auto">
          <a:xfrm>
            <a:off x="533400" y="5181600"/>
            <a:ext cx="8610600" cy="677108"/>
          </a:xfrm>
          <a:prstGeom prst="rect">
            <a:avLst/>
          </a:prstGeom>
          <a:noFill/>
          <a:ln w="9525">
            <a:noFill/>
            <a:miter lim="800000"/>
            <a:headEnd/>
            <a:tailEnd/>
          </a:ln>
        </p:spPr>
        <p:txBody>
          <a:bodyPr>
            <a:spAutoFit/>
          </a:bodyPr>
          <a:lstStyle/>
          <a:p>
            <a:pPr>
              <a:spcBef>
                <a:spcPct val="50000"/>
              </a:spcBef>
            </a:pPr>
            <a:r>
              <a:rPr lang="en-US" sz="2000" b="1" dirty="0"/>
              <a:t>Submitted To:				              Submitted By:</a:t>
            </a:r>
          </a:p>
          <a:p>
            <a:r>
              <a:rPr lang="en-US" b="1" dirty="0"/>
              <a:t>www.studymafia.org                                   </a:t>
            </a:r>
            <a:r>
              <a:rPr lang="en-US" b="1" dirty="0" smtClean="0"/>
              <a:t>                       </a:t>
            </a:r>
            <a:r>
              <a:rPr lang="en-US" b="1" dirty="0" err="1" smtClean="0"/>
              <a:t>www.studymafia.org</a:t>
            </a:r>
            <a:r>
              <a:rPr lang="en-US" dirty="0" smtClean="0"/>
              <a:t> </a:t>
            </a:r>
            <a:endParaRPr lang="en-US" b="1" dirty="0"/>
          </a:p>
        </p:txBody>
      </p:sp>
      <p:sp>
        <p:nvSpPr>
          <p:cNvPr id="11270" name="Rectangle 8"/>
          <p:cNvSpPr>
            <a:spLocks noChangeArrowheads="1"/>
          </p:cNvSpPr>
          <p:nvPr/>
        </p:nvSpPr>
        <p:spPr bwMode="auto">
          <a:xfrm>
            <a:off x="990600" y="2362200"/>
            <a:ext cx="7010400" cy="1754326"/>
          </a:xfrm>
          <a:prstGeom prst="rect">
            <a:avLst/>
          </a:prstGeom>
          <a:noFill/>
          <a:ln w="9525">
            <a:noFill/>
            <a:miter lim="800000"/>
            <a:headEnd/>
            <a:tailEnd/>
          </a:ln>
        </p:spPr>
        <p:txBody>
          <a:bodyPr wrap="square">
            <a:spAutoFit/>
          </a:bodyPr>
          <a:lstStyle/>
          <a:p>
            <a:pPr algn="ctr">
              <a:defRPr/>
            </a:pPr>
            <a:r>
              <a:rPr lang="en-US" sz="3600" b="1" dirty="0">
                <a:solidFill>
                  <a:srgbClr val="FF0000"/>
                </a:solidFill>
                <a:latin typeface="+mn-lt"/>
              </a:rPr>
              <a:t>   Seminar </a:t>
            </a:r>
          </a:p>
          <a:p>
            <a:pPr algn="ctr">
              <a:defRPr/>
            </a:pPr>
            <a:r>
              <a:rPr lang="en-US" sz="3600" b="1" dirty="0">
                <a:solidFill>
                  <a:srgbClr val="FF0000"/>
                </a:solidFill>
                <a:latin typeface="+mn-lt"/>
              </a:rPr>
              <a:t>On</a:t>
            </a:r>
          </a:p>
          <a:p>
            <a:pPr algn="ctr">
              <a:defRPr/>
            </a:pPr>
            <a:r>
              <a:rPr lang="en-US" altLang="zh-CN" sz="3600" b="1" dirty="0" smtClean="0">
                <a:solidFill>
                  <a:srgbClr val="FF0000"/>
                </a:solidFill>
              </a:rPr>
              <a:t>Computational Fluid Dynamics(CFD</a:t>
            </a:r>
            <a:r>
              <a:rPr lang="en-US" altLang="zh-CN" sz="3600" b="1" dirty="0" smtClean="0">
                <a:solidFill>
                  <a:srgbClr val="FF0000"/>
                </a:solidFill>
              </a:rPr>
              <a:t>)</a:t>
            </a:r>
            <a:endParaRPr lang="en-US" sz="3600" b="1" dirty="0">
              <a:solidFill>
                <a:srgbClr val="FF0000"/>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bwMode="auto">
          <a:xfrm>
            <a:off x="609600" y="22860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zh-CN" sz="2800" dirty="0" smtClean="0">
                <a:solidFill>
                  <a:schemeClr val="tx1"/>
                </a:solidFill>
                <a:ea typeface="宋体" pitchFamily="2" charset="-122"/>
              </a:rPr>
              <a:t>Conservation Law</a:t>
            </a:r>
            <a:endParaRPr lang="en-US" altLang="zh-CN" dirty="0" smtClean="0">
              <a:ea typeface="宋体" pitchFamily="2" charset="-122"/>
            </a:endParaRPr>
          </a:p>
        </p:txBody>
      </p:sp>
      <p:sp>
        <p:nvSpPr>
          <p:cNvPr id="2056" name="Line 43"/>
          <p:cNvSpPr>
            <a:spLocks noChangeShapeType="1"/>
          </p:cNvSpPr>
          <p:nvPr/>
        </p:nvSpPr>
        <p:spPr bwMode="auto">
          <a:xfrm flipH="1">
            <a:off x="1828800" y="1600200"/>
            <a:ext cx="1292225" cy="0"/>
          </a:xfrm>
          <a:prstGeom prst="line">
            <a:avLst/>
          </a:prstGeom>
          <a:noFill/>
          <a:ln w="57150">
            <a:solidFill>
              <a:schemeClr val="tx1"/>
            </a:solidFill>
            <a:round/>
            <a:headEnd type="arrow" w="med" len="med"/>
            <a:tailEnd/>
          </a:ln>
        </p:spPr>
        <p:txBody>
          <a:bodyPr/>
          <a:lstStyle/>
          <a:p>
            <a:endParaRPr lang="en-US"/>
          </a:p>
        </p:txBody>
      </p:sp>
      <p:sp>
        <p:nvSpPr>
          <p:cNvPr id="2057" name="Text Box 45"/>
          <p:cNvSpPr txBox="1">
            <a:spLocks noChangeArrowheads="1"/>
          </p:cNvSpPr>
          <p:nvPr/>
        </p:nvSpPr>
        <p:spPr bwMode="auto">
          <a:xfrm>
            <a:off x="1295400" y="1295400"/>
            <a:ext cx="461963" cy="457200"/>
          </a:xfrm>
          <a:prstGeom prst="rect">
            <a:avLst/>
          </a:prstGeom>
          <a:noFill/>
          <a:ln w="9525">
            <a:noFill/>
            <a:miter lim="800000"/>
            <a:headEnd/>
            <a:tailEnd/>
          </a:ln>
        </p:spPr>
        <p:txBody>
          <a:bodyPr wrap="none">
            <a:spAutoFit/>
          </a:bodyPr>
          <a:lstStyle/>
          <a:p>
            <a:pPr algn="l" eaLnBrk="0" hangingPunct="0"/>
            <a:r>
              <a:rPr lang="en-GB" sz="2400">
                <a:latin typeface="Verdana" pitchFamily="34" charset="0"/>
              </a:rPr>
              <a:t>in</a:t>
            </a:r>
          </a:p>
        </p:txBody>
      </p:sp>
      <p:sp>
        <p:nvSpPr>
          <p:cNvPr id="2058" name="Text Box 46"/>
          <p:cNvSpPr txBox="1">
            <a:spLocks noChangeArrowheads="1"/>
          </p:cNvSpPr>
          <p:nvPr/>
        </p:nvSpPr>
        <p:spPr bwMode="auto">
          <a:xfrm>
            <a:off x="6781800" y="1295400"/>
            <a:ext cx="684213" cy="457200"/>
          </a:xfrm>
          <a:prstGeom prst="rect">
            <a:avLst/>
          </a:prstGeom>
          <a:noFill/>
          <a:ln w="9525">
            <a:noFill/>
            <a:miter lim="800000"/>
            <a:headEnd/>
            <a:tailEnd/>
          </a:ln>
        </p:spPr>
        <p:txBody>
          <a:bodyPr wrap="none">
            <a:spAutoFit/>
          </a:bodyPr>
          <a:lstStyle/>
          <a:p>
            <a:pPr algn="l" eaLnBrk="0" hangingPunct="0"/>
            <a:r>
              <a:rPr lang="en-GB" sz="2400">
                <a:latin typeface="Verdana" pitchFamily="34" charset="0"/>
              </a:rPr>
              <a:t>out</a:t>
            </a:r>
          </a:p>
        </p:txBody>
      </p:sp>
      <p:sp>
        <p:nvSpPr>
          <p:cNvPr id="2059" name="Text Box 47"/>
          <p:cNvSpPr txBox="1">
            <a:spLocks noChangeArrowheads="1"/>
          </p:cNvSpPr>
          <p:nvPr/>
        </p:nvSpPr>
        <p:spPr bwMode="auto">
          <a:xfrm>
            <a:off x="6700838" y="890588"/>
            <a:ext cx="184150" cy="457200"/>
          </a:xfrm>
          <a:prstGeom prst="rect">
            <a:avLst/>
          </a:prstGeom>
          <a:noFill/>
          <a:ln w="9525">
            <a:noFill/>
            <a:miter lim="800000"/>
            <a:headEnd/>
            <a:tailEnd/>
          </a:ln>
        </p:spPr>
        <p:txBody>
          <a:bodyPr wrap="none">
            <a:spAutoFit/>
          </a:bodyPr>
          <a:lstStyle/>
          <a:p>
            <a:pPr algn="l" eaLnBrk="0" hangingPunct="0"/>
            <a:endParaRPr lang="en-GB" sz="2400">
              <a:latin typeface="Times"/>
            </a:endParaRPr>
          </a:p>
        </p:txBody>
      </p:sp>
      <p:sp>
        <p:nvSpPr>
          <p:cNvPr id="2060" name="Freeform 40"/>
          <p:cNvSpPr>
            <a:spLocks/>
          </p:cNvSpPr>
          <p:nvPr/>
        </p:nvSpPr>
        <p:spPr bwMode="auto">
          <a:xfrm>
            <a:off x="3200400" y="838200"/>
            <a:ext cx="2143125" cy="1677988"/>
          </a:xfrm>
          <a:custGeom>
            <a:avLst/>
            <a:gdLst>
              <a:gd name="T0" fmla="*/ 358 w 1350"/>
              <a:gd name="T1" fmla="*/ 108 h 1057"/>
              <a:gd name="T2" fmla="*/ 945 w 1350"/>
              <a:gd name="T3" fmla="*/ 1 h 1057"/>
              <a:gd name="T4" fmla="*/ 1073 w 1350"/>
              <a:gd name="T5" fmla="*/ 12 h 1057"/>
              <a:gd name="T6" fmla="*/ 1308 w 1350"/>
              <a:gd name="T7" fmla="*/ 247 h 1057"/>
              <a:gd name="T8" fmla="*/ 1350 w 1350"/>
              <a:gd name="T9" fmla="*/ 332 h 1057"/>
              <a:gd name="T10" fmla="*/ 1340 w 1350"/>
              <a:gd name="T11" fmla="*/ 673 h 1057"/>
              <a:gd name="T12" fmla="*/ 1318 w 1350"/>
              <a:gd name="T13" fmla="*/ 705 h 1057"/>
              <a:gd name="T14" fmla="*/ 1308 w 1350"/>
              <a:gd name="T15" fmla="*/ 748 h 1057"/>
              <a:gd name="T16" fmla="*/ 1126 w 1350"/>
              <a:gd name="T17" fmla="*/ 940 h 1057"/>
              <a:gd name="T18" fmla="*/ 1052 w 1350"/>
              <a:gd name="T19" fmla="*/ 1015 h 1057"/>
              <a:gd name="T20" fmla="*/ 988 w 1350"/>
              <a:gd name="T21" fmla="*/ 1057 h 1057"/>
              <a:gd name="T22" fmla="*/ 550 w 1350"/>
              <a:gd name="T23" fmla="*/ 961 h 1057"/>
              <a:gd name="T24" fmla="*/ 476 w 1350"/>
              <a:gd name="T25" fmla="*/ 919 h 1057"/>
              <a:gd name="T26" fmla="*/ 380 w 1350"/>
              <a:gd name="T27" fmla="*/ 791 h 1057"/>
              <a:gd name="T28" fmla="*/ 177 w 1350"/>
              <a:gd name="T29" fmla="*/ 631 h 1057"/>
              <a:gd name="T30" fmla="*/ 145 w 1350"/>
              <a:gd name="T31" fmla="*/ 599 h 1057"/>
              <a:gd name="T32" fmla="*/ 113 w 1350"/>
              <a:gd name="T33" fmla="*/ 588 h 1057"/>
              <a:gd name="T34" fmla="*/ 92 w 1350"/>
              <a:gd name="T35" fmla="*/ 556 h 1057"/>
              <a:gd name="T36" fmla="*/ 49 w 1350"/>
              <a:gd name="T37" fmla="*/ 513 h 1057"/>
              <a:gd name="T38" fmla="*/ 28 w 1350"/>
              <a:gd name="T39" fmla="*/ 449 h 1057"/>
              <a:gd name="T40" fmla="*/ 209 w 1350"/>
              <a:gd name="T41" fmla="*/ 332 h 1057"/>
              <a:gd name="T42" fmla="*/ 284 w 1350"/>
              <a:gd name="T43" fmla="*/ 215 h 1057"/>
              <a:gd name="T44" fmla="*/ 294 w 1350"/>
              <a:gd name="T45" fmla="*/ 183 h 1057"/>
              <a:gd name="T46" fmla="*/ 358 w 1350"/>
              <a:gd name="T47" fmla="*/ 108 h 10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0"/>
              <a:gd name="T73" fmla="*/ 0 h 1057"/>
              <a:gd name="T74" fmla="*/ 1350 w 1350"/>
              <a:gd name="T75" fmla="*/ 1057 h 10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0" h="1057">
                <a:moveTo>
                  <a:pt x="358" y="108"/>
                </a:moveTo>
                <a:cubicBezTo>
                  <a:pt x="654" y="10"/>
                  <a:pt x="631" y="15"/>
                  <a:pt x="945" y="1"/>
                </a:cubicBezTo>
                <a:cubicBezTo>
                  <a:pt x="988" y="5"/>
                  <a:pt x="1032" y="0"/>
                  <a:pt x="1073" y="12"/>
                </a:cubicBezTo>
                <a:cubicBezTo>
                  <a:pt x="1175" y="41"/>
                  <a:pt x="1239" y="178"/>
                  <a:pt x="1308" y="247"/>
                </a:cubicBezTo>
                <a:cubicBezTo>
                  <a:pt x="1319" y="283"/>
                  <a:pt x="1339" y="296"/>
                  <a:pt x="1350" y="332"/>
                </a:cubicBezTo>
                <a:cubicBezTo>
                  <a:pt x="1347" y="446"/>
                  <a:pt x="1350" y="560"/>
                  <a:pt x="1340" y="673"/>
                </a:cubicBezTo>
                <a:cubicBezTo>
                  <a:pt x="1339" y="686"/>
                  <a:pt x="1323" y="693"/>
                  <a:pt x="1318" y="705"/>
                </a:cubicBezTo>
                <a:cubicBezTo>
                  <a:pt x="1312" y="719"/>
                  <a:pt x="1315" y="735"/>
                  <a:pt x="1308" y="748"/>
                </a:cubicBezTo>
                <a:cubicBezTo>
                  <a:pt x="1285" y="789"/>
                  <a:pt x="1169" y="911"/>
                  <a:pt x="1126" y="940"/>
                </a:cubicBezTo>
                <a:cubicBezTo>
                  <a:pt x="1106" y="970"/>
                  <a:pt x="1081" y="993"/>
                  <a:pt x="1052" y="1015"/>
                </a:cubicBezTo>
                <a:cubicBezTo>
                  <a:pt x="1032" y="1030"/>
                  <a:pt x="988" y="1057"/>
                  <a:pt x="988" y="1057"/>
                </a:cubicBezTo>
                <a:cubicBezTo>
                  <a:pt x="819" y="1047"/>
                  <a:pt x="695" y="1045"/>
                  <a:pt x="550" y="961"/>
                </a:cubicBezTo>
                <a:cubicBezTo>
                  <a:pt x="523" y="945"/>
                  <a:pt x="500" y="940"/>
                  <a:pt x="476" y="919"/>
                </a:cubicBezTo>
                <a:cubicBezTo>
                  <a:pt x="412" y="863"/>
                  <a:pt x="426" y="850"/>
                  <a:pt x="380" y="791"/>
                </a:cubicBezTo>
                <a:cubicBezTo>
                  <a:pt x="334" y="732"/>
                  <a:pt x="249" y="653"/>
                  <a:pt x="177" y="631"/>
                </a:cubicBezTo>
                <a:cubicBezTo>
                  <a:pt x="166" y="620"/>
                  <a:pt x="158" y="607"/>
                  <a:pt x="145" y="599"/>
                </a:cubicBezTo>
                <a:cubicBezTo>
                  <a:pt x="136" y="593"/>
                  <a:pt x="122" y="595"/>
                  <a:pt x="113" y="588"/>
                </a:cubicBezTo>
                <a:cubicBezTo>
                  <a:pt x="103" y="580"/>
                  <a:pt x="100" y="566"/>
                  <a:pt x="92" y="556"/>
                </a:cubicBezTo>
                <a:cubicBezTo>
                  <a:pt x="79" y="541"/>
                  <a:pt x="49" y="513"/>
                  <a:pt x="49" y="513"/>
                </a:cubicBezTo>
                <a:cubicBezTo>
                  <a:pt x="42" y="492"/>
                  <a:pt x="35" y="470"/>
                  <a:pt x="28" y="449"/>
                </a:cubicBezTo>
                <a:cubicBezTo>
                  <a:pt x="0" y="364"/>
                  <a:pt x="154" y="344"/>
                  <a:pt x="209" y="332"/>
                </a:cubicBezTo>
                <a:cubicBezTo>
                  <a:pt x="259" y="299"/>
                  <a:pt x="264" y="274"/>
                  <a:pt x="284" y="215"/>
                </a:cubicBezTo>
                <a:cubicBezTo>
                  <a:pt x="288" y="204"/>
                  <a:pt x="283" y="187"/>
                  <a:pt x="294" y="183"/>
                </a:cubicBezTo>
                <a:cubicBezTo>
                  <a:pt x="349" y="164"/>
                  <a:pt x="321" y="182"/>
                  <a:pt x="358" y="108"/>
                </a:cubicBezTo>
                <a:close/>
              </a:path>
            </a:pathLst>
          </a:custGeom>
          <a:solidFill>
            <a:schemeClr val="accent1"/>
          </a:solidFill>
          <a:ln w="9525">
            <a:solidFill>
              <a:schemeClr val="tx1"/>
            </a:solidFill>
            <a:round/>
            <a:headEnd/>
            <a:tailEnd/>
          </a:ln>
        </p:spPr>
        <p:txBody>
          <a:bodyPr/>
          <a:lstStyle/>
          <a:p>
            <a:endParaRPr lang="en-US"/>
          </a:p>
        </p:txBody>
      </p:sp>
      <p:sp>
        <p:nvSpPr>
          <p:cNvPr id="2061" name="Line 54"/>
          <p:cNvSpPr>
            <a:spLocks noChangeShapeType="1"/>
          </p:cNvSpPr>
          <p:nvPr/>
        </p:nvSpPr>
        <p:spPr bwMode="auto">
          <a:xfrm flipH="1">
            <a:off x="5486400" y="1600200"/>
            <a:ext cx="1216025" cy="0"/>
          </a:xfrm>
          <a:prstGeom prst="line">
            <a:avLst/>
          </a:prstGeom>
          <a:noFill/>
          <a:ln w="57150">
            <a:solidFill>
              <a:schemeClr val="tx1"/>
            </a:solidFill>
            <a:round/>
            <a:headEnd type="arrow" w="med" len="med"/>
            <a:tailEnd/>
          </a:ln>
        </p:spPr>
        <p:txBody>
          <a:bodyPr/>
          <a:lstStyle/>
          <a:p>
            <a:endParaRPr lang="en-US"/>
          </a:p>
        </p:txBody>
      </p:sp>
      <p:sp>
        <p:nvSpPr>
          <p:cNvPr id="2062" name="Text Box 55"/>
          <p:cNvSpPr txBox="1">
            <a:spLocks noChangeArrowheads="1"/>
          </p:cNvSpPr>
          <p:nvPr/>
        </p:nvSpPr>
        <p:spPr bwMode="auto">
          <a:xfrm>
            <a:off x="4276725" y="1295400"/>
            <a:ext cx="481013" cy="519113"/>
          </a:xfrm>
          <a:prstGeom prst="rect">
            <a:avLst/>
          </a:prstGeom>
          <a:noFill/>
          <a:ln w="28575">
            <a:noFill/>
            <a:miter lim="800000"/>
            <a:headEnd/>
            <a:tailEnd/>
          </a:ln>
        </p:spPr>
        <p:txBody>
          <a:bodyPr wrap="none">
            <a:spAutoFit/>
          </a:bodyPr>
          <a:lstStyle/>
          <a:p>
            <a:r>
              <a:rPr lang="en-US" altLang="zh-CN" sz="2800" i="1"/>
              <a:t>M</a:t>
            </a:r>
          </a:p>
        </p:txBody>
      </p:sp>
      <p:graphicFrame>
        <p:nvGraphicFramePr>
          <p:cNvPr id="2050" name="Object 57"/>
          <p:cNvGraphicFramePr>
            <a:graphicFrameLocks noChangeAspect="1"/>
          </p:cNvGraphicFramePr>
          <p:nvPr/>
        </p:nvGraphicFramePr>
        <p:xfrm>
          <a:off x="1981200" y="914400"/>
          <a:ext cx="647700" cy="647700"/>
        </p:xfrm>
        <a:graphic>
          <a:graphicData uri="http://schemas.openxmlformats.org/presentationml/2006/ole">
            <p:oleObj spid="_x0000_s2050" name="Equation" r:id="rId4" imgW="228600" imgH="228600" progId="Equation.3">
              <p:embed/>
            </p:oleObj>
          </a:graphicData>
        </a:graphic>
      </p:graphicFrame>
      <p:graphicFrame>
        <p:nvGraphicFramePr>
          <p:cNvPr id="2051" name="Object 58"/>
          <p:cNvGraphicFramePr>
            <a:graphicFrameLocks noChangeAspect="1"/>
          </p:cNvGraphicFramePr>
          <p:nvPr/>
        </p:nvGraphicFramePr>
        <p:xfrm>
          <a:off x="5567363" y="914400"/>
          <a:ext cx="792162" cy="647700"/>
        </p:xfrm>
        <a:graphic>
          <a:graphicData uri="http://schemas.openxmlformats.org/presentationml/2006/ole">
            <p:oleObj spid="_x0000_s2051" name="Equation" r:id="rId5" imgW="279360" imgH="228600" progId="Equation.3">
              <p:embed/>
            </p:oleObj>
          </a:graphicData>
        </a:graphic>
      </p:graphicFrame>
      <p:graphicFrame>
        <p:nvGraphicFramePr>
          <p:cNvPr id="2052" name="Object 59"/>
          <p:cNvGraphicFramePr>
            <a:graphicFrameLocks noChangeAspect="1"/>
          </p:cNvGraphicFramePr>
          <p:nvPr/>
        </p:nvGraphicFramePr>
        <p:xfrm>
          <a:off x="3276600" y="2667000"/>
          <a:ext cx="2286000" cy="885825"/>
        </p:xfrm>
        <a:graphic>
          <a:graphicData uri="http://schemas.openxmlformats.org/presentationml/2006/ole">
            <p:oleObj spid="_x0000_s2052" name="Equation" r:id="rId6" imgW="1015920" imgH="393480" progId="Equation.3">
              <p:embed/>
            </p:oleObj>
          </a:graphicData>
        </a:graphic>
      </p:graphicFrame>
      <p:grpSp>
        <p:nvGrpSpPr>
          <p:cNvPr id="2" name="Group 65"/>
          <p:cNvGrpSpPr>
            <a:grpSpLocks/>
          </p:cNvGrpSpPr>
          <p:nvPr/>
        </p:nvGrpSpPr>
        <p:grpSpPr bwMode="auto">
          <a:xfrm>
            <a:off x="2819400" y="3609975"/>
            <a:ext cx="2200275" cy="1800225"/>
            <a:chOff x="1776" y="2256"/>
            <a:chExt cx="1386" cy="1134"/>
          </a:xfrm>
        </p:grpSpPr>
        <p:graphicFrame>
          <p:nvGraphicFramePr>
            <p:cNvPr id="2053" name="Object 61"/>
            <p:cNvGraphicFramePr>
              <a:graphicFrameLocks noChangeAspect="1"/>
            </p:cNvGraphicFramePr>
            <p:nvPr/>
          </p:nvGraphicFramePr>
          <p:xfrm>
            <a:off x="1776" y="2400"/>
            <a:ext cx="882" cy="324"/>
          </p:xfrm>
          <a:graphic>
            <a:graphicData uri="http://schemas.openxmlformats.org/presentationml/2006/ole">
              <p:oleObj spid="_x0000_s2053" name="Equation" r:id="rId7" imgW="622080" imgH="228600" progId="Equation.3">
                <p:embed/>
              </p:oleObj>
            </a:graphicData>
          </a:graphic>
        </p:graphicFrame>
        <p:sp>
          <p:nvSpPr>
            <p:cNvPr id="2065" name="Line 62"/>
            <p:cNvSpPr>
              <a:spLocks noChangeShapeType="1"/>
            </p:cNvSpPr>
            <p:nvPr/>
          </p:nvSpPr>
          <p:spPr bwMode="auto">
            <a:xfrm>
              <a:off x="2784" y="2256"/>
              <a:ext cx="0" cy="576"/>
            </a:xfrm>
            <a:prstGeom prst="line">
              <a:avLst/>
            </a:prstGeom>
            <a:noFill/>
            <a:ln w="66675">
              <a:solidFill>
                <a:srgbClr val="0000FF"/>
              </a:solidFill>
              <a:round/>
              <a:headEnd/>
              <a:tailEnd type="triangle" w="med" len="med"/>
            </a:ln>
          </p:spPr>
          <p:txBody>
            <a:bodyPr wrap="none" anchor="ctr"/>
            <a:lstStyle/>
            <a:p>
              <a:endParaRPr lang="en-US"/>
            </a:p>
          </p:txBody>
        </p:sp>
        <p:graphicFrame>
          <p:nvGraphicFramePr>
            <p:cNvPr id="2054" name="Object 63"/>
            <p:cNvGraphicFramePr>
              <a:graphicFrameLocks noChangeAspect="1"/>
            </p:cNvGraphicFramePr>
            <p:nvPr/>
          </p:nvGraphicFramePr>
          <p:xfrm>
            <a:off x="2406" y="2832"/>
            <a:ext cx="756" cy="558"/>
          </p:xfrm>
          <a:graphic>
            <a:graphicData uri="http://schemas.openxmlformats.org/presentationml/2006/ole">
              <p:oleObj spid="_x0000_s2054" name="Equation" r:id="rId8" imgW="533160" imgH="393480" progId="Equation.3">
                <p:embed/>
              </p:oleObj>
            </a:graphicData>
          </a:graphic>
        </p:graphicFrame>
      </p:grpSp>
      <p:sp>
        <p:nvSpPr>
          <p:cNvPr id="248896" name="Text Box 64"/>
          <p:cNvSpPr txBox="1">
            <a:spLocks noChangeArrowheads="1"/>
          </p:cNvSpPr>
          <p:nvPr/>
        </p:nvSpPr>
        <p:spPr bwMode="auto">
          <a:xfrm>
            <a:off x="6096000" y="4191000"/>
            <a:ext cx="1604963" cy="1187450"/>
          </a:xfrm>
          <a:prstGeom prst="rect">
            <a:avLst/>
          </a:prstGeom>
          <a:noFill/>
          <a:ln w="28575">
            <a:noFill/>
            <a:miter lim="800000"/>
            <a:headEnd/>
            <a:tailEnd/>
          </a:ln>
        </p:spPr>
        <p:txBody>
          <a:bodyPr wrap="none">
            <a:spAutoFit/>
          </a:bodyPr>
          <a:lstStyle/>
          <a:p>
            <a:pPr algn="l"/>
            <a:r>
              <a:rPr lang="en-US" altLang="zh-CN" sz="2400">
                <a:solidFill>
                  <a:schemeClr val="accent2"/>
                </a:solidFill>
              </a:rPr>
              <a:t>Mass</a:t>
            </a:r>
          </a:p>
          <a:p>
            <a:pPr algn="l"/>
            <a:r>
              <a:rPr lang="en-US" altLang="zh-CN" sz="2400">
                <a:solidFill>
                  <a:schemeClr val="accent2"/>
                </a:solidFill>
              </a:rPr>
              <a:t>Momentum</a:t>
            </a:r>
          </a:p>
          <a:p>
            <a:pPr algn="l"/>
            <a:r>
              <a:rPr lang="en-US" altLang="zh-CN" sz="2400">
                <a:solidFill>
                  <a:schemeClr val="accent2"/>
                </a:solidFill>
              </a:rPr>
              <a:t>Energy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896"/>
                                        </p:tgtEl>
                                        <p:attrNameLst>
                                          <p:attrName>style.visibility</p:attrName>
                                        </p:attrNameLst>
                                      </p:cBhvr>
                                      <p:to>
                                        <p:strVal val="visible"/>
                                      </p:to>
                                    </p:set>
                                    <p:animEffect transition="in" filter="dissolve">
                                      <p:cBhvr>
                                        <p:cTn id="12" dur="500"/>
                                        <p:tgtEl>
                                          <p:spTgt spid="248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9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bwMode="auto">
          <a:xfrm>
            <a:off x="228600" y="15240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zh-CN" sz="2800" dirty="0" err="1" smtClean="0">
                <a:solidFill>
                  <a:schemeClr val="tx1"/>
                </a:solidFill>
                <a:ea typeface="宋体" pitchFamily="2" charset="-122"/>
              </a:rPr>
              <a:t>Discretization</a:t>
            </a:r>
            <a:endParaRPr lang="en-US" altLang="zh-CN" dirty="0" smtClean="0">
              <a:ea typeface="宋体" pitchFamily="2" charset="-122"/>
            </a:endParaRPr>
          </a:p>
        </p:txBody>
      </p:sp>
      <p:sp>
        <p:nvSpPr>
          <p:cNvPr id="7173" name="Rectangle 71"/>
          <p:cNvSpPr>
            <a:spLocks noChangeArrowheads="1"/>
          </p:cNvSpPr>
          <p:nvPr/>
        </p:nvSpPr>
        <p:spPr bwMode="auto">
          <a:xfrm>
            <a:off x="685800" y="2895600"/>
            <a:ext cx="6102350" cy="2430463"/>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Char char="Ø"/>
            </a:pPr>
            <a:r>
              <a:rPr lang="de-DE" altLang="zh-CN" sz="2400">
                <a:solidFill>
                  <a:schemeClr val="accent2"/>
                </a:solidFill>
              </a:rPr>
              <a:t> Discretization Methods</a:t>
            </a:r>
          </a:p>
          <a:p>
            <a:pPr lvl="1" algn="l">
              <a:lnSpc>
                <a:spcPct val="90000"/>
              </a:lnSpc>
              <a:spcBef>
                <a:spcPct val="20000"/>
              </a:spcBef>
              <a:buFont typeface="Wingdings" pitchFamily="2" charset="2"/>
              <a:buChar char="ü"/>
            </a:pPr>
            <a:r>
              <a:rPr lang="de-DE" altLang="zh-CN"/>
              <a:t> </a:t>
            </a:r>
            <a:r>
              <a:rPr lang="de-DE" altLang="zh-CN">
                <a:solidFill>
                  <a:srgbClr val="008000"/>
                </a:solidFill>
              </a:rPr>
              <a:t>Finite Difference</a:t>
            </a:r>
          </a:p>
          <a:p>
            <a:pPr lvl="1" algn="l">
              <a:lnSpc>
                <a:spcPct val="90000"/>
              </a:lnSpc>
              <a:spcBef>
                <a:spcPct val="20000"/>
              </a:spcBef>
              <a:buFont typeface="Wingdings" pitchFamily="2" charset="2"/>
              <a:buNone/>
            </a:pPr>
            <a:r>
              <a:rPr lang="de-DE" altLang="zh-CN"/>
              <a:t>	Straightforward to apply, simple, sturctured grids</a:t>
            </a:r>
          </a:p>
          <a:p>
            <a:pPr lvl="1" algn="l">
              <a:lnSpc>
                <a:spcPct val="90000"/>
              </a:lnSpc>
              <a:spcBef>
                <a:spcPct val="20000"/>
              </a:spcBef>
              <a:buFont typeface="Wingdings" pitchFamily="2" charset="2"/>
              <a:buChar char="ü"/>
            </a:pPr>
            <a:r>
              <a:rPr lang="de-DE" altLang="zh-CN"/>
              <a:t> </a:t>
            </a:r>
            <a:r>
              <a:rPr lang="de-DE" altLang="zh-CN">
                <a:solidFill>
                  <a:srgbClr val="008000"/>
                </a:solidFill>
              </a:rPr>
              <a:t>Finite Element</a:t>
            </a:r>
          </a:p>
          <a:p>
            <a:pPr lvl="1" algn="l">
              <a:lnSpc>
                <a:spcPct val="90000"/>
              </a:lnSpc>
              <a:spcBef>
                <a:spcPct val="20000"/>
              </a:spcBef>
              <a:buFont typeface="Wingdings" pitchFamily="2" charset="2"/>
              <a:buNone/>
            </a:pPr>
            <a:r>
              <a:rPr lang="de-DE" altLang="zh-CN"/>
              <a:t>	 Any geometries</a:t>
            </a:r>
          </a:p>
          <a:p>
            <a:pPr lvl="1" algn="l">
              <a:lnSpc>
                <a:spcPct val="90000"/>
              </a:lnSpc>
              <a:spcBef>
                <a:spcPct val="20000"/>
              </a:spcBef>
              <a:buFont typeface="Wingdings" pitchFamily="2" charset="2"/>
              <a:buChar char="ü"/>
            </a:pPr>
            <a:r>
              <a:rPr lang="de-DE" altLang="zh-CN"/>
              <a:t> </a:t>
            </a:r>
            <a:r>
              <a:rPr lang="de-DE" altLang="zh-CN">
                <a:solidFill>
                  <a:srgbClr val="008000"/>
                </a:solidFill>
              </a:rPr>
              <a:t>Finite Volume</a:t>
            </a:r>
          </a:p>
          <a:p>
            <a:pPr lvl="2" algn="l">
              <a:lnSpc>
                <a:spcPct val="90000"/>
              </a:lnSpc>
              <a:spcBef>
                <a:spcPct val="20000"/>
              </a:spcBef>
              <a:buFont typeface="Wingdings" pitchFamily="2" charset="2"/>
              <a:buNone/>
            </a:pPr>
            <a:r>
              <a:rPr lang="de-DE" altLang="zh-CN"/>
              <a:t>Conservation, any geometries</a:t>
            </a:r>
            <a:endParaRPr lang="de-DE" altLang="zh-CN" sz="2800">
              <a:solidFill>
                <a:schemeClr val="accent2"/>
              </a:solidFill>
            </a:endParaRPr>
          </a:p>
        </p:txBody>
      </p:sp>
      <p:sp>
        <p:nvSpPr>
          <p:cNvPr id="7174" name="Text Box 74"/>
          <p:cNvSpPr txBox="1">
            <a:spLocks noChangeArrowheads="1"/>
          </p:cNvSpPr>
          <p:nvPr/>
        </p:nvSpPr>
        <p:spPr bwMode="auto">
          <a:xfrm>
            <a:off x="1066800" y="1828800"/>
            <a:ext cx="2346325" cy="425450"/>
          </a:xfrm>
          <a:prstGeom prst="rect">
            <a:avLst/>
          </a:prstGeom>
          <a:noFill/>
          <a:ln w="28575">
            <a:solidFill>
              <a:schemeClr val="accent2"/>
            </a:solidFill>
            <a:miter lim="800000"/>
            <a:headEnd/>
            <a:tailEnd/>
          </a:ln>
        </p:spPr>
        <p:txBody>
          <a:bodyPr wrap="none">
            <a:spAutoFit/>
          </a:bodyPr>
          <a:lstStyle/>
          <a:p>
            <a:r>
              <a:rPr lang="en-US" altLang="zh-CN"/>
              <a:t>Analytical Equations</a:t>
            </a:r>
          </a:p>
        </p:txBody>
      </p:sp>
      <p:sp>
        <p:nvSpPr>
          <p:cNvPr id="7175" name="Line 75"/>
          <p:cNvSpPr>
            <a:spLocks noChangeShapeType="1"/>
          </p:cNvSpPr>
          <p:nvPr/>
        </p:nvSpPr>
        <p:spPr bwMode="auto">
          <a:xfrm>
            <a:off x="3581400" y="2057400"/>
            <a:ext cx="1600200" cy="0"/>
          </a:xfrm>
          <a:prstGeom prst="line">
            <a:avLst/>
          </a:prstGeom>
          <a:noFill/>
          <a:ln w="28575">
            <a:solidFill>
              <a:srgbClr val="0000FF"/>
            </a:solidFill>
            <a:round/>
            <a:headEnd/>
            <a:tailEnd type="triangle" w="med" len="med"/>
          </a:ln>
        </p:spPr>
        <p:txBody>
          <a:bodyPr wrap="none" anchor="ctr"/>
          <a:lstStyle/>
          <a:p>
            <a:endParaRPr lang="en-US"/>
          </a:p>
        </p:txBody>
      </p:sp>
      <p:sp>
        <p:nvSpPr>
          <p:cNvPr id="7176" name="Text Box 77"/>
          <p:cNvSpPr txBox="1">
            <a:spLocks noChangeArrowheads="1"/>
          </p:cNvSpPr>
          <p:nvPr/>
        </p:nvSpPr>
        <p:spPr bwMode="auto">
          <a:xfrm>
            <a:off x="5334000" y="1828800"/>
            <a:ext cx="2444750" cy="425450"/>
          </a:xfrm>
          <a:prstGeom prst="rect">
            <a:avLst/>
          </a:prstGeom>
          <a:noFill/>
          <a:ln w="28575">
            <a:solidFill>
              <a:schemeClr val="accent2"/>
            </a:solidFill>
            <a:miter lim="800000"/>
            <a:headEnd/>
            <a:tailEnd/>
          </a:ln>
        </p:spPr>
        <p:txBody>
          <a:bodyPr wrap="none">
            <a:spAutoFit/>
          </a:bodyPr>
          <a:lstStyle/>
          <a:p>
            <a:r>
              <a:rPr lang="en-US" altLang="zh-CN"/>
              <a:t>Discretized Equations</a:t>
            </a:r>
          </a:p>
        </p:txBody>
      </p:sp>
      <p:graphicFrame>
        <p:nvGraphicFramePr>
          <p:cNvPr id="7170" name="Object 78"/>
          <p:cNvGraphicFramePr>
            <a:graphicFrameLocks noChangeAspect="1"/>
          </p:cNvGraphicFramePr>
          <p:nvPr/>
        </p:nvGraphicFramePr>
        <p:xfrm>
          <a:off x="1752600" y="838200"/>
          <a:ext cx="990600" cy="857250"/>
        </p:xfrm>
        <a:graphic>
          <a:graphicData uri="http://schemas.openxmlformats.org/presentationml/2006/ole">
            <p:oleObj spid="_x0000_s7170" name="Photo Editor 照片" r:id="rId4" imgW="2943636" imgH="2542857" progId="">
              <p:embed/>
            </p:oleObj>
          </a:graphicData>
        </a:graphic>
      </p:graphicFrame>
      <p:graphicFrame>
        <p:nvGraphicFramePr>
          <p:cNvPr id="7171" name="Object 79"/>
          <p:cNvGraphicFramePr>
            <a:graphicFrameLocks noChangeAspect="1"/>
          </p:cNvGraphicFramePr>
          <p:nvPr/>
        </p:nvGraphicFramePr>
        <p:xfrm>
          <a:off x="5943600" y="762000"/>
          <a:ext cx="1162050" cy="942975"/>
        </p:xfrm>
        <a:graphic>
          <a:graphicData uri="http://schemas.openxmlformats.org/presentationml/2006/ole">
            <p:oleObj spid="_x0000_s7171" name="Photo Editor 照片" r:id="rId5" imgW="1162212" imgH="942857" progId="">
              <p:embed/>
            </p:oleObj>
          </a:graphicData>
        </a:graphic>
      </p:graphicFrame>
      <p:sp>
        <p:nvSpPr>
          <p:cNvPr id="7177" name="Text Box 80"/>
          <p:cNvSpPr txBox="1">
            <a:spLocks noChangeArrowheads="1"/>
          </p:cNvSpPr>
          <p:nvPr/>
        </p:nvSpPr>
        <p:spPr bwMode="auto">
          <a:xfrm>
            <a:off x="3505200" y="1524000"/>
            <a:ext cx="1604963" cy="396875"/>
          </a:xfrm>
          <a:prstGeom prst="rect">
            <a:avLst/>
          </a:prstGeom>
          <a:noFill/>
          <a:ln w="28575">
            <a:noFill/>
            <a:miter lim="800000"/>
            <a:headEnd/>
            <a:tailEnd/>
          </a:ln>
        </p:spPr>
        <p:txBody>
          <a:bodyPr wrap="none">
            <a:spAutoFit/>
          </a:bodyPr>
          <a:lstStyle/>
          <a:p>
            <a:r>
              <a:rPr lang="en-US" altLang="zh-CN"/>
              <a:t>Discretization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bwMode="auto">
          <a:xfrm>
            <a:off x="0" y="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zh-CN" sz="2800" smtClean="0">
                <a:solidFill>
                  <a:schemeClr val="tx1"/>
                </a:solidFill>
                <a:ea typeface="宋体" pitchFamily="2" charset="-122"/>
              </a:rPr>
              <a:t>Finite Volume I</a:t>
            </a:r>
            <a:endParaRPr lang="en-US" altLang="zh-CN" smtClean="0">
              <a:ea typeface="宋体" pitchFamily="2" charset="-122"/>
            </a:endParaRPr>
          </a:p>
        </p:txBody>
      </p:sp>
      <p:sp>
        <p:nvSpPr>
          <p:cNvPr id="8199" name="Rectangle 3"/>
          <p:cNvSpPr>
            <a:spLocks noChangeArrowheads="1"/>
          </p:cNvSpPr>
          <p:nvPr/>
        </p:nvSpPr>
        <p:spPr bwMode="auto">
          <a:xfrm>
            <a:off x="685800" y="631825"/>
            <a:ext cx="4795838" cy="393700"/>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None/>
            </a:pPr>
            <a:r>
              <a:rPr lang="de-DE" altLang="zh-CN" sz="2200">
                <a:solidFill>
                  <a:schemeClr val="accent2"/>
                </a:solidFill>
              </a:rPr>
              <a:t>General Form of Navier-Stokes Equation</a:t>
            </a:r>
          </a:p>
        </p:txBody>
      </p:sp>
      <p:graphicFrame>
        <p:nvGraphicFramePr>
          <p:cNvPr id="8194" name="Object 0"/>
          <p:cNvGraphicFramePr>
            <a:graphicFrameLocks noChangeAspect="1"/>
          </p:cNvGraphicFramePr>
          <p:nvPr/>
        </p:nvGraphicFramePr>
        <p:xfrm>
          <a:off x="2057400" y="1143000"/>
          <a:ext cx="4027488" cy="900113"/>
        </p:xfrm>
        <a:graphic>
          <a:graphicData uri="http://schemas.openxmlformats.org/presentationml/2006/ole">
            <p:oleObj spid="_x0000_s8194" name="Equation" r:id="rId4" imgW="2158920" imgH="482400" progId="Equation.3">
              <p:embed/>
            </p:oleObj>
          </a:graphicData>
        </a:graphic>
      </p:graphicFrame>
      <p:graphicFrame>
        <p:nvGraphicFramePr>
          <p:cNvPr id="8195" name="Object 1"/>
          <p:cNvGraphicFramePr>
            <a:graphicFrameLocks noChangeAspect="1"/>
          </p:cNvGraphicFramePr>
          <p:nvPr/>
        </p:nvGraphicFramePr>
        <p:xfrm>
          <a:off x="6638925" y="1447800"/>
          <a:ext cx="1581150" cy="423863"/>
        </p:xfrm>
        <a:graphic>
          <a:graphicData uri="http://schemas.openxmlformats.org/presentationml/2006/ole">
            <p:oleObj spid="_x0000_s8195" name="Equation" r:id="rId5" imgW="901440" imgH="241200" progId="Equation.3">
              <p:embed/>
            </p:oleObj>
          </a:graphicData>
        </a:graphic>
      </p:graphicFrame>
      <p:grpSp>
        <p:nvGrpSpPr>
          <p:cNvPr id="2" name="Group 20"/>
          <p:cNvGrpSpPr>
            <a:grpSpLocks/>
          </p:cNvGrpSpPr>
          <p:nvPr/>
        </p:nvGrpSpPr>
        <p:grpSpPr bwMode="auto">
          <a:xfrm>
            <a:off x="1981200" y="2286000"/>
            <a:ext cx="4876800" cy="1371600"/>
            <a:chOff x="1248" y="1248"/>
            <a:chExt cx="3072" cy="864"/>
          </a:xfrm>
        </p:grpSpPr>
        <p:graphicFrame>
          <p:nvGraphicFramePr>
            <p:cNvPr id="8197" name="Object 3"/>
            <p:cNvGraphicFramePr>
              <a:graphicFrameLocks noChangeAspect="1"/>
            </p:cNvGraphicFramePr>
            <p:nvPr/>
          </p:nvGraphicFramePr>
          <p:xfrm>
            <a:off x="2784" y="1392"/>
            <a:ext cx="1536" cy="494"/>
          </p:xfrm>
          <a:graphic>
            <a:graphicData uri="http://schemas.openxmlformats.org/presentationml/2006/ole">
              <p:oleObj spid="_x0000_s8197" name="Equation" r:id="rId6" imgW="1384200" imgH="444240" progId="Equation.3">
                <p:embed/>
              </p:oleObj>
            </a:graphicData>
          </a:graphic>
        </p:graphicFrame>
        <p:sp>
          <p:nvSpPr>
            <p:cNvPr id="8210" name="Line 15"/>
            <p:cNvSpPr>
              <a:spLocks noChangeShapeType="1"/>
            </p:cNvSpPr>
            <p:nvPr/>
          </p:nvSpPr>
          <p:spPr bwMode="auto">
            <a:xfrm>
              <a:off x="2640" y="1248"/>
              <a:ext cx="0" cy="864"/>
            </a:xfrm>
            <a:prstGeom prst="line">
              <a:avLst/>
            </a:prstGeom>
            <a:noFill/>
            <a:ln w="57150">
              <a:solidFill>
                <a:srgbClr val="0000FF"/>
              </a:solidFill>
              <a:round/>
              <a:headEnd/>
              <a:tailEnd type="triangle" w="med" len="med"/>
            </a:ln>
          </p:spPr>
          <p:txBody>
            <a:bodyPr wrap="none" anchor="ctr"/>
            <a:lstStyle/>
            <a:p>
              <a:endParaRPr lang="en-US"/>
            </a:p>
          </p:txBody>
        </p:sp>
        <p:sp>
          <p:nvSpPr>
            <p:cNvPr id="8211" name="Text Box 16"/>
            <p:cNvSpPr txBox="1">
              <a:spLocks noChangeArrowheads="1"/>
            </p:cNvSpPr>
            <p:nvPr/>
          </p:nvSpPr>
          <p:spPr bwMode="auto">
            <a:xfrm>
              <a:off x="1248" y="1392"/>
              <a:ext cx="1272" cy="366"/>
            </a:xfrm>
            <a:prstGeom prst="rect">
              <a:avLst/>
            </a:prstGeom>
            <a:noFill/>
            <a:ln w="28575">
              <a:noFill/>
              <a:miter lim="800000"/>
              <a:headEnd/>
              <a:tailEnd/>
            </a:ln>
          </p:spPr>
          <p:txBody>
            <a:bodyPr wrap="none">
              <a:spAutoFit/>
            </a:bodyPr>
            <a:lstStyle/>
            <a:p>
              <a:r>
                <a:rPr lang="en-US" altLang="zh-CN" sz="1600" b="1"/>
                <a:t>Integrate over the </a:t>
              </a:r>
            </a:p>
            <a:p>
              <a:r>
                <a:rPr lang="en-US" altLang="zh-CN" sz="1600" b="1"/>
                <a:t>Control Volume(CV)</a:t>
              </a:r>
            </a:p>
          </p:txBody>
        </p:sp>
      </p:grpSp>
      <p:sp>
        <p:nvSpPr>
          <p:cNvPr id="8201" name="Text Box 30"/>
          <p:cNvSpPr txBox="1">
            <a:spLocks noChangeArrowheads="1"/>
          </p:cNvSpPr>
          <p:nvPr/>
        </p:nvSpPr>
        <p:spPr bwMode="auto">
          <a:xfrm>
            <a:off x="1220788" y="1981200"/>
            <a:ext cx="2201862" cy="336550"/>
          </a:xfrm>
          <a:prstGeom prst="rect">
            <a:avLst/>
          </a:prstGeom>
          <a:noFill/>
          <a:ln w="28575">
            <a:noFill/>
            <a:miter lim="800000"/>
            <a:headEnd/>
            <a:tailEnd/>
          </a:ln>
        </p:spPr>
        <p:txBody>
          <a:bodyPr wrap="none">
            <a:spAutoFit/>
          </a:bodyPr>
          <a:lstStyle/>
          <a:p>
            <a:r>
              <a:rPr lang="en-US" altLang="zh-CN" sz="1600" b="1">
                <a:solidFill>
                  <a:schemeClr val="accent2"/>
                </a:solidFill>
              </a:rPr>
              <a:t>Local change with time</a:t>
            </a:r>
          </a:p>
        </p:txBody>
      </p:sp>
      <p:sp>
        <p:nvSpPr>
          <p:cNvPr id="8202" name="Text Box 31"/>
          <p:cNvSpPr txBox="1">
            <a:spLocks noChangeArrowheads="1"/>
          </p:cNvSpPr>
          <p:nvPr/>
        </p:nvSpPr>
        <p:spPr bwMode="auto">
          <a:xfrm>
            <a:off x="4111625" y="1981200"/>
            <a:ext cx="579438" cy="336550"/>
          </a:xfrm>
          <a:prstGeom prst="rect">
            <a:avLst/>
          </a:prstGeom>
          <a:noFill/>
          <a:ln w="28575">
            <a:noFill/>
            <a:miter lim="800000"/>
            <a:headEnd/>
            <a:tailEnd/>
          </a:ln>
        </p:spPr>
        <p:txBody>
          <a:bodyPr wrap="none">
            <a:spAutoFit/>
          </a:bodyPr>
          <a:lstStyle/>
          <a:p>
            <a:r>
              <a:rPr lang="en-US" altLang="zh-CN" sz="1600" b="1">
                <a:solidFill>
                  <a:schemeClr val="accent2"/>
                </a:solidFill>
              </a:rPr>
              <a:t>Flux</a:t>
            </a:r>
          </a:p>
        </p:txBody>
      </p:sp>
      <p:sp>
        <p:nvSpPr>
          <p:cNvPr id="8203" name="Text Box 32"/>
          <p:cNvSpPr txBox="1">
            <a:spLocks noChangeArrowheads="1"/>
          </p:cNvSpPr>
          <p:nvPr/>
        </p:nvSpPr>
        <p:spPr bwMode="auto">
          <a:xfrm>
            <a:off x="5486400" y="1981200"/>
            <a:ext cx="782638" cy="336550"/>
          </a:xfrm>
          <a:prstGeom prst="rect">
            <a:avLst/>
          </a:prstGeom>
          <a:noFill/>
          <a:ln w="28575">
            <a:noFill/>
            <a:miter lim="800000"/>
            <a:headEnd/>
            <a:tailEnd/>
          </a:ln>
        </p:spPr>
        <p:txBody>
          <a:bodyPr wrap="none">
            <a:spAutoFit/>
          </a:bodyPr>
          <a:lstStyle/>
          <a:p>
            <a:r>
              <a:rPr lang="en-US" altLang="zh-CN" sz="1600" b="1">
                <a:solidFill>
                  <a:schemeClr val="accent2"/>
                </a:solidFill>
              </a:rPr>
              <a:t>Source</a:t>
            </a:r>
          </a:p>
        </p:txBody>
      </p:sp>
      <p:grpSp>
        <p:nvGrpSpPr>
          <p:cNvPr id="3" name="Group 37"/>
          <p:cNvGrpSpPr>
            <a:grpSpLocks/>
          </p:cNvGrpSpPr>
          <p:nvPr/>
        </p:nvGrpSpPr>
        <p:grpSpPr bwMode="auto">
          <a:xfrm>
            <a:off x="685800" y="3581400"/>
            <a:ext cx="6856413" cy="1876425"/>
            <a:chOff x="432" y="2256"/>
            <a:chExt cx="4319" cy="1182"/>
          </a:xfrm>
        </p:grpSpPr>
        <p:grpSp>
          <p:nvGrpSpPr>
            <p:cNvPr id="4" name="Group 33"/>
            <p:cNvGrpSpPr>
              <a:grpSpLocks/>
            </p:cNvGrpSpPr>
            <p:nvPr/>
          </p:nvGrpSpPr>
          <p:grpSpPr bwMode="auto">
            <a:xfrm>
              <a:off x="432" y="2256"/>
              <a:ext cx="4172" cy="821"/>
              <a:chOff x="432" y="2491"/>
              <a:chExt cx="4172" cy="821"/>
            </a:xfrm>
          </p:grpSpPr>
          <p:graphicFrame>
            <p:nvGraphicFramePr>
              <p:cNvPr id="8196" name="Object 2"/>
              <p:cNvGraphicFramePr>
                <a:graphicFrameLocks noChangeAspect="1"/>
              </p:cNvGraphicFramePr>
              <p:nvPr/>
            </p:nvGraphicFramePr>
            <p:xfrm>
              <a:off x="1200" y="2745"/>
              <a:ext cx="3404" cy="567"/>
            </p:xfrm>
            <a:graphic>
              <a:graphicData uri="http://schemas.openxmlformats.org/presentationml/2006/ole">
                <p:oleObj spid="_x0000_s8196" name="Equation" r:id="rId7" imgW="2895480" imgH="482400" progId="Equation.3">
                  <p:embed/>
                </p:oleObj>
              </a:graphicData>
            </a:graphic>
          </p:graphicFrame>
          <p:sp>
            <p:nvSpPr>
              <p:cNvPr id="8209" name="Rectangle 13"/>
              <p:cNvSpPr>
                <a:spLocks noChangeArrowheads="1"/>
              </p:cNvSpPr>
              <p:nvPr/>
            </p:nvSpPr>
            <p:spPr bwMode="auto">
              <a:xfrm>
                <a:off x="432" y="2491"/>
                <a:ext cx="3012" cy="248"/>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None/>
                </a:pPr>
                <a:r>
                  <a:rPr lang="de-DE" altLang="zh-CN" sz="2200">
                    <a:solidFill>
                      <a:schemeClr val="accent2"/>
                    </a:solidFill>
                  </a:rPr>
                  <a:t>Integral Form of Navier-Stokes Equation</a:t>
                </a:r>
              </a:p>
            </p:txBody>
          </p:sp>
        </p:grpSp>
        <p:sp>
          <p:nvSpPr>
            <p:cNvPr id="8206" name="Text Box 34"/>
            <p:cNvSpPr txBox="1">
              <a:spLocks noChangeArrowheads="1"/>
            </p:cNvSpPr>
            <p:nvPr/>
          </p:nvSpPr>
          <p:spPr bwMode="auto">
            <a:xfrm>
              <a:off x="1063" y="3072"/>
              <a:ext cx="988" cy="366"/>
            </a:xfrm>
            <a:prstGeom prst="rect">
              <a:avLst/>
            </a:prstGeom>
            <a:noFill/>
            <a:ln w="28575">
              <a:noFill/>
              <a:miter lim="800000"/>
              <a:headEnd/>
              <a:tailEnd/>
            </a:ln>
          </p:spPr>
          <p:txBody>
            <a:bodyPr wrap="none">
              <a:spAutoFit/>
            </a:bodyPr>
            <a:lstStyle/>
            <a:p>
              <a:r>
                <a:rPr lang="en-US" altLang="zh-CN" sz="1600" b="1">
                  <a:solidFill>
                    <a:schemeClr val="accent2"/>
                  </a:solidFill>
                </a:rPr>
                <a:t>Local change </a:t>
              </a:r>
            </a:p>
            <a:p>
              <a:r>
                <a:rPr lang="en-US" altLang="zh-CN" sz="1600" b="1">
                  <a:solidFill>
                    <a:schemeClr val="accent2"/>
                  </a:solidFill>
                </a:rPr>
                <a:t>with time in CV</a:t>
              </a:r>
            </a:p>
          </p:txBody>
        </p:sp>
        <p:sp>
          <p:nvSpPr>
            <p:cNvPr id="8207" name="Text Box 35"/>
            <p:cNvSpPr txBox="1">
              <a:spLocks noChangeArrowheads="1"/>
            </p:cNvSpPr>
            <p:nvPr/>
          </p:nvSpPr>
          <p:spPr bwMode="auto">
            <a:xfrm>
              <a:off x="2395" y="3072"/>
              <a:ext cx="955" cy="366"/>
            </a:xfrm>
            <a:prstGeom prst="rect">
              <a:avLst/>
            </a:prstGeom>
            <a:noFill/>
            <a:ln w="28575">
              <a:noFill/>
              <a:miter lim="800000"/>
              <a:headEnd/>
              <a:tailEnd/>
            </a:ln>
          </p:spPr>
          <p:txBody>
            <a:bodyPr wrap="none">
              <a:spAutoFit/>
            </a:bodyPr>
            <a:lstStyle/>
            <a:p>
              <a:r>
                <a:rPr lang="en-US" altLang="zh-CN" sz="1600" b="1">
                  <a:solidFill>
                    <a:schemeClr val="accent2"/>
                  </a:solidFill>
                </a:rPr>
                <a:t>Flux Over </a:t>
              </a:r>
            </a:p>
            <a:p>
              <a:r>
                <a:rPr lang="en-US" altLang="zh-CN" sz="1600" b="1">
                  <a:solidFill>
                    <a:schemeClr val="accent2"/>
                  </a:solidFill>
                </a:rPr>
                <a:t>the CV Surface</a:t>
              </a:r>
            </a:p>
          </p:txBody>
        </p:sp>
        <p:sp>
          <p:nvSpPr>
            <p:cNvPr id="8208" name="Text Box 36"/>
            <p:cNvSpPr txBox="1">
              <a:spLocks noChangeArrowheads="1"/>
            </p:cNvSpPr>
            <p:nvPr/>
          </p:nvSpPr>
          <p:spPr bwMode="auto">
            <a:xfrm>
              <a:off x="3903" y="3024"/>
              <a:ext cx="848" cy="212"/>
            </a:xfrm>
            <a:prstGeom prst="rect">
              <a:avLst/>
            </a:prstGeom>
            <a:noFill/>
            <a:ln w="28575">
              <a:noFill/>
              <a:miter lim="800000"/>
              <a:headEnd/>
              <a:tailEnd/>
            </a:ln>
          </p:spPr>
          <p:txBody>
            <a:bodyPr wrap="none">
              <a:spAutoFit/>
            </a:bodyPr>
            <a:lstStyle/>
            <a:p>
              <a:r>
                <a:rPr lang="en-US" altLang="zh-CN" sz="1600" b="1">
                  <a:solidFill>
                    <a:schemeClr val="accent2"/>
                  </a:solidFill>
                </a:rPr>
                <a:t>Source in CV</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0" y="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zh-CN" sz="2800" dirty="0" smtClean="0">
                <a:solidFill>
                  <a:schemeClr val="tx1"/>
                </a:solidFill>
                <a:ea typeface="宋体" pitchFamily="2" charset="-122"/>
              </a:rPr>
              <a:t>Finite Volume II</a:t>
            </a:r>
            <a:endParaRPr lang="en-US" altLang="zh-CN" dirty="0" smtClean="0">
              <a:ea typeface="宋体" pitchFamily="2" charset="-122"/>
            </a:endParaRPr>
          </a:p>
        </p:txBody>
      </p:sp>
      <p:sp>
        <p:nvSpPr>
          <p:cNvPr id="9220" name="Rectangle 3"/>
          <p:cNvSpPr>
            <a:spLocks noChangeArrowheads="1"/>
          </p:cNvSpPr>
          <p:nvPr/>
        </p:nvSpPr>
        <p:spPr bwMode="auto">
          <a:xfrm>
            <a:off x="685800" y="631825"/>
            <a:ext cx="4606925" cy="393700"/>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None/>
            </a:pPr>
            <a:r>
              <a:rPr lang="de-DE" altLang="zh-CN" sz="2200">
                <a:solidFill>
                  <a:schemeClr val="accent2"/>
                </a:solidFill>
              </a:rPr>
              <a:t>Conservation of Finite Volume Method</a:t>
            </a:r>
          </a:p>
        </p:txBody>
      </p:sp>
      <p:graphicFrame>
        <p:nvGraphicFramePr>
          <p:cNvPr id="9218" name="Object 0"/>
          <p:cNvGraphicFramePr>
            <a:graphicFrameLocks noChangeAspect="1"/>
          </p:cNvGraphicFramePr>
          <p:nvPr/>
        </p:nvGraphicFramePr>
        <p:xfrm>
          <a:off x="1905000" y="1066800"/>
          <a:ext cx="5403850" cy="900113"/>
        </p:xfrm>
        <a:graphic>
          <a:graphicData uri="http://schemas.openxmlformats.org/presentationml/2006/ole">
            <p:oleObj spid="_x0000_s9218" name="Equation" r:id="rId4" imgW="2895480" imgH="482400" progId="Equation.3">
              <p:embed/>
            </p:oleObj>
          </a:graphicData>
        </a:graphic>
      </p:graphicFrame>
      <p:sp>
        <p:nvSpPr>
          <p:cNvPr id="9221" name="Rectangle 22"/>
          <p:cNvSpPr>
            <a:spLocks noChangeArrowheads="1"/>
          </p:cNvSpPr>
          <p:nvPr/>
        </p:nvSpPr>
        <p:spPr bwMode="auto">
          <a:xfrm>
            <a:off x="1371600" y="2514600"/>
            <a:ext cx="685800" cy="609600"/>
          </a:xfrm>
          <a:prstGeom prst="rect">
            <a:avLst/>
          </a:prstGeom>
          <a:noFill/>
          <a:ln w="28575">
            <a:solidFill>
              <a:schemeClr val="tx1"/>
            </a:solidFill>
            <a:miter lim="800000"/>
            <a:headEnd/>
            <a:tailEnd/>
          </a:ln>
        </p:spPr>
        <p:txBody>
          <a:bodyPr wrap="none" anchor="ctr"/>
          <a:lstStyle/>
          <a:p>
            <a:r>
              <a:rPr lang="en-US" altLang="zh-CN"/>
              <a:t>A</a:t>
            </a:r>
          </a:p>
        </p:txBody>
      </p:sp>
      <p:sp>
        <p:nvSpPr>
          <p:cNvPr id="9222" name="Line 25"/>
          <p:cNvSpPr>
            <a:spLocks noChangeShapeType="1"/>
          </p:cNvSpPr>
          <p:nvPr/>
        </p:nvSpPr>
        <p:spPr bwMode="auto">
          <a:xfrm flipH="1">
            <a:off x="2057400" y="2819400"/>
            <a:ext cx="533400" cy="0"/>
          </a:xfrm>
          <a:prstGeom prst="line">
            <a:avLst/>
          </a:prstGeom>
          <a:noFill/>
          <a:ln w="38100">
            <a:solidFill>
              <a:schemeClr val="accent2"/>
            </a:solidFill>
            <a:round/>
            <a:headEnd/>
            <a:tailEnd type="triangle" w="med" len="med"/>
          </a:ln>
        </p:spPr>
        <p:txBody>
          <a:bodyPr wrap="none"/>
          <a:lstStyle/>
          <a:p>
            <a:endParaRPr lang="en-US"/>
          </a:p>
        </p:txBody>
      </p:sp>
      <p:grpSp>
        <p:nvGrpSpPr>
          <p:cNvPr id="2" name="Group 85"/>
          <p:cNvGrpSpPr>
            <a:grpSpLocks/>
          </p:cNvGrpSpPr>
          <p:nvPr/>
        </p:nvGrpSpPr>
        <p:grpSpPr bwMode="auto">
          <a:xfrm>
            <a:off x="5943600" y="3048000"/>
            <a:ext cx="2590800" cy="2438400"/>
            <a:chOff x="3744" y="1920"/>
            <a:chExt cx="1632" cy="1536"/>
          </a:xfrm>
        </p:grpSpPr>
        <p:sp>
          <p:nvSpPr>
            <p:cNvPr id="9243" name="Rectangle 28"/>
            <p:cNvSpPr>
              <a:spLocks noChangeArrowheads="1"/>
            </p:cNvSpPr>
            <p:nvPr/>
          </p:nvSpPr>
          <p:spPr bwMode="auto">
            <a:xfrm>
              <a:off x="3984" y="2400"/>
              <a:ext cx="288" cy="288"/>
            </a:xfrm>
            <a:prstGeom prst="rect">
              <a:avLst/>
            </a:prstGeom>
            <a:noFill/>
            <a:ln w="28575">
              <a:solidFill>
                <a:schemeClr val="tx1"/>
              </a:solidFill>
              <a:miter lim="800000"/>
              <a:headEnd/>
              <a:tailEnd/>
            </a:ln>
          </p:spPr>
          <p:txBody>
            <a:bodyPr wrap="none" anchor="ctr"/>
            <a:lstStyle/>
            <a:p>
              <a:endParaRPr lang="en-US"/>
            </a:p>
          </p:txBody>
        </p:sp>
        <p:sp>
          <p:nvSpPr>
            <p:cNvPr id="9244" name="Rectangle 29"/>
            <p:cNvSpPr>
              <a:spLocks noChangeArrowheads="1"/>
            </p:cNvSpPr>
            <p:nvPr/>
          </p:nvSpPr>
          <p:spPr bwMode="auto">
            <a:xfrm>
              <a:off x="4272" y="2400"/>
              <a:ext cx="288" cy="288"/>
            </a:xfrm>
            <a:prstGeom prst="rect">
              <a:avLst/>
            </a:prstGeom>
            <a:noFill/>
            <a:ln w="28575">
              <a:solidFill>
                <a:schemeClr val="tx1"/>
              </a:solidFill>
              <a:miter lim="800000"/>
              <a:headEnd/>
              <a:tailEnd/>
            </a:ln>
          </p:spPr>
          <p:txBody>
            <a:bodyPr wrap="none" anchor="ctr"/>
            <a:lstStyle/>
            <a:p>
              <a:endParaRPr lang="en-US"/>
            </a:p>
          </p:txBody>
        </p:sp>
        <p:sp>
          <p:nvSpPr>
            <p:cNvPr id="9245" name="Rectangle 30"/>
            <p:cNvSpPr>
              <a:spLocks noChangeArrowheads="1"/>
            </p:cNvSpPr>
            <p:nvPr/>
          </p:nvSpPr>
          <p:spPr bwMode="auto">
            <a:xfrm>
              <a:off x="4272" y="2688"/>
              <a:ext cx="288" cy="288"/>
            </a:xfrm>
            <a:prstGeom prst="rect">
              <a:avLst/>
            </a:prstGeom>
            <a:noFill/>
            <a:ln w="28575">
              <a:solidFill>
                <a:schemeClr val="tx1"/>
              </a:solidFill>
              <a:miter lim="800000"/>
              <a:headEnd/>
              <a:tailEnd/>
            </a:ln>
          </p:spPr>
          <p:txBody>
            <a:bodyPr wrap="none" anchor="ctr"/>
            <a:lstStyle/>
            <a:p>
              <a:endParaRPr lang="en-US"/>
            </a:p>
          </p:txBody>
        </p:sp>
        <p:sp>
          <p:nvSpPr>
            <p:cNvPr id="9246" name="Rectangle 31"/>
            <p:cNvSpPr>
              <a:spLocks noChangeArrowheads="1"/>
            </p:cNvSpPr>
            <p:nvPr/>
          </p:nvSpPr>
          <p:spPr bwMode="auto">
            <a:xfrm>
              <a:off x="4560" y="2688"/>
              <a:ext cx="288" cy="288"/>
            </a:xfrm>
            <a:prstGeom prst="rect">
              <a:avLst/>
            </a:prstGeom>
            <a:noFill/>
            <a:ln w="28575">
              <a:solidFill>
                <a:schemeClr val="tx1"/>
              </a:solidFill>
              <a:miter lim="800000"/>
              <a:headEnd/>
              <a:tailEnd/>
            </a:ln>
          </p:spPr>
          <p:txBody>
            <a:bodyPr wrap="none" anchor="ctr"/>
            <a:lstStyle/>
            <a:p>
              <a:endParaRPr lang="en-US"/>
            </a:p>
          </p:txBody>
        </p:sp>
        <p:sp>
          <p:nvSpPr>
            <p:cNvPr id="9247" name="Rectangle 32"/>
            <p:cNvSpPr>
              <a:spLocks noChangeArrowheads="1"/>
            </p:cNvSpPr>
            <p:nvPr/>
          </p:nvSpPr>
          <p:spPr bwMode="auto">
            <a:xfrm>
              <a:off x="3984" y="2688"/>
              <a:ext cx="288" cy="288"/>
            </a:xfrm>
            <a:prstGeom prst="rect">
              <a:avLst/>
            </a:prstGeom>
            <a:noFill/>
            <a:ln w="28575">
              <a:solidFill>
                <a:schemeClr val="tx1"/>
              </a:solidFill>
              <a:miter lim="800000"/>
              <a:headEnd/>
              <a:tailEnd/>
            </a:ln>
          </p:spPr>
          <p:txBody>
            <a:bodyPr wrap="none" anchor="ctr"/>
            <a:lstStyle/>
            <a:p>
              <a:endParaRPr lang="en-US"/>
            </a:p>
          </p:txBody>
        </p:sp>
        <p:sp>
          <p:nvSpPr>
            <p:cNvPr id="9248" name="Rectangle 33"/>
            <p:cNvSpPr>
              <a:spLocks noChangeArrowheads="1"/>
            </p:cNvSpPr>
            <p:nvPr/>
          </p:nvSpPr>
          <p:spPr bwMode="auto">
            <a:xfrm>
              <a:off x="4848" y="2688"/>
              <a:ext cx="288" cy="288"/>
            </a:xfrm>
            <a:prstGeom prst="rect">
              <a:avLst/>
            </a:prstGeom>
            <a:noFill/>
            <a:ln w="28575">
              <a:solidFill>
                <a:schemeClr val="tx1"/>
              </a:solidFill>
              <a:miter lim="800000"/>
              <a:headEnd/>
              <a:tailEnd/>
            </a:ln>
          </p:spPr>
          <p:txBody>
            <a:bodyPr wrap="none" anchor="ctr"/>
            <a:lstStyle/>
            <a:p>
              <a:endParaRPr lang="en-US"/>
            </a:p>
          </p:txBody>
        </p:sp>
        <p:sp>
          <p:nvSpPr>
            <p:cNvPr id="9249" name="Rectangle 34"/>
            <p:cNvSpPr>
              <a:spLocks noChangeArrowheads="1"/>
            </p:cNvSpPr>
            <p:nvPr/>
          </p:nvSpPr>
          <p:spPr bwMode="auto">
            <a:xfrm>
              <a:off x="4848" y="2400"/>
              <a:ext cx="288" cy="288"/>
            </a:xfrm>
            <a:prstGeom prst="rect">
              <a:avLst/>
            </a:prstGeom>
            <a:noFill/>
            <a:ln w="28575">
              <a:solidFill>
                <a:schemeClr val="tx1"/>
              </a:solidFill>
              <a:miter lim="800000"/>
              <a:headEnd/>
              <a:tailEnd/>
            </a:ln>
          </p:spPr>
          <p:txBody>
            <a:bodyPr wrap="none" anchor="ctr"/>
            <a:lstStyle/>
            <a:p>
              <a:endParaRPr lang="en-US"/>
            </a:p>
          </p:txBody>
        </p:sp>
        <p:sp>
          <p:nvSpPr>
            <p:cNvPr id="9250" name="Rectangle 35"/>
            <p:cNvSpPr>
              <a:spLocks noChangeArrowheads="1"/>
            </p:cNvSpPr>
            <p:nvPr/>
          </p:nvSpPr>
          <p:spPr bwMode="auto">
            <a:xfrm>
              <a:off x="4560" y="2400"/>
              <a:ext cx="288" cy="288"/>
            </a:xfrm>
            <a:prstGeom prst="rect">
              <a:avLst/>
            </a:prstGeom>
            <a:noFill/>
            <a:ln w="28575">
              <a:solidFill>
                <a:schemeClr val="tx1"/>
              </a:solidFill>
              <a:miter lim="800000"/>
              <a:headEnd/>
              <a:tailEnd/>
            </a:ln>
          </p:spPr>
          <p:txBody>
            <a:bodyPr wrap="none" anchor="ctr"/>
            <a:lstStyle/>
            <a:p>
              <a:endParaRPr lang="en-US"/>
            </a:p>
          </p:txBody>
        </p:sp>
        <p:sp>
          <p:nvSpPr>
            <p:cNvPr id="9251" name="Rectangle 36"/>
            <p:cNvSpPr>
              <a:spLocks noChangeArrowheads="1"/>
            </p:cNvSpPr>
            <p:nvPr/>
          </p:nvSpPr>
          <p:spPr bwMode="auto">
            <a:xfrm>
              <a:off x="4272" y="2976"/>
              <a:ext cx="288" cy="288"/>
            </a:xfrm>
            <a:prstGeom prst="rect">
              <a:avLst/>
            </a:prstGeom>
            <a:noFill/>
            <a:ln w="28575">
              <a:solidFill>
                <a:schemeClr val="tx1"/>
              </a:solidFill>
              <a:miter lim="800000"/>
              <a:headEnd/>
              <a:tailEnd/>
            </a:ln>
          </p:spPr>
          <p:txBody>
            <a:bodyPr wrap="none" anchor="ctr"/>
            <a:lstStyle/>
            <a:p>
              <a:endParaRPr lang="en-US"/>
            </a:p>
          </p:txBody>
        </p:sp>
        <p:sp>
          <p:nvSpPr>
            <p:cNvPr id="9252" name="Rectangle 37"/>
            <p:cNvSpPr>
              <a:spLocks noChangeArrowheads="1"/>
            </p:cNvSpPr>
            <p:nvPr/>
          </p:nvSpPr>
          <p:spPr bwMode="auto">
            <a:xfrm>
              <a:off x="4560" y="2976"/>
              <a:ext cx="288" cy="288"/>
            </a:xfrm>
            <a:prstGeom prst="rect">
              <a:avLst/>
            </a:prstGeom>
            <a:noFill/>
            <a:ln w="28575">
              <a:solidFill>
                <a:schemeClr val="tx1"/>
              </a:solidFill>
              <a:miter lim="800000"/>
              <a:headEnd/>
              <a:tailEnd/>
            </a:ln>
          </p:spPr>
          <p:txBody>
            <a:bodyPr wrap="none" anchor="ctr"/>
            <a:lstStyle/>
            <a:p>
              <a:endParaRPr lang="en-US"/>
            </a:p>
          </p:txBody>
        </p:sp>
        <p:sp>
          <p:nvSpPr>
            <p:cNvPr id="9253" name="Rectangle 38"/>
            <p:cNvSpPr>
              <a:spLocks noChangeArrowheads="1"/>
            </p:cNvSpPr>
            <p:nvPr/>
          </p:nvSpPr>
          <p:spPr bwMode="auto">
            <a:xfrm>
              <a:off x="3984" y="2976"/>
              <a:ext cx="288" cy="288"/>
            </a:xfrm>
            <a:prstGeom prst="rect">
              <a:avLst/>
            </a:prstGeom>
            <a:noFill/>
            <a:ln w="28575">
              <a:solidFill>
                <a:schemeClr val="tx1"/>
              </a:solidFill>
              <a:miter lim="800000"/>
              <a:headEnd/>
              <a:tailEnd/>
            </a:ln>
          </p:spPr>
          <p:txBody>
            <a:bodyPr wrap="none" anchor="ctr"/>
            <a:lstStyle/>
            <a:p>
              <a:endParaRPr lang="en-US"/>
            </a:p>
          </p:txBody>
        </p:sp>
        <p:sp>
          <p:nvSpPr>
            <p:cNvPr id="9254" name="Rectangle 39"/>
            <p:cNvSpPr>
              <a:spLocks noChangeArrowheads="1"/>
            </p:cNvSpPr>
            <p:nvPr/>
          </p:nvSpPr>
          <p:spPr bwMode="auto">
            <a:xfrm>
              <a:off x="4848" y="2976"/>
              <a:ext cx="288" cy="288"/>
            </a:xfrm>
            <a:prstGeom prst="rect">
              <a:avLst/>
            </a:prstGeom>
            <a:noFill/>
            <a:ln w="28575">
              <a:solidFill>
                <a:schemeClr val="tx1"/>
              </a:solidFill>
              <a:miter lim="800000"/>
              <a:headEnd/>
              <a:tailEnd/>
            </a:ln>
          </p:spPr>
          <p:txBody>
            <a:bodyPr wrap="none" anchor="ctr"/>
            <a:lstStyle/>
            <a:p>
              <a:endParaRPr lang="en-US"/>
            </a:p>
          </p:txBody>
        </p:sp>
        <p:sp>
          <p:nvSpPr>
            <p:cNvPr id="9255" name="Rectangle 40"/>
            <p:cNvSpPr>
              <a:spLocks noChangeArrowheads="1"/>
            </p:cNvSpPr>
            <p:nvPr/>
          </p:nvSpPr>
          <p:spPr bwMode="auto">
            <a:xfrm>
              <a:off x="3984" y="2112"/>
              <a:ext cx="288" cy="288"/>
            </a:xfrm>
            <a:prstGeom prst="rect">
              <a:avLst/>
            </a:prstGeom>
            <a:noFill/>
            <a:ln w="28575">
              <a:solidFill>
                <a:schemeClr val="tx1"/>
              </a:solidFill>
              <a:miter lim="800000"/>
              <a:headEnd/>
              <a:tailEnd/>
            </a:ln>
          </p:spPr>
          <p:txBody>
            <a:bodyPr wrap="none" anchor="ctr"/>
            <a:lstStyle/>
            <a:p>
              <a:endParaRPr lang="en-US"/>
            </a:p>
          </p:txBody>
        </p:sp>
        <p:sp>
          <p:nvSpPr>
            <p:cNvPr id="9256" name="Rectangle 41"/>
            <p:cNvSpPr>
              <a:spLocks noChangeArrowheads="1"/>
            </p:cNvSpPr>
            <p:nvPr/>
          </p:nvSpPr>
          <p:spPr bwMode="auto">
            <a:xfrm>
              <a:off x="4272" y="2112"/>
              <a:ext cx="288" cy="288"/>
            </a:xfrm>
            <a:prstGeom prst="rect">
              <a:avLst/>
            </a:prstGeom>
            <a:noFill/>
            <a:ln w="28575">
              <a:solidFill>
                <a:schemeClr val="tx1"/>
              </a:solidFill>
              <a:miter lim="800000"/>
              <a:headEnd/>
              <a:tailEnd/>
            </a:ln>
          </p:spPr>
          <p:txBody>
            <a:bodyPr wrap="none" anchor="ctr"/>
            <a:lstStyle/>
            <a:p>
              <a:endParaRPr lang="en-US"/>
            </a:p>
          </p:txBody>
        </p:sp>
        <p:sp>
          <p:nvSpPr>
            <p:cNvPr id="9257" name="Rectangle 42"/>
            <p:cNvSpPr>
              <a:spLocks noChangeArrowheads="1"/>
            </p:cNvSpPr>
            <p:nvPr/>
          </p:nvSpPr>
          <p:spPr bwMode="auto">
            <a:xfrm>
              <a:off x="4848" y="2112"/>
              <a:ext cx="288" cy="288"/>
            </a:xfrm>
            <a:prstGeom prst="rect">
              <a:avLst/>
            </a:prstGeom>
            <a:noFill/>
            <a:ln w="28575">
              <a:solidFill>
                <a:schemeClr val="tx1"/>
              </a:solidFill>
              <a:miter lim="800000"/>
              <a:headEnd/>
              <a:tailEnd/>
            </a:ln>
          </p:spPr>
          <p:txBody>
            <a:bodyPr wrap="none" anchor="ctr"/>
            <a:lstStyle/>
            <a:p>
              <a:endParaRPr lang="en-US"/>
            </a:p>
          </p:txBody>
        </p:sp>
        <p:sp>
          <p:nvSpPr>
            <p:cNvPr id="9258" name="Rectangle 43"/>
            <p:cNvSpPr>
              <a:spLocks noChangeArrowheads="1"/>
            </p:cNvSpPr>
            <p:nvPr/>
          </p:nvSpPr>
          <p:spPr bwMode="auto">
            <a:xfrm>
              <a:off x="4560" y="2112"/>
              <a:ext cx="288" cy="288"/>
            </a:xfrm>
            <a:prstGeom prst="rect">
              <a:avLst/>
            </a:prstGeom>
            <a:noFill/>
            <a:ln w="28575">
              <a:solidFill>
                <a:schemeClr val="tx1"/>
              </a:solidFill>
              <a:miter lim="800000"/>
              <a:headEnd/>
              <a:tailEnd/>
            </a:ln>
          </p:spPr>
          <p:txBody>
            <a:bodyPr wrap="none" anchor="ctr"/>
            <a:lstStyle/>
            <a:p>
              <a:endParaRPr lang="en-US"/>
            </a:p>
          </p:txBody>
        </p:sp>
        <p:sp>
          <p:nvSpPr>
            <p:cNvPr id="9259" name="Line 44"/>
            <p:cNvSpPr>
              <a:spLocks noChangeShapeType="1"/>
            </p:cNvSpPr>
            <p:nvPr/>
          </p:nvSpPr>
          <p:spPr bwMode="auto">
            <a:xfrm>
              <a:off x="3744" y="2256"/>
              <a:ext cx="240" cy="0"/>
            </a:xfrm>
            <a:prstGeom prst="line">
              <a:avLst/>
            </a:prstGeom>
            <a:noFill/>
            <a:ln w="28575">
              <a:solidFill>
                <a:schemeClr val="tx1"/>
              </a:solidFill>
              <a:round/>
              <a:headEnd/>
              <a:tailEnd type="triangle" w="med" len="med"/>
            </a:ln>
          </p:spPr>
          <p:txBody>
            <a:bodyPr wrap="none"/>
            <a:lstStyle/>
            <a:p>
              <a:endParaRPr lang="en-US"/>
            </a:p>
          </p:txBody>
        </p:sp>
        <p:sp>
          <p:nvSpPr>
            <p:cNvPr id="9260" name="Line 45"/>
            <p:cNvSpPr>
              <a:spLocks noChangeShapeType="1"/>
            </p:cNvSpPr>
            <p:nvPr/>
          </p:nvSpPr>
          <p:spPr bwMode="auto">
            <a:xfrm>
              <a:off x="3744" y="2544"/>
              <a:ext cx="240" cy="0"/>
            </a:xfrm>
            <a:prstGeom prst="line">
              <a:avLst/>
            </a:prstGeom>
            <a:noFill/>
            <a:ln w="28575">
              <a:solidFill>
                <a:schemeClr val="tx1"/>
              </a:solidFill>
              <a:round/>
              <a:headEnd/>
              <a:tailEnd type="triangle" w="med" len="med"/>
            </a:ln>
          </p:spPr>
          <p:txBody>
            <a:bodyPr wrap="none"/>
            <a:lstStyle/>
            <a:p>
              <a:endParaRPr lang="en-US"/>
            </a:p>
          </p:txBody>
        </p:sp>
        <p:sp>
          <p:nvSpPr>
            <p:cNvPr id="9261" name="Line 46"/>
            <p:cNvSpPr>
              <a:spLocks noChangeShapeType="1"/>
            </p:cNvSpPr>
            <p:nvPr/>
          </p:nvSpPr>
          <p:spPr bwMode="auto">
            <a:xfrm>
              <a:off x="3744" y="2832"/>
              <a:ext cx="240" cy="0"/>
            </a:xfrm>
            <a:prstGeom prst="line">
              <a:avLst/>
            </a:prstGeom>
            <a:noFill/>
            <a:ln w="28575">
              <a:solidFill>
                <a:schemeClr val="tx1"/>
              </a:solidFill>
              <a:round/>
              <a:headEnd/>
              <a:tailEnd type="triangle" w="med" len="med"/>
            </a:ln>
          </p:spPr>
          <p:txBody>
            <a:bodyPr wrap="none"/>
            <a:lstStyle/>
            <a:p>
              <a:endParaRPr lang="en-US"/>
            </a:p>
          </p:txBody>
        </p:sp>
        <p:sp>
          <p:nvSpPr>
            <p:cNvPr id="9262" name="Line 47"/>
            <p:cNvSpPr>
              <a:spLocks noChangeShapeType="1"/>
            </p:cNvSpPr>
            <p:nvPr/>
          </p:nvSpPr>
          <p:spPr bwMode="auto">
            <a:xfrm>
              <a:off x="3744" y="3120"/>
              <a:ext cx="240" cy="0"/>
            </a:xfrm>
            <a:prstGeom prst="line">
              <a:avLst/>
            </a:prstGeom>
            <a:noFill/>
            <a:ln w="28575">
              <a:solidFill>
                <a:schemeClr val="tx1"/>
              </a:solidFill>
              <a:round/>
              <a:headEnd/>
              <a:tailEnd type="triangle" w="med" len="med"/>
            </a:ln>
          </p:spPr>
          <p:txBody>
            <a:bodyPr wrap="none"/>
            <a:lstStyle/>
            <a:p>
              <a:endParaRPr lang="en-US"/>
            </a:p>
          </p:txBody>
        </p:sp>
        <p:sp>
          <p:nvSpPr>
            <p:cNvPr id="9263" name="Line 48"/>
            <p:cNvSpPr>
              <a:spLocks noChangeShapeType="1"/>
            </p:cNvSpPr>
            <p:nvPr/>
          </p:nvSpPr>
          <p:spPr bwMode="auto">
            <a:xfrm flipH="1">
              <a:off x="5136" y="2256"/>
              <a:ext cx="240" cy="0"/>
            </a:xfrm>
            <a:prstGeom prst="line">
              <a:avLst/>
            </a:prstGeom>
            <a:noFill/>
            <a:ln w="28575">
              <a:solidFill>
                <a:schemeClr val="tx1"/>
              </a:solidFill>
              <a:round/>
              <a:headEnd/>
              <a:tailEnd type="triangle" w="med" len="med"/>
            </a:ln>
          </p:spPr>
          <p:txBody>
            <a:bodyPr wrap="none"/>
            <a:lstStyle/>
            <a:p>
              <a:endParaRPr lang="en-US"/>
            </a:p>
          </p:txBody>
        </p:sp>
        <p:sp>
          <p:nvSpPr>
            <p:cNvPr id="9264" name="Line 49"/>
            <p:cNvSpPr>
              <a:spLocks noChangeShapeType="1"/>
            </p:cNvSpPr>
            <p:nvPr/>
          </p:nvSpPr>
          <p:spPr bwMode="auto">
            <a:xfrm flipH="1">
              <a:off x="5136" y="2544"/>
              <a:ext cx="240" cy="0"/>
            </a:xfrm>
            <a:prstGeom prst="line">
              <a:avLst/>
            </a:prstGeom>
            <a:noFill/>
            <a:ln w="28575">
              <a:solidFill>
                <a:schemeClr val="tx1"/>
              </a:solidFill>
              <a:round/>
              <a:headEnd/>
              <a:tailEnd type="triangle" w="med" len="med"/>
            </a:ln>
          </p:spPr>
          <p:txBody>
            <a:bodyPr wrap="none"/>
            <a:lstStyle/>
            <a:p>
              <a:endParaRPr lang="en-US"/>
            </a:p>
          </p:txBody>
        </p:sp>
        <p:sp>
          <p:nvSpPr>
            <p:cNvPr id="9265" name="Line 50"/>
            <p:cNvSpPr>
              <a:spLocks noChangeShapeType="1"/>
            </p:cNvSpPr>
            <p:nvPr/>
          </p:nvSpPr>
          <p:spPr bwMode="auto">
            <a:xfrm flipH="1">
              <a:off x="5136" y="2832"/>
              <a:ext cx="240" cy="0"/>
            </a:xfrm>
            <a:prstGeom prst="line">
              <a:avLst/>
            </a:prstGeom>
            <a:noFill/>
            <a:ln w="28575">
              <a:solidFill>
                <a:schemeClr val="tx1"/>
              </a:solidFill>
              <a:round/>
              <a:headEnd/>
              <a:tailEnd type="triangle" w="med" len="med"/>
            </a:ln>
          </p:spPr>
          <p:txBody>
            <a:bodyPr wrap="none"/>
            <a:lstStyle/>
            <a:p>
              <a:endParaRPr lang="en-US"/>
            </a:p>
          </p:txBody>
        </p:sp>
        <p:sp>
          <p:nvSpPr>
            <p:cNvPr id="9266" name="Line 51"/>
            <p:cNvSpPr>
              <a:spLocks noChangeShapeType="1"/>
            </p:cNvSpPr>
            <p:nvPr/>
          </p:nvSpPr>
          <p:spPr bwMode="auto">
            <a:xfrm flipH="1">
              <a:off x="5136" y="3120"/>
              <a:ext cx="240" cy="0"/>
            </a:xfrm>
            <a:prstGeom prst="line">
              <a:avLst/>
            </a:prstGeom>
            <a:noFill/>
            <a:ln w="28575">
              <a:solidFill>
                <a:schemeClr val="tx1"/>
              </a:solidFill>
              <a:round/>
              <a:headEnd/>
              <a:tailEnd type="triangle" w="med" len="med"/>
            </a:ln>
          </p:spPr>
          <p:txBody>
            <a:bodyPr wrap="none"/>
            <a:lstStyle/>
            <a:p>
              <a:endParaRPr lang="en-US"/>
            </a:p>
          </p:txBody>
        </p:sp>
        <p:sp>
          <p:nvSpPr>
            <p:cNvPr id="9267" name="Line 52"/>
            <p:cNvSpPr>
              <a:spLocks noChangeShapeType="1"/>
            </p:cNvSpPr>
            <p:nvPr/>
          </p:nvSpPr>
          <p:spPr bwMode="auto">
            <a:xfrm flipV="1">
              <a:off x="4128" y="3264"/>
              <a:ext cx="0" cy="192"/>
            </a:xfrm>
            <a:prstGeom prst="line">
              <a:avLst/>
            </a:prstGeom>
            <a:noFill/>
            <a:ln w="28575">
              <a:solidFill>
                <a:schemeClr val="tx1"/>
              </a:solidFill>
              <a:round/>
              <a:headEnd/>
              <a:tailEnd type="triangle" w="med" len="med"/>
            </a:ln>
          </p:spPr>
          <p:txBody>
            <a:bodyPr wrap="none"/>
            <a:lstStyle/>
            <a:p>
              <a:endParaRPr lang="en-US"/>
            </a:p>
          </p:txBody>
        </p:sp>
        <p:sp>
          <p:nvSpPr>
            <p:cNvPr id="9268" name="Line 53"/>
            <p:cNvSpPr>
              <a:spLocks noChangeShapeType="1"/>
            </p:cNvSpPr>
            <p:nvPr/>
          </p:nvSpPr>
          <p:spPr bwMode="auto">
            <a:xfrm flipV="1">
              <a:off x="4416" y="3264"/>
              <a:ext cx="0" cy="192"/>
            </a:xfrm>
            <a:prstGeom prst="line">
              <a:avLst/>
            </a:prstGeom>
            <a:noFill/>
            <a:ln w="28575">
              <a:solidFill>
                <a:schemeClr val="tx1"/>
              </a:solidFill>
              <a:round/>
              <a:headEnd/>
              <a:tailEnd type="triangle" w="med" len="med"/>
            </a:ln>
          </p:spPr>
          <p:txBody>
            <a:bodyPr wrap="none"/>
            <a:lstStyle/>
            <a:p>
              <a:endParaRPr lang="en-US"/>
            </a:p>
          </p:txBody>
        </p:sp>
        <p:sp>
          <p:nvSpPr>
            <p:cNvPr id="9269" name="Line 54"/>
            <p:cNvSpPr>
              <a:spLocks noChangeShapeType="1"/>
            </p:cNvSpPr>
            <p:nvPr/>
          </p:nvSpPr>
          <p:spPr bwMode="auto">
            <a:xfrm flipV="1">
              <a:off x="4704" y="3264"/>
              <a:ext cx="0" cy="192"/>
            </a:xfrm>
            <a:prstGeom prst="line">
              <a:avLst/>
            </a:prstGeom>
            <a:noFill/>
            <a:ln w="28575">
              <a:solidFill>
                <a:schemeClr val="tx1"/>
              </a:solidFill>
              <a:round/>
              <a:headEnd/>
              <a:tailEnd type="triangle" w="med" len="med"/>
            </a:ln>
          </p:spPr>
          <p:txBody>
            <a:bodyPr wrap="none"/>
            <a:lstStyle/>
            <a:p>
              <a:endParaRPr lang="en-US"/>
            </a:p>
          </p:txBody>
        </p:sp>
        <p:sp>
          <p:nvSpPr>
            <p:cNvPr id="9270" name="Line 55"/>
            <p:cNvSpPr>
              <a:spLocks noChangeShapeType="1"/>
            </p:cNvSpPr>
            <p:nvPr/>
          </p:nvSpPr>
          <p:spPr bwMode="auto">
            <a:xfrm flipV="1">
              <a:off x="4992" y="3264"/>
              <a:ext cx="0" cy="192"/>
            </a:xfrm>
            <a:prstGeom prst="line">
              <a:avLst/>
            </a:prstGeom>
            <a:noFill/>
            <a:ln w="28575">
              <a:solidFill>
                <a:schemeClr val="tx1"/>
              </a:solidFill>
              <a:round/>
              <a:headEnd/>
              <a:tailEnd type="triangle" w="med" len="med"/>
            </a:ln>
          </p:spPr>
          <p:txBody>
            <a:bodyPr wrap="none"/>
            <a:lstStyle/>
            <a:p>
              <a:endParaRPr lang="en-US"/>
            </a:p>
          </p:txBody>
        </p:sp>
        <p:sp>
          <p:nvSpPr>
            <p:cNvPr id="9271" name="Line 56"/>
            <p:cNvSpPr>
              <a:spLocks noChangeShapeType="1"/>
            </p:cNvSpPr>
            <p:nvPr/>
          </p:nvSpPr>
          <p:spPr bwMode="auto">
            <a:xfrm>
              <a:off x="4128" y="1920"/>
              <a:ext cx="0" cy="192"/>
            </a:xfrm>
            <a:prstGeom prst="line">
              <a:avLst/>
            </a:prstGeom>
            <a:noFill/>
            <a:ln w="28575">
              <a:solidFill>
                <a:schemeClr val="tx1"/>
              </a:solidFill>
              <a:round/>
              <a:headEnd/>
              <a:tailEnd type="triangle" w="med" len="med"/>
            </a:ln>
          </p:spPr>
          <p:txBody>
            <a:bodyPr wrap="none"/>
            <a:lstStyle/>
            <a:p>
              <a:endParaRPr lang="en-US"/>
            </a:p>
          </p:txBody>
        </p:sp>
        <p:sp>
          <p:nvSpPr>
            <p:cNvPr id="9272" name="Line 57"/>
            <p:cNvSpPr>
              <a:spLocks noChangeShapeType="1"/>
            </p:cNvSpPr>
            <p:nvPr/>
          </p:nvSpPr>
          <p:spPr bwMode="auto">
            <a:xfrm>
              <a:off x="4416" y="1920"/>
              <a:ext cx="0" cy="192"/>
            </a:xfrm>
            <a:prstGeom prst="line">
              <a:avLst/>
            </a:prstGeom>
            <a:noFill/>
            <a:ln w="28575">
              <a:solidFill>
                <a:schemeClr val="tx1"/>
              </a:solidFill>
              <a:round/>
              <a:headEnd/>
              <a:tailEnd type="triangle" w="med" len="med"/>
            </a:ln>
          </p:spPr>
          <p:txBody>
            <a:bodyPr wrap="none"/>
            <a:lstStyle/>
            <a:p>
              <a:endParaRPr lang="en-US"/>
            </a:p>
          </p:txBody>
        </p:sp>
        <p:sp>
          <p:nvSpPr>
            <p:cNvPr id="9273" name="Line 58"/>
            <p:cNvSpPr>
              <a:spLocks noChangeShapeType="1"/>
            </p:cNvSpPr>
            <p:nvPr/>
          </p:nvSpPr>
          <p:spPr bwMode="auto">
            <a:xfrm>
              <a:off x="4704" y="1920"/>
              <a:ext cx="0" cy="192"/>
            </a:xfrm>
            <a:prstGeom prst="line">
              <a:avLst/>
            </a:prstGeom>
            <a:noFill/>
            <a:ln w="28575">
              <a:solidFill>
                <a:schemeClr val="tx1"/>
              </a:solidFill>
              <a:round/>
              <a:headEnd/>
              <a:tailEnd type="triangle" w="med" len="med"/>
            </a:ln>
          </p:spPr>
          <p:txBody>
            <a:bodyPr wrap="none"/>
            <a:lstStyle/>
            <a:p>
              <a:endParaRPr lang="en-US"/>
            </a:p>
          </p:txBody>
        </p:sp>
        <p:sp>
          <p:nvSpPr>
            <p:cNvPr id="9274" name="Line 59"/>
            <p:cNvSpPr>
              <a:spLocks noChangeShapeType="1"/>
            </p:cNvSpPr>
            <p:nvPr/>
          </p:nvSpPr>
          <p:spPr bwMode="auto">
            <a:xfrm>
              <a:off x="4992" y="1920"/>
              <a:ext cx="0" cy="192"/>
            </a:xfrm>
            <a:prstGeom prst="line">
              <a:avLst/>
            </a:prstGeom>
            <a:noFill/>
            <a:ln w="28575">
              <a:solidFill>
                <a:schemeClr val="tx1"/>
              </a:solidFill>
              <a:round/>
              <a:headEnd/>
              <a:tailEnd type="triangle" w="med" len="med"/>
            </a:ln>
          </p:spPr>
          <p:txBody>
            <a:bodyPr wrap="none"/>
            <a:lstStyle/>
            <a:p>
              <a:endParaRPr lang="en-US"/>
            </a:p>
          </p:txBody>
        </p:sp>
      </p:grpSp>
      <p:sp>
        <p:nvSpPr>
          <p:cNvPr id="9224" name="Line 60"/>
          <p:cNvSpPr>
            <a:spLocks noChangeShapeType="1"/>
          </p:cNvSpPr>
          <p:nvPr/>
        </p:nvSpPr>
        <p:spPr bwMode="auto">
          <a:xfrm>
            <a:off x="838200" y="2819400"/>
            <a:ext cx="533400" cy="0"/>
          </a:xfrm>
          <a:prstGeom prst="line">
            <a:avLst/>
          </a:prstGeom>
          <a:noFill/>
          <a:ln w="38100">
            <a:solidFill>
              <a:schemeClr val="accent2"/>
            </a:solidFill>
            <a:round/>
            <a:headEnd/>
            <a:tailEnd type="triangle" w="med" len="med"/>
          </a:ln>
        </p:spPr>
        <p:txBody>
          <a:bodyPr wrap="none"/>
          <a:lstStyle/>
          <a:p>
            <a:endParaRPr lang="en-US"/>
          </a:p>
        </p:txBody>
      </p:sp>
      <p:sp>
        <p:nvSpPr>
          <p:cNvPr id="9225" name="Line 61"/>
          <p:cNvSpPr>
            <a:spLocks noChangeShapeType="1"/>
          </p:cNvSpPr>
          <p:nvPr/>
        </p:nvSpPr>
        <p:spPr bwMode="auto">
          <a:xfrm flipH="1" flipV="1">
            <a:off x="1676400" y="3124200"/>
            <a:ext cx="0" cy="457200"/>
          </a:xfrm>
          <a:prstGeom prst="line">
            <a:avLst/>
          </a:prstGeom>
          <a:noFill/>
          <a:ln w="38100">
            <a:solidFill>
              <a:schemeClr val="accent2"/>
            </a:solidFill>
            <a:round/>
            <a:headEnd/>
            <a:tailEnd type="triangle" w="med" len="med"/>
          </a:ln>
        </p:spPr>
        <p:txBody>
          <a:bodyPr wrap="none"/>
          <a:lstStyle/>
          <a:p>
            <a:endParaRPr lang="en-US"/>
          </a:p>
        </p:txBody>
      </p:sp>
      <p:sp>
        <p:nvSpPr>
          <p:cNvPr id="9226" name="Line 62"/>
          <p:cNvSpPr>
            <a:spLocks noChangeShapeType="1"/>
          </p:cNvSpPr>
          <p:nvPr/>
        </p:nvSpPr>
        <p:spPr bwMode="auto">
          <a:xfrm flipH="1">
            <a:off x="1676400" y="2057400"/>
            <a:ext cx="0" cy="457200"/>
          </a:xfrm>
          <a:prstGeom prst="line">
            <a:avLst/>
          </a:prstGeom>
          <a:noFill/>
          <a:ln w="38100">
            <a:solidFill>
              <a:schemeClr val="accent2"/>
            </a:solidFill>
            <a:round/>
            <a:headEnd/>
            <a:tailEnd type="triangle" w="med" len="med"/>
          </a:ln>
        </p:spPr>
        <p:txBody>
          <a:bodyPr wrap="none"/>
          <a:lstStyle/>
          <a:p>
            <a:endParaRPr lang="en-US"/>
          </a:p>
        </p:txBody>
      </p:sp>
      <p:sp>
        <p:nvSpPr>
          <p:cNvPr id="9227" name="Rectangle 63"/>
          <p:cNvSpPr>
            <a:spLocks noChangeArrowheads="1"/>
          </p:cNvSpPr>
          <p:nvPr/>
        </p:nvSpPr>
        <p:spPr bwMode="auto">
          <a:xfrm>
            <a:off x="3733800" y="2514600"/>
            <a:ext cx="685800" cy="609600"/>
          </a:xfrm>
          <a:prstGeom prst="rect">
            <a:avLst/>
          </a:prstGeom>
          <a:noFill/>
          <a:ln w="28575">
            <a:solidFill>
              <a:schemeClr val="tx1"/>
            </a:solidFill>
            <a:miter lim="800000"/>
            <a:headEnd/>
            <a:tailEnd/>
          </a:ln>
        </p:spPr>
        <p:txBody>
          <a:bodyPr wrap="none" anchor="ctr"/>
          <a:lstStyle/>
          <a:p>
            <a:r>
              <a:rPr lang="en-US" altLang="zh-CN"/>
              <a:t>B</a:t>
            </a:r>
          </a:p>
        </p:txBody>
      </p:sp>
      <p:sp>
        <p:nvSpPr>
          <p:cNvPr id="9228" name="Line 64"/>
          <p:cNvSpPr>
            <a:spLocks noChangeShapeType="1"/>
          </p:cNvSpPr>
          <p:nvPr/>
        </p:nvSpPr>
        <p:spPr bwMode="auto">
          <a:xfrm flipH="1">
            <a:off x="4419600" y="2819400"/>
            <a:ext cx="533400" cy="0"/>
          </a:xfrm>
          <a:prstGeom prst="line">
            <a:avLst/>
          </a:prstGeom>
          <a:noFill/>
          <a:ln w="38100">
            <a:solidFill>
              <a:srgbClr val="FF0000"/>
            </a:solidFill>
            <a:round/>
            <a:headEnd/>
            <a:tailEnd type="triangle" w="med" len="med"/>
          </a:ln>
        </p:spPr>
        <p:txBody>
          <a:bodyPr wrap="none"/>
          <a:lstStyle/>
          <a:p>
            <a:endParaRPr lang="en-US"/>
          </a:p>
        </p:txBody>
      </p:sp>
      <p:sp>
        <p:nvSpPr>
          <p:cNvPr id="9229" name="Line 65"/>
          <p:cNvSpPr>
            <a:spLocks noChangeShapeType="1"/>
          </p:cNvSpPr>
          <p:nvPr/>
        </p:nvSpPr>
        <p:spPr bwMode="auto">
          <a:xfrm>
            <a:off x="3200400" y="2819400"/>
            <a:ext cx="533400" cy="0"/>
          </a:xfrm>
          <a:prstGeom prst="line">
            <a:avLst/>
          </a:prstGeom>
          <a:noFill/>
          <a:ln w="38100">
            <a:solidFill>
              <a:srgbClr val="FF0000"/>
            </a:solidFill>
            <a:round/>
            <a:headEnd/>
            <a:tailEnd type="triangle" w="med" len="med"/>
          </a:ln>
        </p:spPr>
        <p:txBody>
          <a:bodyPr wrap="none"/>
          <a:lstStyle/>
          <a:p>
            <a:endParaRPr lang="en-US"/>
          </a:p>
        </p:txBody>
      </p:sp>
      <p:sp>
        <p:nvSpPr>
          <p:cNvPr id="9230" name="Line 66"/>
          <p:cNvSpPr>
            <a:spLocks noChangeShapeType="1"/>
          </p:cNvSpPr>
          <p:nvPr/>
        </p:nvSpPr>
        <p:spPr bwMode="auto">
          <a:xfrm flipH="1" flipV="1">
            <a:off x="4038600" y="3124200"/>
            <a:ext cx="0" cy="457200"/>
          </a:xfrm>
          <a:prstGeom prst="line">
            <a:avLst/>
          </a:prstGeom>
          <a:noFill/>
          <a:ln w="38100">
            <a:solidFill>
              <a:srgbClr val="FF0000"/>
            </a:solidFill>
            <a:round/>
            <a:headEnd/>
            <a:tailEnd type="triangle" w="med" len="med"/>
          </a:ln>
        </p:spPr>
        <p:txBody>
          <a:bodyPr wrap="none"/>
          <a:lstStyle/>
          <a:p>
            <a:endParaRPr lang="en-US"/>
          </a:p>
        </p:txBody>
      </p:sp>
      <p:sp>
        <p:nvSpPr>
          <p:cNvPr id="9231" name="Line 67"/>
          <p:cNvSpPr>
            <a:spLocks noChangeShapeType="1"/>
          </p:cNvSpPr>
          <p:nvPr/>
        </p:nvSpPr>
        <p:spPr bwMode="auto">
          <a:xfrm flipH="1">
            <a:off x="4038600" y="2057400"/>
            <a:ext cx="0" cy="457200"/>
          </a:xfrm>
          <a:prstGeom prst="line">
            <a:avLst/>
          </a:prstGeom>
          <a:noFill/>
          <a:ln w="38100">
            <a:solidFill>
              <a:srgbClr val="FF0000"/>
            </a:solidFill>
            <a:round/>
            <a:headEnd/>
            <a:tailEnd type="triangle" w="med" len="med"/>
          </a:ln>
        </p:spPr>
        <p:txBody>
          <a:bodyPr wrap="none"/>
          <a:lstStyle/>
          <a:p>
            <a:endParaRPr lang="en-US"/>
          </a:p>
        </p:txBody>
      </p:sp>
      <p:grpSp>
        <p:nvGrpSpPr>
          <p:cNvPr id="3" name="Group 86"/>
          <p:cNvGrpSpPr>
            <a:grpSpLocks/>
          </p:cNvGrpSpPr>
          <p:nvPr/>
        </p:nvGrpSpPr>
        <p:grpSpPr bwMode="auto">
          <a:xfrm>
            <a:off x="1752600" y="3733800"/>
            <a:ext cx="2438400" cy="1524000"/>
            <a:chOff x="1104" y="2352"/>
            <a:chExt cx="1536" cy="960"/>
          </a:xfrm>
        </p:grpSpPr>
        <p:sp>
          <p:nvSpPr>
            <p:cNvPr id="9235" name="Rectangle 69"/>
            <p:cNvSpPr>
              <a:spLocks noChangeArrowheads="1"/>
            </p:cNvSpPr>
            <p:nvPr/>
          </p:nvSpPr>
          <p:spPr bwMode="auto">
            <a:xfrm>
              <a:off x="1440" y="2640"/>
              <a:ext cx="432" cy="384"/>
            </a:xfrm>
            <a:prstGeom prst="rect">
              <a:avLst/>
            </a:prstGeom>
            <a:noFill/>
            <a:ln w="28575">
              <a:solidFill>
                <a:schemeClr val="tx1"/>
              </a:solidFill>
              <a:miter lim="800000"/>
              <a:headEnd/>
              <a:tailEnd/>
            </a:ln>
          </p:spPr>
          <p:txBody>
            <a:bodyPr wrap="none" anchor="ctr"/>
            <a:lstStyle/>
            <a:p>
              <a:r>
                <a:rPr lang="en-US" altLang="zh-CN"/>
                <a:t>A</a:t>
              </a:r>
            </a:p>
          </p:txBody>
        </p:sp>
        <p:sp>
          <p:nvSpPr>
            <p:cNvPr id="9236" name="Line 71"/>
            <p:cNvSpPr>
              <a:spLocks noChangeShapeType="1"/>
            </p:cNvSpPr>
            <p:nvPr/>
          </p:nvSpPr>
          <p:spPr bwMode="auto">
            <a:xfrm>
              <a:off x="1104" y="2832"/>
              <a:ext cx="336" cy="0"/>
            </a:xfrm>
            <a:prstGeom prst="line">
              <a:avLst/>
            </a:prstGeom>
            <a:noFill/>
            <a:ln w="38100">
              <a:solidFill>
                <a:schemeClr val="accent2"/>
              </a:solidFill>
              <a:round/>
              <a:headEnd/>
              <a:tailEnd type="triangle" w="med" len="med"/>
            </a:ln>
          </p:spPr>
          <p:txBody>
            <a:bodyPr wrap="none"/>
            <a:lstStyle/>
            <a:p>
              <a:endParaRPr lang="en-US"/>
            </a:p>
          </p:txBody>
        </p:sp>
        <p:sp>
          <p:nvSpPr>
            <p:cNvPr id="9237" name="Line 72"/>
            <p:cNvSpPr>
              <a:spLocks noChangeShapeType="1"/>
            </p:cNvSpPr>
            <p:nvPr/>
          </p:nvSpPr>
          <p:spPr bwMode="auto">
            <a:xfrm flipH="1" flipV="1">
              <a:off x="1632" y="3024"/>
              <a:ext cx="0" cy="288"/>
            </a:xfrm>
            <a:prstGeom prst="line">
              <a:avLst/>
            </a:prstGeom>
            <a:noFill/>
            <a:ln w="38100">
              <a:solidFill>
                <a:schemeClr val="accent2"/>
              </a:solidFill>
              <a:round/>
              <a:headEnd/>
              <a:tailEnd type="triangle" w="med" len="med"/>
            </a:ln>
          </p:spPr>
          <p:txBody>
            <a:bodyPr wrap="none"/>
            <a:lstStyle/>
            <a:p>
              <a:endParaRPr lang="en-US"/>
            </a:p>
          </p:txBody>
        </p:sp>
        <p:sp>
          <p:nvSpPr>
            <p:cNvPr id="9238" name="Line 73"/>
            <p:cNvSpPr>
              <a:spLocks noChangeShapeType="1"/>
            </p:cNvSpPr>
            <p:nvPr/>
          </p:nvSpPr>
          <p:spPr bwMode="auto">
            <a:xfrm flipH="1">
              <a:off x="1632" y="2352"/>
              <a:ext cx="0" cy="288"/>
            </a:xfrm>
            <a:prstGeom prst="line">
              <a:avLst/>
            </a:prstGeom>
            <a:noFill/>
            <a:ln w="38100">
              <a:solidFill>
                <a:schemeClr val="accent2"/>
              </a:solidFill>
              <a:round/>
              <a:headEnd/>
              <a:tailEnd type="triangle" w="med" len="med"/>
            </a:ln>
          </p:spPr>
          <p:txBody>
            <a:bodyPr wrap="none"/>
            <a:lstStyle/>
            <a:p>
              <a:endParaRPr lang="en-US"/>
            </a:p>
          </p:txBody>
        </p:sp>
        <p:sp>
          <p:nvSpPr>
            <p:cNvPr id="9239" name="Rectangle 74"/>
            <p:cNvSpPr>
              <a:spLocks noChangeArrowheads="1"/>
            </p:cNvSpPr>
            <p:nvPr/>
          </p:nvSpPr>
          <p:spPr bwMode="auto">
            <a:xfrm>
              <a:off x="1872" y="2640"/>
              <a:ext cx="432" cy="384"/>
            </a:xfrm>
            <a:prstGeom prst="rect">
              <a:avLst/>
            </a:prstGeom>
            <a:noFill/>
            <a:ln w="28575">
              <a:solidFill>
                <a:schemeClr val="tx1"/>
              </a:solidFill>
              <a:miter lim="800000"/>
              <a:headEnd/>
              <a:tailEnd/>
            </a:ln>
          </p:spPr>
          <p:txBody>
            <a:bodyPr wrap="none" anchor="ctr"/>
            <a:lstStyle/>
            <a:p>
              <a:r>
                <a:rPr lang="en-US" altLang="zh-CN"/>
                <a:t>B</a:t>
              </a:r>
            </a:p>
          </p:txBody>
        </p:sp>
        <p:sp>
          <p:nvSpPr>
            <p:cNvPr id="9240" name="Line 75"/>
            <p:cNvSpPr>
              <a:spLocks noChangeShapeType="1"/>
            </p:cNvSpPr>
            <p:nvPr/>
          </p:nvSpPr>
          <p:spPr bwMode="auto">
            <a:xfrm flipH="1">
              <a:off x="2304" y="2832"/>
              <a:ext cx="336" cy="0"/>
            </a:xfrm>
            <a:prstGeom prst="line">
              <a:avLst/>
            </a:prstGeom>
            <a:noFill/>
            <a:ln w="38100">
              <a:solidFill>
                <a:srgbClr val="FF0000"/>
              </a:solidFill>
              <a:round/>
              <a:headEnd/>
              <a:tailEnd type="triangle" w="med" len="med"/>
            </a:ln>
          </p:spPr>
          <p:txBody>
            <a:bodyPr wrap="none"/>
            <a:lstStyle/>
            <a:p>
              <a:endParaRPr lang="en-US"/>
            </a:p>
          </p:txBody>
        </p:sp>
        <p:sp>
          <p:nvSpPr>
            <p:cNvPr id="9241" name="Line 77"/>
            <p:cNvSpPr>
              <a:spLocks noChangeShapeType="1"/>
            </p:cNvSpPr>
            <p:nvPr/>
          </p:nvSpPr>
          <p:spPr bwMode="auto">
            <a:xfrm flipH="1" flipV="1">
              <a:off x="2064" y="3024"/>
              <a:ext cx="0" cy="288"/>
            </a:xfrm>
            <a:prstGeom prst="line">
              <a:avLst/>
            </a:prstGeom>
            <a:noFill/>
            <a:ln w="38100">
              <a:solidFill>
                <a:srgbClr val="FF0000"/>
              </a:solidFill>
              <a:round/>
              <a:headEnd/>
              <a:tailEnd type="triangle" w="med" len="med"/>
            </a:ln>
          </p:spPr>
          <p:txBody>
            <a:bodyPr wrap="none"/>
            <a:lstStyle/>
            <a:p>
              <a:endParaRPr lang="en-US"/>
            </a:p>
          </p:txBody>
        </p:sp>
        <p:sp>
          <p:nvSpPr>
            <p:cNvPr id="9242" name="Line 78"/>
            <p:cNvSpPr>
              <a:spLocks noChangeShapeType="1"/>
            </p:cNvSpPr>
            <p:nvPr/>
          </p:nvSpPr>
          <p:spPr bwMode="auto">
            <a:xfrm flipH="1">
              <a:off x="2064" y="2352"/>
              <a:ext cx="0" cy="288"/>
            </a:xfrm>
            <a:prstGeom prst="line">
              <a:avLst/>
            </a:prstGeom>
            <a:noFill/>
            <a:ln w="38100">
              <a:solidFill>
                <a:srgbClr val="FF0000"/>
              </a:solidFill>
              <a:round/>
              <a:headEnd/>
              <a:tailEnd type="triangle" w="med" len="med"/>
            </a:ln>
          </p:spPr>
          <p:txBody>
            <a:bodyPr wrap="none"/>
            <a:lstStyle/>
            <a:p>
              <a:endParaRPr lang="en-US"/>
            </a:p>
          </p:txBody>
        </p:sp>
      </p:grpSp>
      <p:sp>
        <p:nvSpPr>
          <p:cNvPr id="296019" name="AutoShape 83"/>
          <p:cNvSpPr>
            <a:spLocks noChangeArrowheads="1"/>
          </p:cNvSpPr>
          <p:nvPr/>
        </p:nvSpPr>
        <p:spPr bwMode="auto">
          <a:xfrm>
            <a:off x="4648200" y="4343400"/>
            <a:ext cx="990600" cy="381000"/>
          </a:xfrm>
          <a:prstGeom prst="rightArrow">
            <a:avLst>
              <a:gd name="adj1" fmla="val 50000"/>
              <a:gd name="adj2" fmla="val 65000"/>
            </a:avLst>
          </a:prstGeom>
          <a:solidFill>
            <a:schemeClr val="accent1"/>
          </a:solidFill>
          <a:ln w="28575">
            <a:solidFill>
              <a:schemeClr val="tx1"/>
            </a:solidFill>
            <a:miter lim="800000"/>
            <a:headEnd/>
            <a:tailEnd/>
          </a:ln>
        </p:spPr>
        <p:txBody>
          <a:bodyPr wrap="none" anchor="ctr"/>
          <a:lstStyle/>
          <a:p>
            <a:endParaRPr lang="en-US"/>
          </a:p>
        </p:txBody>
      </p:sp>
      <p:sp>
        <p:nvSpPr>
          <p:cNvPr id="296020" name="AutoShape 84"/>
          <p:cNvSpPr>
            <a:spLocks noChangeArrowheads="1"/>
          </p:cNvSpPr>
          <p:nvPr/>
        </p:nvSpPr>
        <p:spPr bwMode="auto">
          <a:xfrm>
            <a:off x="2743200" y="3048000"/>
            <a:ext cx="381000" cy="685800"/>
          </a:xfrm>
          <a:prstGeom prst="downArrow">
            <a:avLst>
              <a:gd name="adj1" fmla="val 50000"/>
              <a:gd name="adj2" fmla="val 45000"/>
            </a:avLst>
          </a:prstGeom>
          <a:solidFill>
            <a:schemeClr val="accent1"/>
          </a:solidFill>
          <a:ln w="2857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6020"/>
                                        </p:tgtEl>
                                        <p:attrNameLst>
                                          <p:attrName>style.visibility</p:attrName>
                                        </p:attrNameLst>
                                      </p:cBhvr>
                                      <p:to>
                                        <p:strVal val="visible"/>
                                      </p:to>
                                    </p:set>
                                    <p:animEffect transition="in" filter="wipe(up)">
                                      <p:cBhvr>
                                        <p:cTn id="7" dur="500"/>
                                        <p:tgtEl>
                                          <p:spTgt spid="29602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6019"/>
                                        </p:tgtEl>
                                        <p:attrNameLst>
                                          <p:attrName>style.visibility</p:attrName>
                                        </p:attrNameLst>
                                      </p:cBhvr>
                                      <p:to>
                                        <p:strVal val="visible"/>
                                      </p:to>
                                    </p:set>
                                    <p:animEffect transition="in" filter="wipe(left)">
                                      <p:cBhvr>
                                        <p:cTn id="16" dur="500"/>
                                        <p:tgtEl>
                                          <p:spTgt spid="29601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19" grpId="0" animBg="1"/>
      <p:bldP spid="2960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2"/>
          <p:cNvSpPr>
            <a:spLocks noGrp="1" noChangeArrowheads="1"/>
          </p:cNvSpPr>
          <p:nvPr>
            <p:ph type="title"/>
          </p:nvPr>
        </p:nvSpPr>
        <p:spPr bwMode="auto">
          <a:xfrm>
            <a:off x="0" y="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zh-CN" sz="2800" smtClean="0">
                <a:solidFill>
                  <a:schemeClr val="tx1"/>
                </a:solidFill>
                <a:ea typeface="宋体" pitchFamily="2" charset="-122"/>
              </a:rPr>
              <a:t>Finite Volume III</a:t>
            </a:r>
            <a:endParaRPr lang="en-US" altLang="zh-CN" smtClean="0">
              <a:ea typeface="宋体" pitchFamily="2" charset="-122"/>
            </a:endParaRPr>
          </a:p>
        </p:txBody>
      </p:sp>
      <p:graphicFrame>
        <p:nvGraphicFramePr>
          <p:cNvPr id="10242" name="Object 0"/>
          <p:cNvGraphicFramePr>
            <a:graphicFrameLocks noChangeAspect="1"/>
          </p:cNvGraphicFramePr>
          <p:nvPr/>
        </p:nvGraphicFramePr>
        <p:xfrm>
          <a:off x="3698875" y="1079500"/>
          <a:ext cx="1935163" cy="654050"/>
        </p:xfrm>
        <a:graphic>
          <a:graphicData uri="http://schemas.openxmlformats.org/presentationml/2006/ole">
            <p:oleObj spid="_x0000_s10242" name="Equation" r:id="rId4" imgW="1193760" imgH="393480" progId="Equation.3">
              <p:embed/>
            </p:oleObj>
          </a:graphicData>
        </a:graphic>
      </p:graphicFrame>
      <p:sp>
        <p:nvSpPr>
          <p:cNvPr id="10252" name="Text Box 7"/>
          <p:cNvSpPr txBox="1">
            <a:spLocks noChangeArrowheads="1"/>
          </p:cNvSpPr>
          <p:nvPr/>
        </p:nvSpPr>
        <p:spPr bwMode="auto">
          <a:xfrm>
            <a:off x="3435350" y="719138"/>
            <a:ext cx="4641850" cy="336550"/>
          </a:xfrm>
          <a:prstGeom prst="rect">
            <a:avLst/>
          </a:prstGeom>
          <a:noFill/>
          <a:ln w="9525">
            <a:noFill/>
            <a:miter lim="800000"/>
            <a:headEnd/>
            <a:tailEnd/>
          </a:ln>
        </p:spPr>
        <p:txBody>
          <a:bodyPr>
            <a:spAutoFit/>
          </a:bodyPr>
          <a:lstStyle/>
          <a:p>
            <a:pPr algn="l">
              <a:spcBef>
                <a:spcPct val="50000"/>
              </a:spcBef>
            </a:pPr>
            <a:r>
              <a:rPr lang="en-US" altLang="zh-CN" sz="1600" b="1">
                <a:solidFill>
                  <a:srgbClr val="006600"/>
                </a:solidFill>
                <a:latin typeface="Arial" charset="0"/>
              </a:rPr>
              <a:t>Approximation of Volume Integrals</a:t>
            </a:r>
          </a:p>
        </p:txBody>
      </p:sp>
      <p:grpSp>
        <p:nvGrpSpPr>
          <p:cNvPr id="2" name="Group 8"/>
          <p:cNvGrpSpPr>
            <a:grpSpLocks/>
          </p:cNvGrpSpPr>
          <p:nvPr/>
        </p:nvGrpSpPr>
        <p:grpSpPr bwMode="auto">
          <a:xfrm>
            <a:off x="685800" y="533400"/>
            <a:ext cx="2667000" cy="2667000"/>
            <a:chOff x="-96" y="720"/>
            <a:chExt cx="2341" cy="2544"/>
          </a:xfrm>
        </p:grpSpPr>
        <p:graphicFrame>
          <p:nvGraphicFramePr>
            <p:cNvPr id="10247" name="Object 5"/>
            <p:cNvGraphicFramePr>
              <a:graphicFrameLocks noChangeAspect="1"/>
            </p:cNvGraphicFramePr>
            <p:nvPr/>
          </p:nvGraphicFramePr>
          <p:xfrm>
            <a:off x="-96" y="912"/>
            <a:ext cx="2341" cy="2352"/>
          </p:xfrm>
          <a:graphic>
            <a:graphicData uri="http://schemas.openxmlformats.org/presentationml/2006/ole">
              <p:oleObj spid="_x0000_s10247" name="位图图像" r:id="rId5" imgW="4029637" imgH="4048690" progId="PBrush">
                <p:embed/>
              </p:oleObj>
            </a:graphicData>
          </a:graphic>
        </p:graphicFrame>
        <p:sp>
          <p:nvSpPr>
            <p:cNvPr id="10266" name="Line 10"/>
            <p:cNvSpPr>
              <a:spLocks noChangeShapeType="1"/>
            </p:cNvSpPr>
            <p:nvPr/>
          </p:nvSpPr>
          <p:spPr bwMode="auto">
            <a:xfrm flipH="1" flipV="1">
              <a:off x="720" y="1008"/>
              <a:ext cx="528" cy="769"/>
            </a:xfrm>
            <a:prstGeom prst="line">
              <a:avLst/>
            </a:prstGeom>
            <a:noFill/>
            <a:ln w="9525">
              <a:solidFill>
                <a:srgbClr val="3366FF"/>
              </a:solidFill>
              <a:round/>
              <a:headEnd/>
              <a:tailEnd/>
            </a:ln>
          </p:spPr>
          <p:txBody>
            <a:bodyPr wrap="none" anchor="ctr"/>
            <a:lstStyle/>
            <a:p>
              <a:endParaRPr lang="en-US"/>
            </a:p>
          </p:txBody>
        </p:sp>
        <p:sp>
          <p:nvSpPr>
            <p:cNvPr id="10267" name="Line 11"/>
            <p:cNvSpPr>
              <a:spLocks noChangeShapeType="1"/>
            </p:cNvSpPr>
            <p:nvPr/>
          </p:nvSpPr>
          <p:spPr bwMode="auto">
            <a:xfrm>
              <a:off x="1536" y="1728"/>
              <a:ext cx="384" cy="1056"/>
            </a:xfrm>
            <a:prstGeom prst="line">
              <a:avLst/>
            </a:prstGeom>
            <a:noFill/>
            <a:ln w="9525">
              <a:solidFill>
                <a:srgbClr val="3366FF"/>
              </a:solidFill>
              <a:round/>
              <a:headEnd/>
              <a:tailEnd/>
            </a:ln>
          </p:spPr>
          <p:txBody>
            <a:bodyPr wrap="none" anchor="ctr"/>
            <a:lstStyle/>
            <a:p>
              <a:endParaRPr lang="en-US"/>
            </a:p>
          </p:txBody>
        </p:sp>
        <p:sp>
          <p:nvSpPr>
            <p:cNvPr id="10268" name="Line 12"/>
            <p:cNvSpPr>
              <a:spLocks noChangeShapeType="1"/>
            </p:cNvSpPr>
            <p:nvPr/>
          </p:nvSpPr>
          <p:spPr bwMode="auto">
            <a:xfrm flipH="1" flipV="1">
              <a:off x="1680" y="960"/>
              <a:ext cx="144" cy="768"/>
            </a:xfrm>
            <a:prstGeom prst="line">
              <a:avLst/>
            </a:prstGeom>
            <a:noFill/>
            <a:ln w="9525">
              <a:solidFill>
                <a:srgbClr val="3366FF"/>
              </a:solidFill>
              <a:round/>
              <a:headEnd/>
              <a:tailEnd/>
            </a:ln>
          </p:spPr>
          <p:txBody>
            <a:bodyPr wrap="none" anchor="ctr"/>
            <a:lstStyle/>
            <a:p>
              <a:endParaRPr lang="en-US"/>
            </a:p>
          </p:txBody>
        </p:sp>
        <p:graphicFrame>
          <p:nvGraphicFramePr>
            <p:cNvPr id="10248" name="Object 6"/>
            <p:cNvGraphicFramePr>
              <a:graphicFrameLocks noChangeAspect="1"/>
            </p:cNvGraphicFramePr>
            <p:nvPr/>
          </p:nvGraphicFramePr>
          <p:xfrm>
            <a:off x="576" y="768"/>
            <a:ext cx="288" cy="286"/>
          </p:xfrm>
          <a:graphic>
            <a:graphicData uri="http://schemas.openxmlformats.org/presentationml/2006/ole">
              <p:oleObj spid="_x0000_s10248" name="Equation" r:id="rId6" imgW="215640" imgH="215640" progId="Equation.3">
                <p:embed/>
              </p:oleObj>
            </a:graphicData>
          </a:graphic>
        </p:graphicFrame>
        <p:graphicFrame>
          <p:nvGraphicFramePr>
            <p:cNvPr id="10249" name="Object 7"/>
            <p:cNvGraphicFramePr>
              <a:graphicFrameLocks noChangeAspect="1"/>
            </p:cNvGraphicFramePr>
            <p:nvPr/>
          </p:nvGraphicFramePr>
          <p:xfrm>
            <a:off x="1783" y="2778"/>
            <a:ext cx="264" cy="294"/>
          </p:xfrm>
          <a:graphic>
            <a:graphicData uri="http://schemas.openxmlformats.org/presentationml/2006/ole">
              <p:oleObj spid="_x0000_s10249" name="Equation" r:id="rId7" imgW="203040" imgH="228600" progId="Equation.3">
                <p:embed/>
              </p:oleObj>
            </a:graphicData>
          </a:graphic>
        </p:graphicFrame>
        <p:graphicFrame>
          <p:nvGraphicFramePr>
            <p:cNvPr id="10250" name="Object 8"/>
            <p:cNvGraphicFramePr>
              <a:graphicFrameLocks noChangeAspect="1"/>
            </p:cNvGraphicFramePr>
            <p:nvPr/>
          </p:nvGraphicFramePr>
          <p:xfrm>
            <a:off x="1536" y="720"/>
            <a:ext cx="288" cy="286"/>
          </p:xfrm>
          <a:graphic>
            <a:graphicData uri="http://schemas.openxmlformats.org/presentationml/2006/ole">
              <p:oleObj spid="_x0000_s10250" name="Equation" r:id="rId8" imgW="215640" imgH="215640" progId="Equation.3">
                <p:embed/>
              </p:oleObj>
            </a:graphicData>
          </a:graphic>
        </p:graphicFrame>
      </p:grpSp>
      <p:grpSp>
        <p:nvGrpSpPr>
          <p:cNvPr id="3" name="Group 28"/>
          <p:cNvGrpSpPr>
            <a:grpSpLocks/>
          </p:cNvGrpSpPr>
          <p:nvPr/>
        </p:nvGrpSpPr>
        <p:grpSpPr bwMode="auto">
          <a:xfrm>
            <a:off x="3352800" y="3276600"/>
            <a:ext cx="5181600" cy="2057400"/>
            <a:chOff x="2112" y="2064"/>
            <a:chExt cx="3264" cy="1296"/>
          </a:xfrm>
        </p:grpSpPr>
        <p:grpSp>
          <p:nvGrpSpPr>
            <p:cNvPr id="4" name="Group 16"/>
            <p:cNvGrpSpPr>
              <a:grpSpLocks/>
            </p:cNvGrpSpPr>
            <p:nvPr/>
          </p:nvGrpSpPr>
          <p:grpSpPr bwMode="auto">
            <a:xfrm>
              <a:off x="2112" y="2118"/>
              <a:ext cx="3151" cy="1228"/>
              <a:chOff x="2298" y="2550"/>
              <a:chExt cx="3151" cy="1228"/>
            </a:xfrm>
          </p:grpSpPr>
          <p:sp>
            <p:nvSpPr>
              <p:cNvPr id="10262" name="Text Box 17"/>
              <p:cNvSpPr txBox="1">
                <a:spLocks noChangeArrowheads="1"/>
              </p:cNvSpPr>
              <p:nvPr/>
            </p:nvSpPr>
            <p:spPr bwMode="auto">
              <a:xfrm>
                <a:off x="2352" y="2550"/>
                <a:ext cx="2583" cy="212"/>
              </a:xfrm>
              <a:prstGeom prst="rect">
                <a:avLst/>
              </a:prstGeom>
              <a:noFill/>
              <a:ln w="9525">
                <a:noFill/>
                <a:miter lim="800000"/>
                <a:headEnd/>
                <a:tailEnd/>
              </a:ln>
            </p:spPr>
            <p:txBody>
              <a:bodyPr>
                <a:spAutoFit/>
              </a:bodyPr>
              <a:lstStyle/>
              <a:p>
                <a:pPr algn="l">
                  <a:spcBef>
                    <a:spcPct val="50000"/>
                  </a:spcBef>
                </a:pPr>
                <a:r>
                  <a:rPr lang="en-US" altLang="zh-CN" sz="1600" b="1">
                    <a:solidFill>
                      <a:srgbClr val="006600"/>
                    </a:solidFill>
                    <a:latin typeface="Arial" charset="0"/>
                  </a:rPr>
                  <a:t>Interpolation</a:t>
                </a:r>
              </a:p>
            </p:txBody>
          </p:sp>
          <p:grpSp>
            <p:nvGrpSpPr>
              <p:cNvPr id="5" name="Group 18"/>
              <p:cNvGrpSpPr>
                <a:grpSpLocks/>
              </p:cNvGrpSpPr>
              <p:nvPr/>
            </p:nvGrpSpPr>
            <p:grpSpPr bwMode="auto">
              <a:xfrm>
                <a:off x="2298" y="2802"/>
                <a:ext cx="2232" cy="479"/>
                <a:chOff x="2496" y="2544"/>
                <a:chExt cx="2198" cy="479"/>
              </a:xfrm>
            </p:grpSpPr>
            <p:graphicFrame>
              <p:nvGraphicFramePr>
                <p:cNvPr id="10246" name="Object 4"/>
                <p:cNvGraphicFramePr>
                  <a:graphicFrameLocks noChangeAspect="1"/>
                </p:cNvGraphicFramePr>
                <p:nvPr/>
              </p:nvGraphicFramePr>
              <p:xfrm>
                <a:off x="3254" y="2544"/>
                <a:ext cx="1440" cy="479"/>
              </p:xfrm>
              <a:graphic>
                <a:graphicData uri="http://schemas.openxmlformats.org/presentationml/2006/ole">
                  <p:oleObj spid="_x0000_s10246" name="Equation" r:id="rId9" imgW="1612800" imgH="533160" progId="Equation.3">
                    <p:embed/>
                  </p:oleObj>
                </a:graphicData>
              </a:graphic>
            </p:graphicFrame>
            <p:sp>
              <p:nvSpPr>
                <p:cNvPr id="10265" name="Text Box 20"/>
                <p:cNvSpPr txBox="1">
                  <a:spLocks noChangeArrowheads="1"/>
                </p:cNvSpPr>
                <p:nvPr/>
              </p:nvSpPr>
              <p:spPr bwMode="auto">
                <a:xfrm>
                  <a:off x="2496" y="2640"/>
                  <a:ext cx="864" cy="192"/>
                </a:xfrm>
                <a:prstGeom prst="rect">
                  <a:avLst/>
                </a:prstGeom>
                <a:noFill/>
                <a:ln w="9525">
                  <a:noFill/>
                  <a:miter lim="800000"/>
                  <a:headEnd/>
                  <a:tailEnd/>
                </a:ln>
              </p:spPr>
              <p:txBody>
                <a:bodyPr>
                  <a:spAutoFit/>
                </a:bodyPr>
                <a:lstStyle/>
                <a:p>
                  <a:pPr>
                    <a:spcBef>
                      <a:spcPct val="50000"/>
                    </a:spcBef>
                  </a:pPr>
                  <a:r>
                    <a:rPr lang="en-US" altLang="zh-CN" sz="1400" b="1">
                      <a:solidFill>
                        <a:srgbClr val="006600"/>
                      </a:solidFill>
                      <a:latin typeface="Arial" charset="0"/>
                    </a:rPr>
                    <a:t>Upwind</a:t>
                  </a:r>
                </a:p>
              </p:txBody>
            </p:sp>
          </p:grpSp>
          <p:sp>
            <p:nvSpPr>
              <p:cNvPr id="10264" name="Text Box 21"/>
              <p:cNvSpPr txBox="1">
                <a:spLocks noChangeArrowheads="1"/>
              </p:cNvSpPr>
              <p:nvPr/>
            </p:nvSpPr>
            <p:spPr bwMode="auto">
              <a:xfrm>
                <a:off x="2343" y="3405"/>
                <a:ext cx="780" cy="192"/>
              </a:xfrm>
              <a:prstGeom prst="rect">
                <a:avLst/>
              </a:prstGeom>
              <a:noFill/>
              <a:ln w="9525">
                <a:noFill/>
                <a:miter lim="800000"/>
                <a:headEnd/>
                <a:tailEnd/>
              </a:ln>
            </p:spPr>
            <p:txBody>
              <a:bodyPr>
                <a:spAutoFit/>
              </a:bodyPr>
              <a:lstStyle/>
              <a:p>
                <a:pPr>
                  <a:spcBef>
                    <a:spcPct val="50000"/>
                  </a:spcBef>
                </a:pPr>
                <a:r>
                  <a:rPr lang="en-US" altLang="zh-CN" sz="1400" b="1">
                    <a:solidFill>
                      <a:srgbClr val="006600"/>
                    </a:solidFill>
                    <a:latin typeface="Arial" charset="0"/>
                  </a:rPr>
                  <a:t>Central</a:t>
                </a:r>
              </a:p>
            </p:txBody>
          </p:sp>
          <p:graphicFrame>
            <p:nvGraphicFramePr>
              <p:cNvPr id="10245" name="Object 3"/>
              <p:cNvGraphicFramePr>
                <a:graphicFrameLocks noChangeAspect="1"/>
              </p:cNvGraphicFramePr>
              <p:nvPr/>
            </p:nvGraphicFramePr>
            <p:xfrm>
              <a:off x="3072" y="3351"/>
              <a:ext cx="2377" cy="427"/>
            </p:xfrm>
            <a:graphic>
              <a:graphicData uri="http://schemas.openxmlformats.org/presentationml/2006/ole">
                <p:oleObj spid="_x0000_s10245" name="Equation" r:id="rId10" imgW="2361960" imgH="431640" progId="Equation.3">
                  <p:embed/>
                </p:oleObj>
              </a:graphicData>
            </a:graphic>
          </p:graphicFrame>
        </p:grpSp>
        <p:sp>
          <p:nvSpPr>
            <p:cNvPr id="10261" name="Rectangle 23"/>
            <p:cNvSpPr>
              <a:spLocks noChangeArrowheads="1"/>
            </p:cNvSpPr>
            <p:nvPr/>
          </p:nvSpPr>
          <p:spPr bwMode="auto">
            <a:xfrm>
              <a:off x="2157" y="2064"/>
              <a:ext cx="3219" cy="1296"/>
            </a:xfrm>
            <a:prstGeom prst="rect">
              <a:avLst/>
            </a:prstGeom>
            <a:noFill/>
            <a:ln w="12700">
              <a:solidFill>
                <a:schemeClr val="tx1"/>
              </a:solidFill>
              <a:miter lim="800000"/>
              <a:headEnd/>
              <a:tailEnd/>
            </a:ln>
          </p:spPr>
          <p:txBody>
            <a:bodyPr wrap="none" anchor="ctr"/>
            <a:lstStyle/>
            <a:p>
              <a:endParaRPr lang="en-US"/>
            </a:p>
          </p:txBody>
        </p:sp>
      </p:grpSp>
      <p:grpSp>
        <p:nvGrpSpPr>
          <p:cNvPr id="6" name="Group 27"/>
          <p:cNvGrpSpPr>
            <a:grpSpLocks/>
          </p:cNvGrpSpPr>
          <p:nvPr/>
        </p:nvGrpSpPr>
        <p:grpSpPr bwMode="auto">
          <a:xfrm>
            <a:off x="3419475" y="1905000"/>
            <a:ext cx="5200650" cy="1219200"/>
            <a:chOff x="2154" y="1200"/>
            <a:chExt cx="3276" cy="768"/>
          </a:xfrm>
        </p:grpSpPr>
        <p:grpSp>
          <p:nvGrpSpPr>
            <p:cNvPr id="7" name="Group 3"/>
            <p:cNvGrpSpPr>
              <a:grpSpLocks/>
            </p:cNvGrpSpPr>
            <p:nvPr/>
          </p:nvGrpSpPr>
          <p:grpSpPr bwMode="auto">
            <a:xfrm>
              <a:off x="2166" y="1248"/>
              <a:ext cx="3264" cy="670"/>
              <a:chOff x="2366" y="768"/>
              <a:chExt cx="3264" cy="670"/>
            </a:xfrm>
          </p:grpSpPr>
          <p:graphicFrame>
            <p:nvGraphicFramePr>
              <p:cNvPr id="10244" name="Object 2"/>
              <p:cNvGraphicFramePr>
                <a:graphicFrameLocks noChangeAspect="1"/>
              </p:cNvGraphicFramePr>
              <p:nvPr/>
            </p:nvGraphicFramePr>
            <p:xfrm>
              <a:off x="2395" y="1056"/>
              <a:ext cx="2982" cy="382"/>
            </p:xfrm>
            <a:graphic>
              <a:graphicData uri="http://schemas.openxmlformats.org/presentationml/2006/ole">
                <p:oleObj spid="_x0000_s10244" name="Equation" r:id="rId11" imgW="2755800" imgH="355320" progId="Equation.3">
                  <p:embed/>
                </p:oleObj>
              </a:graphicData>
            </a:graphic>
          </p:graphicFrame>
          <p:sp>
            <p:nvSpPr>
              <p:cNvPr id="10259" name="Text Box 5"/>
              <p:cNvSpPr txBox="1">
                <a:spLocks noChangeArrowheads="1"/>
              </p:cNvSpPr>
              <p:nvPr/>
            </p:nvSpPr>
            <p:spPr bwMode="auto">
              <a:xfrm>
                <a:off x="2366" y="768"/>
                <a:ext cx="3264" cy="212"/>
              </a:xfrm>
              <a:prstGeom prst="rect">
                <a:avLst/>
              </a:prstGeom>
              <a:noFill/>
              <a:ln w="9525">
                <a:noFill/>
                <a:miter lim="800000"/>
                <a:headEnd/>
                <a:tailEnd/>
              </a:ln>
            </p:spPr>
            <p:txBody>
              <a:bodyPr>
                <a:spAutoFit/>
              </a:bodyPr>
              <a:lstStyle/>
              <a:p>
                <a:pPr algn="l">
                  <a:spcBef>
                    <a:spcPct val="50000"/>
                  </a:spcBef>
                </a:pPr>
                <a:r>
                  <a:rPr lang="en-US" altLang="zh-CN" sz="1600" b="1">
                    <a:solidFill>
                      <a:srgbClr val="006600"/>
                    </a:solidFill>
                    <a:latin typeface="Arial" charset="0"/>
                  </a:rPr>
                  <a:t>Approximation of Surface Integrals ( Midpoint Rule)</a:t>
                </a:r>
              </a:p>
            </p:txBody>
          </p:sp>
        </p:grpSp>
        <p:sp>
          <p:nvSpPr>
            <p:cNvPr id="10258" name="Rectangle 24"/>
            <p:cNvSpPr>
              <a:spLocks noChangeArrowheads="1"/>
            </p:cNvSpPr>
            <p:nvPr/>
          </p:nvSpPr>
          <p:spPr bwMode="auto">
            <a:xfrm>
              <a:off x="2154" y="1200"/>
              <a:ext cx="3222" cy="768"/>
            </a:xfrm>
            <a:prstGeom prst="rect">
              <a:avLst/>
            </a:prstGeom>
            <a:noFill/>
            <a:ln w="12700">
              <a:solidFill>
                <a:schemeClr val="tx1"/>
              </a:solidFill>
              <a:miter lim="800000"/>
              <a:headEnd/>
              <a:tailEnd/>
            </a:ln>
          </p:spPr>
          <p:txBody>
            <a:bodyPr wrap="none" anchor="ctr"/>
            <a:lstStyle/>
            <a:p>
              <a:endParaRPr lang="en-US"/>
            </a:p>
          </p:txBody>
        </p:sp>
      </p:grpSp>
      <p:sp>
        <p:nvSpPr>
          <p:cNvPr id="10256" name="Rectangle 25"/>
          <p:cNvSpPr>
            <a:spLocks noChangeArrowheads="1"/>
          </p:cNvSpPr>
          <p:nvPr/>
        </p:nvSpPr>
        <p:spPr bwMode="auto">
          <a:xfrm>
            <a:off x="3421063" y="690563"/>
            <a:ext cx="5113337" cy="1143000"/>
          </a:xfrm>
          <a:prstGeom prst="rect">
            <a:avLst/>
          </a:prstGeom>
          <a:noFill/>
          <a:ln w="12700">
            <a:solidFill>
              <a:schemeClr val="tx1"/>
            </a:solidFill>
            <a:miter lim="800000"/>
            <a:headEnd/>
            <a:tailEnd/>
          </a:ln>
        </p:spPr>
        <p:txBody>
          <a:bodyPr wrap="none" anchor="ctr"/>
          <a:lstStyle/>
          <a:p>
            <a:endParaRPr lang="en-US"/>
          </a:p>
        </p:txBody>
      </p:sp>
      <p:graphicFrame>
        <p:nvGraphicFramePr>
          <p:cNvPr id="10243" name="Object 1"/>
          <p:cNvGraphicFramePr>
            <a:graphicFrameLocks noChangeAspect="1"/>
          </p:cNvGraphicFramePr>
          <p:nvPr/>
        </p:nvGraphicFramePr>
        <p:xfrm>
          <a:off x="6019800" y="1066800"/>
          <a:ext cx="2409825" cy="654050"/>
        </p:xfrm>
        <a:graphic>
          <a:graphicData uri="http://schemas.openxmlformats.org/presentationml/2006/ole">
            <p:oleObj spid="_x0000_s10243" name="Equation" r:id="rId12" imgW="1485720" imgH="39348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bwMode="auto">
          <a:xfrm>
            <a:off x="2057400" y="5562600"/>
            <a:ext cx="4267200" cy="76200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r>
              <a:rPr lang="en-GB" altLang="zh-CN" sz="2400" smtClean="0">
                <a:solidFill>
                  <a:schemeClr val="tx1"/>
                </a:solidFill>
                <a:ea typeface="宋体" pitchFamily="2" charset="-122"/>
              </a:rPr>
              <a:t>Discretization of </a:t>
            </a:r>
            <a:br>
              <a:rPr lang="en-GB" altLang="zh-CN" sz="2400" smtClean="0">
                <a:solidFill>
                  <a:schemeClr val="tx1"/>
                </a:solidFill>
                <a:ea typeface="宋体" pitchFamily="2" charset="-122"/>
              </a:rPr>
            </a:br>
            <a:r>
              <a:rPr lang="en-GB" altLang="zh-CN" sz="2400" smtClean="0">
                <a:solidFill>
                  <a:schemeClr val="tx1"/>
                </a:solidFill>
                <a:ea typeface="宋体" pitchFamily="2" charset="-122"/>
              </a:rPr>
              <a:t>Continuity Equation</a:t>
            </a:r>
            <a:endParaRPr lang="en-US" altLang="zh-CN" sz="2400" smtClean="0">
              <a:ea typeface="宋体" pitchFamily="2" charset="-122"/>
            </a:endParaRPr>
          </a:p>
        </p:txBody>
      </p:sp>
      <p:graphicFrame>
        <p:nvGraphicFramePr>
          <p:cNvPr id="11266" name="Object 0"/>
          <p:cNvGraphicFramePr>
            <a:graphicFrameLocks noChangeAspect="1"/>
          </p:cNvGraphicFramePr>
          <p:nvPr/>
        </p:nvGraphicFramePr>
        <p:xfrm>
          <a:off x="1828800" y="1066800"/>
          <a:ext cx="5562600" cy="477838"/>
        </p:xfrm>
        <a:graphic>
          <a:graphicData uri="http://schemas.openxmlformats.org/presentationml/2006/ole">
            <p:oleObj spid="_x0000_s11266" name="Equation" r:id="rId4" imgW="3479760" imgH="291960" progId="">
              <p:embed/>
            </p:oleObj>
          </a:graphicData>
        </a:graphic>
      </p:graphicFrame>
      <p:sp>
        <p:nvSpPr>
          <p:cNvPr id="11269" name="Rectangle 32"/>
          <p:cNvSpPr>
            <a:spLocks noChangeArrowheads="1"/>
          </p:cNvSpPr>
          <p:nvPr/>
        </p:nvSpPr>
        <p:spPr bwMode="auto">
          <a:xfrm>
            <a:off x="685800" y="609600"/>
            <a:ext cx="2543175" cy="393700"/>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None/>
            </a:pPr>
            <a:r>
              <a:rPr lang="de-DE" altLang="zh-CN" sz="2200">
                <a:solidFill>
                  <a:schemeClr val="accent2"/>
                </a:solidFill>
              </a:rPr>
              <a:t>One Control Volume</a:t>
            </a:r>
          </a:p>
        </p:txBody>
      </p:sp>
      <p:grpSp>
        <p:nvGrpSpPr>
          <p:cNvPr id="2" name="Group 36"/>
          <p:cNvGrpSpPr>
            <a:grpSpLocks/>
          </p:cNvGrpSpPr>
          <p:nvPr/>
        </p:nvGrpSpPr>
        <p:grpSpPr bwMode="auto">
          <a:xfrm>
            <a:off x="685800" y="1752600"/>
            <a:ext cx="7467600" cy="3633788"/>
            <a:chOff x="432" y="1104"/>
            <a:chExt cx="4704" cy="2289"/>
          </a:xfrm>
        </p:grpSpPr>
        <p:graphicFrame>
          <p:nvGraphicFramePr>
            <p:cNvPr id="11267" name="Object 1"/>
            <p:cNvGraphicFramePr>
              <a:graphicFrameLocks noChangeAspect="1"/>
            </p:cNvGraphicFramePr>
            <p:nvPr/>
          </p:nvGraphicFramePr>
          <p:xfrm>
            <a:off x="768" y="1344"/>
            <a:ext cx="4368" cy="2049"/>
          </p:xfrm>
          <a:graphic>
            <a:graphicData uri="http://schemas.openxmlformats.org/presentationml/2006/ole">
              <p:oleObj spid="_x0000_s11267" name="Equation" r:id="rId5" imgW="7365960" imgH="3454200" progId="">
                <p:embed/>
              </p:oleObj>
            </a:graphicData>
          </a:graphic>
        </p:graphicFrame>
        <p:sp>
          <p:nvSpPr>
            <p:cNvPr id="11271" name="Rectangle 33"/>
            <p:cNvSpPr>
              <a:spLocks noChangeArrowheads="1"/>
            </p:cNvSpPr>
            <p:nvPr/>
          </p:nvSpPr>
          <p:spPr bwMode="auto">
            <a:xfrm>
              <a:off x="432" y="1104"/>
              <a:ext cx="1196" cy="248"/>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None/>
              </a:pPr>
              <a:r>
                <a:rPr lang="de-DE" altLang="zh-CN" sz="2200">
                  <a:solidFill>
                    <a:schemeClr val="accent2"/>
                  </a:solidFill>
                </a:rPr>
                <a:t>Whole Domain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bwMode="auto">
          <a:xfrm>
            <a:off x="2057400" y="5562600"/>
            <a:ext cx="4267200" cy="76200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eaLnBrk="1" hangingPunct="1"/>
            <a:r>
              <a:rPr lang="en-GB" altLang="zh-CN" sz="2400" smtClean="0">
                <a:solidFill>
                  <a:schemeClr val="tx1"/>
                </a:solidFill>
                <a:ea typeface="宋体" pitchFamily="2" charset="-122"/>
              </a:rPr>
              <a:t>Discretization of </a:t>
            </a:r>
            <a:br>
              <a:rPr lang="en-GB" altLang="zh-CN" sz="2400" smtClean="0">
                <a:solidFill>
                  <a:schemeClr val="tx1"/>
                </a:solidFill>
                <a:ea typeface="宋体" pitchFamily="2" charset="-122"/>
              </a:rPr>
            </a:br>
            <a:r>
              <a:rPr lang="en-GB" altLang="zh-CN" sz="2400" smtClean="0">
                <a:solidFill>
                  <a:schemeClr val="tx1"/>
                </a:solidFill>
                <a:ea typeface="宋体" pitchFamily="2" charset="-122"/>
              </a:rPr>
              <a:t>Navier-Stokes Equation</a:t>
            </a:r>
            <a:endParaRPr lang="en-US" altLang="zh-CN" sz="2400" smtClean="0">
              <a:ea typeface="宋体" pitchFamily="2" charset="-122"/>
            </a:endParaRPr>
          </a:p>
        </p:txBody>
      </p:sp>
      <p:sp>
        <p:nvSpPr>
          <p:cNvPr id="12293" name="Rectangle 27"/>
          <p:cNvSpPr>
            <a:spLocks noChangeArrowheads="1"/>
          </p:cNvSpPr>
          <p:nvPr/>
        </p:nvSpPr>
        <p:spPr bwMode="auto">
          <a:xfrm>
            <a:off x="762000" y="609600"/>
            <a:ext cx="6686550" cy="420688"/>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Char char="Ø"/>
            </a:pPr>
            <a:r>
              <a:rPr lang="de-DE" altLang="zh-CN" sz="2400">
                <a:solidFill>
                  <a:schemeClr val="accent2"/>
                </a:solidFill>
              </a:rPr>
              <a:t> FV Discretization of Incompressible N-S Equation</a:t>
            </a:r>
          </a:p>
        </p:txBody>
      </p:sp>
      <p:graphicFrame>
        <p:nvGraphicFramePr>
          <p:cNvPr id="12290" name="Object 29"/>
          <p:cNvGraphicFramePr>
            <a:graphicFrameLocks noChangeAspect="1"/>
          </p:cNvGraphicFramePr>
          <p:nvPr/>
        </p:nvGraphicFramePr>
        <p:xfrm>
          <a:off x="1371600" y="1219200"/>
          <a:ext cx="4648200" cy="1401763"/>
        </p:xfrm>
        <a:graphic>
          <a:graphicData uri="http://schemas.openxmlformats.org/presentationml/2006/ole">
            <p:oleObj spid="_x0000_s12290" name="Equation" r:id="rId4" imgW="3073320" imgH="927000" progId="">
              <p:embed/>
            </p:oleObj>
          </a:graphicData>
        </a:graphic>
      </p:graphicFrame>
      <p:sp>
        <p:nvSpPr>
          <p:cNvPr id="12294" name="Text Box 33"/>
          <p:cNvSpPr txBox="1">
            <a:spLocks noChangeArrowheads="1"/>
          </p:cNvSpPr>
          <p:nvPr/>
        </p:nvSpPr>
        <p:spPr bwMode="auto">
          <a:xfrm>
            <a:off x="2312988" y="2667000"/>
            <a:ext cx="1354137" cy="396875"/>
          </a:xfrm>
          <a:prstGeom prst="rect">
            <a:avLst/>
          </a:prstGeom>
          <a:noFill/>
          <a:ln w="28575">
            <a:noFill/>
            <a:miter lim="800000"/>
            <a:headEnd/>
            <a:tailEnd/>
          </a:ln>
        </p:spPr>
        <p:txBody>
          <a:bodyPr wrap="none">
            <a:spAutoFit/>
          </a:bodyPr>
          <a:lstStyle/>
          <a:p>
            <a:r>
              <a:rPr lang="en-US" altLang="zh-CN">
                <a:solidFill>
                  <a:srgbClr val="FF0000"/>
                </a:solidFill>
              </a:rPr>
              <a:t>Convection</a:t>
            </a:r>
          </a:p>
        </p:txBody>
      </p:sp>
      <p:sp>
        <p:nvSpPr>
          <p:cNvPr id="12295" name="Text Box 34"/>
          <p:cNvSpPr txBox="1">
            <a:spLocks noChangeArrowheads="1"/>
          </p:cNvSpPr>
          <p:nvPr/>
        </p:nvSpPr>
        <p:spPr bwMode="auto">
          <a:xfrm>
            <a:off x="3733800" y="2667000"/>
            <a:ext cx="1155700" cy="396875"/>
          </a:xfrm>
          <a:prstGeom prst="rect">
            <a:avLst/>
          </a:prstGeom>
          <a:noFill/>
          <a:ln w="28575">
            <a:noFill/>
            <a:miter lim="800000"/>
            <a:headEnd/>
            <a:tailEnd/>
          </a:ln>
        </p:spPr>
        <p:txBody>
          <a:bodyPr wrap="none">
            <a:spAutoFit/>
          </a:bodyPr>
          <a:lstStyle/>
          <a:p>
            <a:r>
              <a:rPr lang="en-US" altLang="zh-CN">
                <a:solidFill>
                  <a:srgbClr val="008000"/>
                </a:solidFill>
              </a:rPr>
              <a:t>Diffusion</a:t>
            </a:r>
          </a:p>
        </p:txBody>
      </p:sp>
      <p:grpSp>
        <p:nvGrpSpPr>
          <p:cNvPr id="2" name="Group 42"/>
          <p:cNvGrpSpPr>
            <a:grpSpLocks/>
          </p:cNvGrpSpPr>
          <p:nvPr/>
        </p:nvGrpSpPr>
        <p:grpSpPr bwMode="auto">
          <a:xfrm>
            <a:off x="685800" y="3673475"/>
            <a:ext cx="5253038" cy="1584325"/>
            <a:chOff x="432" y="2064"/>
            <a:chExt cx="3309" cy="998"/>
          </a:xfrm>
        </p:grpSpPr>
        <p:graphicFrame>
          <p:nvGraphicFramePr>
            <p:cNvPr id="12291" name="Object 38"/>
            <p:cNvGraphicFramePr>
              <a:graphicFrameLocks noChangeAspect="1"/>
            </p:cNvGraphicFramePr>
            <p:nvPr/>
          </p:nvGraphicFramePr>
          <p:xfrm>
            <a:off x="1344" y="2448"/>
            <a:ext cx="1536" cy="614"/>
          </p:xfrm>
          <a:graphic>
            <a:graphicData uri="http://schemas.openxmlformats.org/presentationml/2006/ole">
              <p:oleObj spid="_x0000_s12291" name="Equation" r:id="rId5" imgW="1269720" imgH="507960" progId="Equation.3">
                <p:embed/>
              </p:oleObj>
            </a:graphicData>
          </a:graphic>
        </p:graphicFrame>
        <p:sp>
          <p:nvSpPr>
            <p:cNvPr id="12299" name="Rectangle 39"/>
            <p:cNvSpPr>
              <a:spLocks noChangeArrowheads="1"/>
            </p:cNvSpPr>
            <p:nvPr/>
          </p:nvSpPr>
          <p:spPr bwMode="auto">
            <a:xfrm>
              <a:off x="432" y="2064"/>
              <a:ext cx="1892" cy="265"/>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Char char="Ø"/>
              </a:pPr>
              <a:r>
                <a:rPr lang="de-DE" altLang="zh-CN" sz="2400">
                  <a:solidFill>
                    <a:schemeClr val="accent2"/>
                  </a:solidFill>
                </a:rPr>
                <a:t> Time Discretization </a:t>
              </a:r>
            </a:p>
          </p:txBody>
        </p:sp>
        <p:sp>
          <p:nvSpPr>
            <p:cNvPr id="12300" name="Text Box 40"/>
            <p:cNvSpPr txBox="1">
              <a:spLocks noChangeArrowheads="1"/>
            </p:cNvSpPr>
            <p:nvPr/>
          </p:nvSpPr>
          <p:spPr bwMode="auto">
            <a:xfrm>
              <a:off x="3098" y="2447"/>
              <a:ext cx="621" cy="250"/>
            </a:xfrm>
            <a:prstGeom prst="rect">
              <a:avLst/>
            </a:prstGeom>
            <a:noFill/>
            <a:ln w="28575">
              <a:noFill/>
              <a:miter lim="800000"/>
              <a:headEnd/>
              <a:tailEnd/>
            </a:ln>
          </p:spPr>
          <p:txBody>
            <a:bodyPr wrap="none">
              <a:spAutoFit/>
            </a:bodyPr>
            <a:lstStyle/>
            <a:p>
              <a:r>
                <a:rPr lang="en-US" altLang="zh-CN"/>
                <a:t>Explicit</a:t>
              </a:r>
            </a:p>
          </p:txBody>
        </p:sp>
        <p:sp>
          <p:nvSpPr>
            <p:cNvPr id="12301" name="Text Box 41"/>
            <p:cNvSpPr txBox="1">
              <a:spLocks noChangeArrowheads="1"/>
            </p:cNvSpPr>
            <p:nvPr/>
          </p:nvSpPr>
          <p:spPr bwMode="auto">
            <a:xfrm>
              <a:off x="3121" y="2774"/>
              <a:ext cx="620" cy="250"/>
            </a:xfrm>
            <a:prstGeom prst="rect">
              <a:avLst/>
            </a:prstGeom>
            <a:noFill/>
            <a:ln w="28575">
              <a:noFill/>
              <a:miter lim="800000"/>
              <a:headEnd/>
              <a:tailEnd/>
            </a:ln>
          </p:spPr>
          <p:txBody>
            <a:bodyPr wrap="none">
              <a:spAutoFit/>
            </a:bodyPr>
            <a:lstStyle/>
            <a:p>
              <a:r>
                <a:rPr lang="en-US" altLang="zh-CN"/>
                <a:t>Implicit</a:t>
              </a:r>
            </a:p>
          </p:txBody>
        </p:sp>
      </p:grpSp>
      <p:sp>
        <p:nvSpPr>
          <p:cNvPr id="12297" name="Text Box 43"/>
          <p:cNvSpPr txBox="1">
            <a:spLocks noChangeArrowheads="1"/>
          </p:cNvSpPr>
          <p:nvPr/>
        </p:nvSpPr>
        <p:spPr bwMode="auto">
          <a:xfrm>
            <a:off x="4876800" y="2667000"/>
            <a:ext cx="889000" cy="396875"/>
          </a:xfrm>
          <a:prstGeom prst="rect">
            <a:avLst/>
          </a:prstGeom>
          <a:noFill/>
          <a:ln w="28575">
            <a:noFill/>
            <a:miter lim="800000"/>
            <a:headEnd/>
            <a:tailEnd/>
          </a:ln>
        </p:spPr>
        <p:txBody>
          <a:bodyPr wrap="none">
            <a:spAutoFit/>
          </a:bodyPr>
          <a:lstStyle/>
          <a:p>
            <a:r>
              <a:rPr lang="en-US" altLang="zh-CN">
                <a:solidFill>
                  <a:schemeClr val="folHlink"/>
                </a:solidFill>
              </a:rPr>
              <a:t>Source</a:t>
            </a:r>
          </a:p>
        </p:txBody>
      </p:sp>
      <p:sp>
        <p:nvSpPr>
          <p:cNvPr id="12298" name="Text Box 45"/>
          <p:cNvSpPr txBox="1">
            <a:spLocks noChangeArrowheads="1"/>
          </p:cNvSpPr>
          <p:nvPr/>
        </p:nvSpPr>
        <p:spPr bwMode="auto">
          <a:xfrm>
            <a:off x="1143000" y="2667000"/>
            <a:ext cx="1143000" cy="396875"/>
          </a:xfrm>
          <a:prstGeom prst="rect">
            <a:avLst/>
          </a:prstGeom>
          <a:noFill/>
          <a:ln w="28575">
            <a:noFill/>
            <a:miter lim="800000"/>
            <a:headEnd/>
            <a:tailEnd/>
          </a:ln>
        </p:spPr>
        <p:txBody>
          <a:bodyPr wrap="none">
            <a:spAutoFit/>
          </a:bodyPr>
          <a:lstStyle/>
          <a:p>
            <a:r>
              <a:rPr lang="en-US" altLang="zh-CN">
                <a:solidFill>
                  <a:schemeClr val="accent2"/>
                </a:solidFill>
              </a:rPr>
              <a:t>Unsteady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0" y="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GB" altLang="zh-CN" sz="2800" dirty="0" smtClean="0">
                <a:solidFill>
                  <a:schemeClr val="tx1"/>
                </a:solidFill>
                <a:ea typeface="宋体" pitchFamily="2" charset="-122"/>
              </a:rPr>
              <a:t>Grids</a:t>
            </a:r>
            <a:endParaRPr lang="en-US" altLang="zh-CN" dirty="0" smtClean="0">
              <a:ea typeface="宋体" pitchFamily="2" charset="-122"/>
            </a:endParaRPr>
          </a:p>
        </p:txBody>
      </p:sp>
      <p:pic>
        <p:nvPicPr>
          <p:cNvPr id="26627" name="Picture 6" descr="2DUSM"/>
          <p:cNvPicPr>
            <a:picLocks noChangeAspect="1" noChangeArrowheads="1"/>
          </p:cNvPicPr>
          <p:nvPr/>
        </p:nvPicPr>
        <p:blipFill>
          <a:blip r:embed="rId3" cstate="print"/>
          <a:srcRect/>
          <a:stretch>
            <a:fillRect/>
          </a:stretch>
        </p:blipFill>
        <p:spPr bwMode="auto">
          <a:xfrm>
            <a:off x="6096000" y="2133600"/>
            <a:ext cx="2209800" cy="1620838"/>
          </a:xfrm>
          <a:prstGeom prst="rect">
            <a:avLst/>
          </a:prstGeom>
          <a:noFill/>
          <a:ln w="9525">
            <a:noFill/>
            <a:miter lim="800000"/>
            <a:headEnd/>
            <a:tailEnd/>
          </a:ln>
        </p:spPr>
      </p:pic>
      <p:pic>
        <p:nvPicPr>
          <p:cNvPr id="26628" name="Picture 10" descr="BLOCKSTRUCTURED_GRID"/>
          <p:cNvPicPr>
            <a:picLocks noChangeAspect="1" noChangeArrowheads="1"/>
          </p:cNvPicPr>
          <p:nvPr/>
        </p:nvPicPr>
        <p:blipFill>
          <a:blip r:embed="rId4" cstate="print">
            <a:lum bright="-54000" contrast="84000"/>
          </a:blip>
          <a:srcRect/>
          <a:stretch>
            <a:fillRect/>
          </a:stretch>
        </p:blipFill>
        <p:spPr bwMode="auto">
          <a:xfrm>
            <a:off x="6096000" y="4038600"/>
            <a:ext cx="2203450" cy="1314450"/>
          </a:xfrm>
          <a:prstGeom prst="rect">
            <a:avLst/>
          </a:prstGeom>
          <a:noFill/>
          <a:ln w="9525">
            <a:noFill/>
            <a:miter lim="800000"/>
            <a:headEnd/>
            <a:tailEnd/>
          </a:ln>
        </p:spPr>
      </p:pic>
      <p:sp>
        <p:nvSpPr>
          <p:cNvPr id="26629" name="Rectangle 12"/>
          <p:cNvSpPr>
            <a:spLocks noChangeArrowheads="1"/>
          </p:cNvSpPr>
          <p:nvPr/>
        </p:nvSpPr>
        <p:spPr bwMode="auto">
          <a:xfrm>
            <a:off x="685800" y="609600"/>
            <a:ext cx="5486400" cy="1695450"/>
          </a:xfrm>
          <a:prstGeom prst="rect">
            <a:avLst/>
          </a:prstGeom>
          <a:noFill/>
          <a:ln w="28575">
            <a:noFill/>
            <a:miter lim="800000"/>
            <a:headEnd/>
            <a:tailEnd/>
          </a:ln>
        </p:spPr>
        <p:txBody>
          <a:bodyPr>
            <a:spAutoFit/>
          </a:bodyPr>
          <a:lstStyle/>
          <a:p>
            <a:pPr algn="l">
              <a:lnSpc>
                <a:spcPct val="90000"/>
              </a:lnSpc>
              <a:spcBef>
                <a:spcPct val="20000"/>
              </a:spcBef>
              <a:buFont typeface="Wingdings" pitchFamily="2" charset="2"/>
              <a:buChar char="Ø"/>
            </a:pPr>
            <a:r>
              <a:rPr lang="de-DE" altLang="zh-CN" sz="2800" dirty="0">
                <a:solidFill>
                  <a:schemeClr val="accent2"/>
                </a:solidFill>
                <a:sym typeface="Wingdings" pitchFamily="2" charset="2"/>
              </a:rPr>
              <a:t> </a:t>
            </a:r>
            <a:r>
              <a:rPr lang="en-GB" sz="2800" dirty="0">
                <a:solidFill>
                  <a:schemeClr val="accent2"/>
                </a:solidFill>
              </a:rPr>
              <a:t>Structured Grid</a:t>
            </a:r>
          </a:p>
          <a:p>
            <a:pPr lvl="1" algn="l">
              <a:spcBef>
                <a:spcPct val="50000"/>
              </a:spcBef>
              <a:buFont typeface="Wingdings" pitchFamily="2" charset="2"/>
              <a:buNone/>
            </a:pPr>
            <a:r>
              <a:rPr lang="en-GB" dirty="0">
                <a:solidFill>
                  <a:srgbClr val="4D4D4D"/>
                </a:solidFill>
                <a:latin typeface="Arial" charset="0"/>
              </a:rPr>
              <a:t>+ all nodes have the same number of elements around it</a:t>
            </a:r>
          </a:p>
          <a:p>
            <a:pPr lvl="1" algn="l">
              <a:spcBef>
                <a:spcPct val="50000"/>
              </a:spcBef>
              <a:buFontTx/>
              <a:buChar char="–"/>
            </a:pPr>
            <a:r>
              <a:rPr lang="en-GB" dirty="0">
                <a:solidFill>
                  <a:srgbClr val="4D4D4D"/>
                </a:solidFill>
                <a:latin typeface="Arial" charset="0"/>
              </a:rPr>
              <a:t> only for simple domains</a:t>
            </a:r>
            <a:endParaRPr lang="de-DE" altLang="zh-CN" dirty="0">
              <a:solidFill>
                <a:srgbClr val="4D4D4D"/>
              </a:solidFill>
              <a:latin typeface="Arial" charset="0"/>
            </a:endParaRPr>
          </a:p>
        </p:txBody>
      </p:sp>
      <p:sp>
        <p:nvSpPr>
          <p:cNvPr id="26630" name="Rectangle 14"/>
          <p:cNvSpPr>
            <a:spLocks noChangeArrowheads="1"/>
          </p:cNvSpPr>
          <p:nvPr/>
        </p:nvSpPr>
        <p:spPr bwMode="auto">
          <a:xfrm>
            <a:off x="685800" y="2362200"/>
            <a:ext cx="3733800" cy="1390650"/>
          </a:xfrm>
          <a:prstGeom prst="rect">
            <a:avLst/>
          </a:prstGeom>
          <a:noFill/>
          <a:ln w="28575">
            <a:noFill/>
            <a:miter lim="800000"/>
            <a:headEnd/>
            <a:tailEnd/>
          </a:ln>
        </p:spPr>
        <p:txBody>
          <a:bodyPr>
            <a:spAutoFit/>
          </a:bodyPr>
          <a:lstStyle/>
          <a:p>
            <a:pPr algn="l">
              <a:lnSpc>
                <a:spcPct val="90000"/>
              </a:lnSpc>
              <a:spcBef>
                <a:spcPct val="20000"/>
              </a:spcBef>
              <a:buFont typeface="Wingdings" pitchFamily="2" charset="2"/>
              <a:buChar char="Ø"/>
            </a:pPr>
            <a:r>
              <a:rPr lang="de-DE" altLang="zh-CN" sz="2800" dirty="0">
                <a:solidFill>
                  <a:schemeClr val="accent2"/>
                </a:solidFill>
                <a:sym typeface="Wingdings" pitchFamily="2" charset="2"/>
              </a:rPr>
              <a:t> Un</a:t>
            </a:r>
            <a:r>
              <a:rPr lang="en-GB" sz="2800" dirty="0">
                <a:solidFill>
                  <a:schemeClr val="accent2"/>
                </a:solidFill>
              </a:rPr>
              <a:t>structured Grid</a:t>
            </a:r>
          </a:p>
          <a:p>
            <a:pPr lvl="1" algn="l">
              <a:spcBef>
                <a:spcPct val="50000"/>
              </a:spcBef>
              <a:buFont typeface="Wingdings" pitchFamily="2" charset="2"/>
              <a:buNone/>
            </a:pPr>
            <a:r>
              <a:rPr lang="en-GB" dirty="0">
                <a:solidFill>
                  <a:srgbClr val="4D4D4D"/>
                </a:solidFill>
                <a:latin typeface="Arial" charset="0"/>
              </a:rPr>
              <a:t>+ for all geometries</a:t>
            </a:r>
          </a:p>
          <a:p>
            <a:pPr lvl="1" algn="l">
              <a:spcBef>
                <a:spcPct val="50000"/>
              </a:spcBef>
              <a:buFontTx/>
              <a:buChar char="–"/>
            </a:pPr>
            <a:r>
              <a:rPr lang="en-GB" dirty="0">
                <a:solidFill>
                  <a:srgbClr val="4D4D4D"/>
                </a:solidFill>
                <a:latin typeface="Arial" charset="0"/>
              </a:rPr>
              <a:t> irregular data structure</a:t>
            </a:r>
            <a:endParaRPr lang="de-DE" altLang="zh-CN" dirty="0">
              <a:solidFill>
                <a:srgbClr val="4D4D4D"/>
              </a:solidFill>
              <a:latin typeface="Arial" charset="0"/>
            </a:endParaRPr>
          </a:p>
        </p:txBody>
      </p:sp>
      <p:pic>
        <p:nvPicPr>
          <p:cNvPr id="26631" name="Picture 15" descr="STRUCTURED_GRID"/>
          <p:cNvPicPr>
            <a:picLocks noChangeAspect="1" noChangeArrowheads="1"/>
          </p:cNvPicPr>
          <p:nvPr/>
        </p:nvPicPr>
        <p:blipFill>
          <a:blip r:embed="rId5" cstate="print">
            <a:lum bright="-42000" contrast="60000"/>
          </a:blip>
          <a:srcRect/>
          <a:stretch>
            <a:fillRect/>
          </a:stretch>
        </p:blipFill>
        <p:spPr bwMode="auto">
          <a:xfrm>
            <a:off x="6172200" y="609600"/>
            <a:ext cx="1931988" cy="1301750"/>
          </a:xfrm>
          <a:prstGeom prst="rect">
            <a:avLst/>
          </a:prstGeom>
          <a:noFill/>
          <a:ln w="9525">
            <a:noFill/>
            <a:miter lim="800000"/>
            <a:headEnd/>
            <a:tailEnd/>
          </a:ln>
        </p:spPr>
      </p:pic>
      <p:sp>
        <p:nvSpPr>
          <p:cNvPr id="26632" name="Rectangle 16"/>
          <p:cNvSpPr>
            <a:spLocks noChangeArrowheads="1"/>
          </p:cNvSpPr>
          <p:nvPr/>
        </p:nvSpPr>
        <p:spPr bwMode="auto">
          <a:xfrm>
            <a:off x="685800" y="3962400"/>
            <a:ext cx="3733800" cy="476250"/>
          </a:xfrm>
          <a:prstGeom prst="rect">
            <a:avLst/>
          </a:prstGeom>
          <a:noFill/>
          <a:ln w="28575">
            <a:noFill/>
            <a:miter lim="800000"/>
            <a:headEnd/>
            <a:tailEnd/>
          </a:ln>
        </p:spPr>
        <p:txBody>
          <a:bodyPr>
            <a:spAutoFit/>
          </a:bodyPr>
          <a:lstStyle/>
          <a:p>
            <a:pPr algn="l">
              <a:lnSpc>
                <a:spcPct val="90000"/>
              </a:lnSpc>
              <a:spcBef>
                <a:spcPct val="20000"/>
              </a:spcBef>
              <a:buFont typeface="Wingdings" pitchFamily="2" charset="2"/>
              <a:buChar char="Ø"/>
            </a:pPr>
            <a:r>
              <a:rPr lang="en-GB" sz="2800" dirty="0">
                <a:solidFill>
                  <a:schemeClr val="accent2"/>
                </a:solidFill>
              </a:rPr>
              <a:t> Block Structured Grid</a:t>
            </a:r>
            <a:endParaRPr lang="de-DE" altLang="zh-CN" dirty="0">
              <a:solidFill>
                <a:srgbClr val="4D4D4D"/>
              </a:solidFill>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CN" sz="2800" smtClean="0">
                <a:ea typeface="宋体" pitchFamily="2" charset="-122"/>
              </a:rPr>
              <a:t>Boundary Conditions</a:t>
            </a:r>
          </a:p>
        </p:txBody>
      </p:sp>
      <p:sp>
        <p:nvSpPr>
          <p:cNvPr id="28675" name="Rectangle 3"/>
          <p:cNvSpPr>
            <a:spLocks noChangeArrowheads="1"/>
          </p:cNvSpPr>
          <p:nvPr/>
        </p:nvSpPr>
        <p:spPr bwMode="auto">
          <a:xfrm>
            <a:off x="762000" y="762000"/>
            <a:ext cx="5961063" cy="811213"/>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Char char="Ø"/>
            </a:pPr>
            <a:r>
              <a:rPr lang="de-DE" altLang="zh-CN" sz="2400" dirty="0">
                <a:solidFill>
                  <a:schemeClr val="accent2"/>
                </a:solidFill>
              </a:rPr>
              <a:t> </a:t>
            </a:r>
            <a:r>
              <a:rPr lang="de-DE" altLang="zh-CN" sz="2800" dirty="0">
                <a:solidFill>
                  <a:schemeClr val="accent2"/>
                </a:solidFill>
              </a:rPr>
              <a:t>Typical Boundary Conditions</a:t>
            </a:r>
          </a:p>
          <a:p>
            <a:pPr lvl="1" algn="l">
              <a:lnSpc>
                <a:spcPct val="90000"/>
              </a:lnSpc>
              <a:spcBef>
                <a:spcPct val="20000"/>
              </a:spcBef>
              <a:buFont typeface="Wingdings" pitchFamily="2" charset="2"/>
              <a:buNone/>
            </a:pPr>
            <a:r>
              <a:rPr lang="de-DE" altLang="zh-CN" dirty="0"/>
              <a:t>No-slip(Wall), Axisymmetric, Inlet, Outlet, Periodic</a:t>
            </a:r>
          </a:p>
        </p:txBody>
      </p:sp>
      <p:sp>
        <p:nvSpPr>
          <p:cNvPr id="270370" name="Line 34"/>
          <p:cNvSpPr>
            <a:spLocks noChangeShapeType="1"/>
          </p:cNvSpPr>
          <p:nvPr/>
        </p:nvSpPr>
        <p:spPr bwMode="auto">
          <a:xfrm flipH="1">
            <a:off x="1752600" y="2430463"/>
            <a:ext cx="304800" cy="914400"/>
          </a:xfrm>
          <a:prstGeom prst="line">
            <a:avLst/>
          </a:prstGeom>
          <a:noFill/>
          <a:ln w="57150">
            <a:solidFill>
              <a:schemeClr val="tx2"/>
            </a:solidFill>
            <a:miter lim="800000"/>
            <a:headEnd/>
            <a:tailEnd type="triangle" w="med" len="med"/>
          </a:ln>
        </p:spPr>
        <p:txBody>
          <a:bodyPr wrap="none"/>
          <a:lstStyle/>
          <a:p>
            <a:endParaRPr lang="en-US"/>
          </a:p>
        </p:txBody>
      </p:sp>
      <p:grpSp>
        <p:nvGrpSpPr>
          <p:cNvPr id="2" name="Group 45"/>
          <p:cNvGrpSpPr>
            <a:grpSpLocks/>
          </p:cNvGrpSpPr>
          <p:nvPr/>
        </p:nvGrpSpPr>
        <p:grpSpPr bwMode="auto">
          <a:xfrm>
            <a:off x="746125" y="1828800"/>
            <a:ext cx="4191000" cy="685800"/>
            <a:chOff x="470" y="1152"/>
            <a:chExt cx="2640" cy="432"/>
          </a:xfrm>
        </p:grpSpPr>
        <p:sp>
          <p:nvSpPr>
            <p:cNvPr id="28701" name="Oval 29"/>
            <p:cNvSpPr>
              <a:spLocks noChangeArrowheads="1"/>
            </p:cNvSpPr>
            <p:nvPr/>
          </p:nvSpPr>
          <p:spPr bwMode="auto">
            <a:xfrm>
              <a:off x="950" y="1152"/>
              <a:ext cx="192" cy="432"/>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8702" name="Line 30"/>
            <p:cNvSpPr>
              <a:spLocks noChangeShapeType="1"/>
            </p:cNvSpPr>
            <p:nvPr/>
          </p:nvSpPr>
          <p:spPr bwMode="auto">
            <a:xfrm>
              <a:off x="1046" y="1152"/>
              <a:ext cx="1536" cy="0"/>
            </a:xfrm>
            <a:prstGeom prst="line">
              <a:avLst/>
            </a:prstGeom>
            <a:noFill/>
            <a:ln w="9525">
              <a:solidFill>
                <a:schemeClr val="tx1"/>
              </a:solidFill>
              <a:miter lim="800000"/>
              <a:headEnd/>
              <a:tailEnd/>
            </a:ln>
          </p:spPr>
          <p:txBody>
            <a:bodyPr wrap="none"/>
            <a:lstStyle/>
            <a:p>
              <a:endParaRPr lang="en-US"/>
            </a:p>
          </p:txBody>
        </p:sp>
        <p:sp>
          <p:nvSpPr>
            <p:cNvPr id="28703" name="Line 31"/>
            <p:cNvSpPr>
              <a:spLocks noChangeShapeType="1"/>
            </p:cNvSpPr>
            <p:nvPr/>
          </p:nvSpPr>
          <p:spPr bwMode="auto">
            <a:xfrm>
              <a:off x="1046" y="1584"/>
              <a:ext cx="1536" cy="0"/>
            </a:xfrm>
            <a:prstGeom prst="line">
              <a:avLst/>
            </a:prstGeom>
            <a:noFill/>
            <a:ln w="9525">
              <a:solidFill>
                <a:schemeClr val="tx1"/>
              </a:solidFill>
              <a:miter lim="800000"/>
              <a:headEnd/>
              <a:tailEnd/>
            </a:ln>
          </p:spPr>
          <p:txBody>
            <a:bodyPr wrap="none"/>
            <a:lstStyle/>
            <a:p>
              <a:endParaRPr lang="en-US"/>
            </a:p>
          </p:txBody>
        </p:sp>
        <p:sp>
          <p:nvSpPr>
            <p:cNvPr id="28704" name="Oval 32"/>
            <p:cNvSpPr>
              <a:spLocks noChangeArrowheads="1"/>
            </p:cNvSpPr>
            <p:nvPr/>
          </p:nvSpPr>
          <p:spPr bwMode="auto">
            <a:xfrm>
              <a:off x="2486" y="1152"/>
              <a:ext cx="192" cy="432"/>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8705" name="Line 33"/>
            <p:cNvSpPr>
              <a:spLocks noChangeShapeType="1"/>
            </p:cNvSpPr>
            <p:nvPr/>
          </p:nvSpPr>
          <p:spPr bwMode="auto">
            <a:xfrm>
              <a:off x="902" y="1371"/>
              <a:ext cx="1824" cy="0"/>
            </a:xfrm>
            <a:prstGeom prst="line">
              <a:avLst/>
            </a:prstGeom>
            <a:noFill/>
            <a:ln w="9525">
              <a:solidFill>
                <a:schemeClr val="tx1"/>
              </a:solidFill>
              <a:prstDash val="dashDot"/>
              <a:miter lim="800000"/>
              <a:headEnd/>
              <a:tailEnd/>
            </a:ln>
          </p:spPr>
          <p:txBody>
            <a:bodyPr wrap="none"/>
            <a:lstStyle/>
            <a:p>
              <a:endParaRPr lang="en-US"/>
            </a:p>
          </p:txBody>
        </p:sp>
        <p:sp>
          <p:nvSpPr>
            <p:cNvPr id="28706" name="AutoShape 35"/>
            <p:cNvSpPr>
              <a:spLocks noChangeArrowheads="1"/>
            </p:cNvSpPr>
            <p:nvPr/>
          </p:nvSpPr>
          <p:spPr bwMode="auto">
            <a:xfrm>
              <a:off x="470" y="1296"/>
              <a:ext cx="432" cy="144"/>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8707" name="AutoShape 36"/>
            <p:cNvSpPr>
              <a:spLocks noChangeArrowheads="1"/>
            </p:cNvSpPr>
            <p:nvPr/>
          </p:nvSpPr>
          <p:spPr bwMode="auto">
            <a:xfrm>
              <a:off x="2678" y="1296"/>
              <a:ext cx="432" cy="144"/>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grpSp>
      <p:grpSp>
        <p:nvGrpSpPr>
          <p:cNvPr id="3" name="Group 44"/>
          <p:cNvGrpSpPr>
            <a:grpSpLocks/>
          </p:cNvGrpSpPr>
          <p:nvPr/>
        </p:nvGrpSpPr>
        <p:grpSpPr bwMode="auto">
          <a:xfrm>
            <a:off x="685800" y="2971800"/>
            <a:ext cx="5222875" cy="1973263"/>
            <a:chOff x="432" y="1872"/>
            <a:chExt cx="3290" cy="1243"/>
          </a:xfrm>
        </p:grpSpPr>
        <p:sp>
          <p:nvSpPr>
            <p:cNvPr id="28683" name="Text Box 21"/>
            <p:cNvSpPr txBox="1">
              <a:spLocks noChangeArrowheads="1"/>
            </p:cNvSpPr>
            <p:nvPr/>
          </p:nvSpPr>
          <p:spPr bwMode="auto">
            <a:xfrm>
              <a:off x="484" y="2251"/>
              <a:ext cx="930" cy="231"/>
            </a:xfrm>
            <a:prstGeom prst="rect">
              <a:avLst/>
            </a:prstGeom>
            <a:noFill/>
            <a:ln w="9525">
              <a:noFill/>
              <a:miter lim="800000"/>
              <a:headEnd/>
              <a:tailEnd/>
            </a:ln>
          </p:spPr>
          <p:txBody>
            <a:bodyPr wrap="none">
              <a:spAutoFit/>
            </a:bodyPr>
            <a:lstStyle/>
            <a:p>
              <a:pPr algn="l"/>
              <a:r>
                <a:rPr lang="en-US" altLang="zh-CN" sz="1800"/>
                <a:t>Inlet ,u=c,v=0</a:t>
              </a:r>
            </a:p>
          </p:txBody>
        </p:sp>
        <p:sp>
          <p:nvSpPr>
            <p:cNvPr id="28684" name="Text Box 26"/>
            <p:cNvSpPr txBox="1">
              <a:spLocks noChangeArrowheads="1"/>
            </p:cNvSpPr>
            <p:nvPr/>
          </p:nvSpPr>
          <p:spPr bwMode="auto">
            <a:xfrm>
              <a:off x="432" y="2683"/>
              <a:ext cx="212" cy="288"/>
            </a:xfrm>
            <a:prstGeom prst="rect">
              <a:avLst/>
            </a:prstGeom>
            <a:noFill/>
            <a:ln w="9525">
              <a:noFill/>
              <a:miter lim="800000"/>
              <a:headEnd/>
              <a:tailEnd/>
            </a:ln>
          </p:spPr>
          <p:txBody>
            <a:bodyPr wrap="none">
              <a:spAutoFit/>
            </a:bodyPr>
            <a:lstStyle/>
            <a:p>
              <a:pPr algn="l"/>
              <a:r>
                <a:rPr lang="en-US" altLang="zh-CN" sz="2400"/>
                <a:t>o</a:t>
              </a:r>
            </a:p>
          </p:txBody>
        </p:sp>
        <p:sp>
          <p:nvSpPr>
            <p:cNvPr id="28685" name="Text Box 13"/>
            <p:cNvSpPr txBox="1">
              <a:spLocks noChangeArrowheads="1"/>
            </p:cNvSpPr>
            <p:nvPr/>
          </p:nvSpPr>
          <p:spPr bwMode="auto">
            <a:xfrm>
              <a:off x="1574" y="1872"/>
              <a:ext cx="1456" cy="237"/>
            </a:xfrm>
            <a:prstGeom prst="rect">
              <a:avLst/>
            </a:prstGeom>
            <a:solidFill>
              <a:schemeClr val="accent1"/>
            </a:solidFill>
            <a:ln w="9525">
              <a:solidFill>
                <a:srgbClr val="333300"/>
              </a:solidFill>
              <a:miter lim="800000"/>
              <a:headEnd/>
              <a:tailEnd/>
            </a:ln>
          </p:spPr>
          <p:txBody>
            <a:bodyPr wrap="none">
              <a:spAutoFit/>
            </a:bodyPr>
            <a:lstStyle/>
            <a:p>
              <a:pPr algn="l"/>
              <a:r>
                <a:rPr lang="en-US" altLang="zh-CN" sz="1800"/>
                <a:t>No-slip walls: u=0,v=0</a:t>
              </a:r>
            </a:p>
          </p:txBody>
        </p:sp>
        <p:sp>
          <p:nvSpPr>
            <p:cNvPr id="28686" name="Line 14"/>
            <p:cNvSpPr>
              <a:spLocks noChangeShapeType="1"/>
            </p:cNvSpPr>
            <p:nvPr/>
          </p:nvSpPr>
          <p:spPr bwMode="auto">
            <a:xfrm>
              <a:off x="720" y="2683"/>
              <a:ext cx="1872" cy="0"/>
            </a:xfrm>
            <a:prstGeom prst="line">
              <a:avLst/>
            </a:prstGeom>
            <a:noFill/>
            <a:ln w="38100">
              <a:solidFill>
                <a:srgbClr val="339966"/>
              </a:solidFill>
              <a:prstDash val="dashDot"/>
              <a:miter lim="800000"/>
              <a:headEnd/>
              <a:tailEnd/>
            </a:ln>
          </p:spPr>
          <p:txBody>
            <a:bodyPr wrap="none"/>
            <a:lstStyle/>
            <a:p>
              <a:endParaRPr lang="en-US"/>
            </a:p>
          </p:txBody>
        </p:sp>
        <p:sp>
          <p:nvSpPr>
            <p:cNvPr id="28687" name="Line 15"/>
            <p:cNvSpPr>
              <a:spLocks noChangeShapeType="1"/>
            </p:cNvSpPr>
            <p:nvPr/>
          </p:nvSpPr>
          <p:spPr bwMode="auto">
            <a:xfrm flipV="1">
              <a:off x="816" y="2251"/>
              <a:ext cx="0" cy="432"/>
            </a:xfrm>
            <a:prstGeom prst="line">
              <a:avLst/>
            </a:prstGeom>
            <a:noFill/>
            <a:ln w="38100">
              <a:solidFill>
                <a:srgbClr val="3333FF"/>
              </a:solidFill>
              <a:miter lim="800000"/>
              <a:headEnd/>
              <a:tailEnd/>
            </a:ln>
          </p:spPr>
          <p:txBody>
            <a:bodyPr wrap="none"/>
            <a:lstStyle/>
            <a:p>
              <a:endParaRPr lang="en-US"/>
            </a:p>
          </p:txBody>
        </p:sp>
        <p:sp>
          <p:nvSpPr>
            <p:cNvPr id="28688" name="Line 16"/>
            <p:cNvSpPr>
              <a:spLocks noChangeShapeType="1"/>
            </p:cNvSpPr>
            <p:nvPr/>
          </p:nvSpPr>
          <p:spPr bwMode="auto">
            <a:xfrm>
              <a:off x="816" y="2251"/>
              <a:ext cx="1680" cy="0"/>
            </a:xfrm>
            <a:prstGeom prst="line">
              <a:avLst/>
            </a:prstGeom>
            <a:noFill/>
            <a:ln w="38100">
              <a:solidFill>
                <a:schemeClr val="tx1"/>
              </a:solidFill>
              <a:miter lim="800000"/>
              <a:headEnd/>
              <a:tailEnd/>
            </a:ln>
          </p:spPr>
          <p:txBody>
            <a:bodyPr wrap="none"/>
            <a:lstStyle/>
            <a:p>
              <a:endParaRPr lang="en-US"/>
            </a:p>
          </p:txBody>
        </p:sp>
        <p:sp>
          <p:nvSpPr>
            <p:cNvPr id="28689" name="Line 17"/>
            <p:cNvSpPr>
              <a:spLocks noChangeShapeType="1"/>
            </p:cNvSpPr>
            <p:nvPr/>
          </p:nvSpPr>
          <p:spPr bwMode="auto">
            <a:xfrm>
              <a:off x="2496" y="2251"/>
              <a:ext cx="0" cy="432"/>
            </a:xfrm>
            <a:prstGeom prst="line">
              <a:avLst/>
            </a:prstGeom>
            <a:noFill/>
            <a:ln w="38100">
              <a:solidFill>
                <a:srgbClr val="FF0000"/>
              </a:solidFill>
              <a:miter lim="800000"/>
              <a:headEnd/>
              <a:tailEnd/>
            </a:ln>
          </p:spPr>
          <p:txBody>
            <a:bodyPr wrap="none"/>
            <a:lstStyle/>
            <a:p>
              <a:endParaRPr lang="en-US"/>
            </a:p>
          </p:txBody>
        </p:sp>
        <p:sp>
          <p:nvSpPr>
            <p:cNvPr id="28690" name="AutoShape 18"/>
            <p:cNvSpPr>
              <a:spLocks noChangeArrowheads="1"/>
            </p:cNvSpPr>
            <p:nvPr/>
          </p:nvSpPr>
          <p:spPr bwMode="auto">
            <a:xfrm>
              <a:off x="576" y="2395"/>
              <a:ext cx="432" cy="144"/>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8691" name="AutoShape 19"/>
            <p:cNvSpPr>
              <a:spLocks noChangeArrowheads="1"/>
            </p:cNvSpPr>
            <p:nvPr/>
          </p:nvSpPr>
          <p:spPr bwMode="auto">
            <a:xfrm>
              <a:off x="2304" y="2395"/>
              <a:ext cx="432" cy="144"/>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8692" name="Text Box 20"/>
            <p:cNvSpPr txBox="1">
              <a:spLocks noChangeArrowheads="1"/>
            </p:cNvSpPr>
            <p:nvPr/>
          </p:nvSpPr>
          <p:spPr bwMode="auto">
            <a:xfrm>
              <a:off x="1030" y="2663"/>
              <a:ext cx="1226" cy="212"/>
            </a:xfrm>
            <a:prstGeom prst="rect">
              <a:avLst/>
            </a:prstGeom>
            <a:noFill/>
            <a:ln w="9525">
              <a:noFill/>
              <a:miter lim="800000"/>
              <a:headEnd/>
              <a:tailEnd/>
            </a:ln>
          </p:spPr>
          <p:txBody>
            <a:bodyPr wrap="none">
              <a:spAutoFit/>
            </a:bodyPr>
            <a:lstStyle/>
            <a:p>
              <a:pPr algn="l"/>
              <a:r>
                <a:rPr lang="en-US" altLang="zh-CN" sz="1600"/>
                <a:t>v=0, dp/dr=0,du/dr=0</a:t>
              </a:r>
            </a:p>
          </p:txBody>
        </p:sp>
        <p:sp>
          <p:nvSpPr>
            <p:cNvPr id="28693" name="Text Box 22"/>
            <p:cNvSpPr txBox="1">
              <a:spLocks noChangeArrowheads="1"/>
            </p:cNvSpPr>
            <p:nvPr/>
          </p:nvSpPr>
          <p:spPr bwMode="auto">
            <a:xfrm>
              <a:off x="2500" y="2203"/>
              <a:ext cx="1222" cy="404"/>
            </a:xfrm>
            <a:prstGeom prst="rect">
              <a:avLst/>
            </a:prstGeom>
            <a:noFill/>
            <a:ln w="9525">
              <a:noFill/>
              <a:miter lim="800000"/>
              <a:headEnd/>
              <a:tailEnd/>
            </a:ln>
          </p:spPr>
          <p:txBody>
            <a:bodyPr wrap="none">
              <a:spAutoFit/>
            </a:bodyPr>
            <a:lstStyle/>
            <a:p>
              <a:pPr algn="l"/>
              <a:r>
                <a:rPr lang="en-US" altLang="zh-CN" sz="1800"/>
                <a:t>Outlet, du/dx=0</a:t>
              </a:r>
            </a:p>
            <a:p>
              <a:pPr algn="l"/>
              <a:r>
                <a:rPr lang="en-US" altLang="zh-CN" sz="1800"/>
                <a:t>   dv/dy=0,dp/dx=0</a:t>
              </a:r>
            </a:p>
          </p:txBody>
        </p:sp>
        <p:sp>
          <p:nvSpPr>
            <p:cNvPr id="28694" name="Line 23"/>
            <p:cNvSpPr>
              <a:spLocks noChangeShapeType="1"/>
            </p:cNvSpPr>
            <p:nvPr/>
          </p:nvSpPr>
          <p:spPr bwMode="auto">
            <a:xfrm flipH="1">
              <a:off x="1536" y="2107"/>
              <a:ext cx="96" cy="144"/>
            </a:xfrm>
            <a:prstGeom prst="line">
              <a:avLst/>
            </a:prstGeom>
            <a:noFill/>
            <a:ln w="19050">
              <a:solidFill>
                <a:srgbClr val="333300"/>
              </a:solidFill>
              <a:miter lim="800000"/>
              <a:headEnd/>
              <a:tailEnd type="triangle" w="med" len="med"/>
            </a:ln>
          </p:spPr>
          <p:txBody>
            <a:bodyPr wrap="none"/>
            <a:lstStyle/>
            <a:p>
              <a:endParaRPr lang="en-US"/>
            </a:p>
          </p:txBody>
        </p:sp>
        <p:sp>
          <p:nvSpPr>
            <p:cNvPr id="28695" name="Line 24"/>
            <p:cNvSpPr>
              <a:spLocks noChangeShapeType="1"/>
            </p:cNvSpPr>
            <p:nvPr/>
          </p:nvSpPr>
          <p:spPr bwMode="auto">
            <a:xfrm flipV="1">
              <a:off x="576" y="2587"/>
              <a:ext cx="0" cy="192"/>
            </a:xfrm>
            <a:prstGeom prst="line">
              <a:avLst/>
            </a:prstGeom>
            <a:noFill/>
            <a:ln w="9525">
              <a:solidFill>
                <a:schemeClr val="tx1"/>
              </a:solidFill>
              <a:miter lim="800000"/>
              <a:headEnd/>
              <a:tailEnd type="triangle" w="med" len="med"/>
            </a:ln>
          </p:spPr>
          <p:txBody>
            <a:bodyPr wrap="none"/>
            <a:lstStyle/>
            <a:p>
              <a:endParaRPr lang="en-US"/>
            </a:p>
          </p:txBody>
        </p:sp>
        <p:sp>
          <p:nvSpPr>
            <p:cNvPr id="28696" name="Line 25"/>
            <p:cNvSpPr>
              <a:spLocks noChangeShapeType="1"/>
            </p:cNvSpPr>
            <p:nvPr/>
          </p:nvSpPr>
          <p:spPr bwMode="auto">
            <a:xfrm>
              <a:off x="576" y="2779"/>
              <a:ext cx="288" cy="0"/>
            </a:xfrm>
            <a:prstGeom prst="line">
              <a:avLst/>
            </a:prstGeom>
            <a:noFill/>
            <a:ln w="9525">
              <a:solidFill>
                <a:schemeClr val="tx1"/>
              </a:solidFill>
              <a:miter lim="800000"/>
              <a:headEnd/>
              <a:tailEnd type="triangle" w="med" len="med"/>
            </a:ln>
          </p:spPr>
          <p:txBody>
            <a:bodyPr wrap="none"/>
            <a:lstStyle/>
            <a:p>
              <a:endParaRPr lang="en-US"/>
            </a:p>
          </p:txBody>
        </p:sp>
        <p:sp>
          <p:nvSpPr>
            <p:cNvPr id="28697" name="Text Box 27"/>
            <p:cNvSpPr txBox="1">
              <a:spLocks noChangeArrowheads="1"/>
            </p:cNvSpPr>
            <p:nvPr/>
          </p:nvSpPr>
          <p:spPr bwMode="auto">
            <a:xfrm>
              <a:off x="566" y="2463"/>
              <a:ext cx="164" cy="231"/>
            </a:xfrm>
            <a:prstGeom prst="rect">
              <a:avLst/>
            </a:prstGeom>
            <a:noFill/>
            <a:ln w="9525">
              <a:noFill/>
              <a:miter lim="800000"/>
              <a:headEnd/>
              <a:tailEnd/>
            </a:ln>
          </p:spPr>
          <p:txBody>
            <a:bodyPr wrap="none">
              <a:spAutoFit/>
            </a:bodyPr>
            <a:lstStyle/>
            <a:p>
              <a:pPr algn="l"/>
              <a:r>
                <a:rPr lang="en-US" altLang="zh-CN" sz="1800"/>
                <a:t>r</a:t>
              </a:r>
            </a:p>
          </p:txBody>
        </p:sp>
        <p:sp>
          <p:nvSpPr>
            <p:cNvPr id="28698" name="Text Box 28"/>
            <p:cNvSpPr txBox="1">
              <a:spLocks noChangeArrowheads="1"/>
            </p:cNvSpPr>
            <p:nvPr/>
          </p:nvSpPr>
          <p:spPr bwMode="auto">
            <a:xfrm>
              <a:off x="772" y="2731"/>
              <a:ext cx="188" cy="231"/>
            </a:xfrm>
            <a:prstGeom prst="rect">
              <a:avLst/>
            </a:prstGeom>
            <a:noFill/>
            <a:ln w="9525">
              <a:noFill/>
              <a:miter lim="800000"/>
              <a:headEnd/>
              <a:tailEnd/>
            </a:ln>
          </p:spPr>
          <p:txBody>
            <a:bodyPr wrap="none">
              <a:spAutoFit/>
            </a:bodyPr>
            <a:lstStyle/>
            <a:p>
              <a:pPr algn="l"/>
              <a:r>
                <a:rPr lang="en-US" altLang="zh-CN" sz="1800"/>
                <a:t>x</a:t>
              </a:r>
            </a:p>
          </p:txBody>
        </p:sp>
        <p:sp>
          <p:nvSpPr>
            <p:cNvPr id="28699" name="Text Box 37"/>
            <p:cNvSpPr txBox="1">
              <a:spLocks noChangeArrowheads="1"/>
            </p:cNvSpPr>
            <p:nvPr/>
          </p:nvSpPr>
          <p:spPr bwMode="auto">
            <a:xfrm>
              <a:off x="2126" y="2878"/>
              <a:ext cx="946" cy="237"/>
            </a:xfrm>
            <a:prstGeom prst="rect">
              <a:avLst/>
            </a:prstGeom>
            <a:solidFill>
              <a:schemeClr val="accent1"/>
            </a:solidFill>
            <a:ln w="9525">
              <a:solidFill>
                <a:srgbClr val="333300"/>
              </a:solidFill>
              <a:miter lim="800000"/>
              <a:headEnd/>
              <a:tailEnd/>
            </a:ln>
          </p:spPr>
          <p:txBody>
            <a:bodyPr wrap="none">
              <a:spAutoFit/>
            </a:bodyPr>
            <a:lstStyle/>
            <a:p>
              <a:pPr algn="l"/>
              <a:r>
                <a:rPr lang="en-US" altLang="zh-CN" sz="1800"/>
                <a:t>Axisymmetric</a:t>
              </a:r>
            </a:p>
          </p:txBody>
        </p:sp>
        <p:sp>
          <p:nvSpPr>
            <p:cNvPr id="28700" name="Line 38"/>
            <p:cNvSpPr>
              <a:spLocks noChangeShapeType="1"/>
            </p:cNvSpPr>
            <p:nvPr/>
          </p:nvSpPr>
          <p:spPr bwMode="auto">
            <a:xfrm flipH="1" flipV="1">
              <a:off x="2352" y="2683"/>
              <a:ext cx="96" cy="192"/>
            </a:xfrm>
            <a:prstGeom prst="line">
              <a:avLst/>
            </a:prstGeom>
            <a:noFill/>
            <a:ln w="38100">
              <a:solidFill>
                <a:schemeClr val="tx2"/>
              </a:solidFill>
              <a:miter lim="800000"/>
              <a:headEnd/>
              <a:tailEnd type="triangle" w="med" len="med"/>
            </a:ln>
          </p:spPr>
          <p:txBody>
            <a:bodyPr wrap="none"/>
            <a:lstStyle/>
            <a:p>
              <a:endParaRPr lang="en-US"/>
            </a:p>
          </p:txBody>
        </p:sp>
      </p:grpSp>
      <p:grpSp>
        <p:nvGrpSpPr>
          <p:cNvPr id="4" name="Group 42"/>
          <p:cNvGrpSpPr>
            <a:grpSpLocks/>
          </p:cNvGrpSpPr>
          <p:nvPr/>
        </p:nvGrpSpPr>
        <p:grpSpPr bwMode="auto">
          <a:xfrm>
            <a:off x="4953000" y="2209800"/>
            <a:ext cx="3657600" cy="2867025"/>
            <a:chOff x="3120" y="1200"/>
            <a:chExt cx="2304" cy="1806"/>
          </a:xfrm>
        </p:grpSpPr>
        <p:sp>
          <p:nvSpPr>
            <p:cNvPr id="28680" name="Text Box 39"/>
            <p:cNvSpPr txBox="1">
              <a:spLocks noChangeArrowheads="1"/>
            </p:cNvSpPr>
            <p:nvPr/>
          </p:nvSpPr>
          <p:spPr bwMode="auto">
            <a:xfrm>
              <a:off x="3120" y="2640"/>
              <a:ext cx="1920" cy="366"/>
            </a:xfrm>
            <a:prstGeom prst="rect">
              <a:avLst/>
            </a:prstGeom>
            <a:solidFill>
              <a:schemeClr val="accent1"/>
            </a:solidFill>
            <a:ln w="9525">
              <a:noFill/>
              <a:miter lim="800000"/>
              <a:headEnd/>
              <a:tailEnd/>
            </a:ln>
          </p:spPr>
          <p:txBody>
            <a:bodyPr>
              <a:spAutoFit/>
            </a:bodyPr>
            <a:lstStyle/>
            <a:p>
              <a:pPr algn="l"/>
              <a:r>
                <a:rPr lang="en-US" altLang="zh-CN" sz="1600" b="1"/>
                <a:t>Periodic boundary condition in spanwise direction of an airfoil</a:t>
              </a:r>
            </a:p>
          </p:txBody>
        </p:sp>
        <p:pic>
          <p:nvPicPr>
            <p:cNvPr id="28681" name="Picture 40"/>
            <p:cNvPicPr>
              <a:picLocks noChangeAspect="1" noChangeArrowheads="1"/>
            </p:cNvPicPr>
            <p:nvPr/>
          </p:nvPicPr>
          <p:blipFill>
            <a:blip r:embed="rId3" cstate="print"/>
            <a:srcRect l="16696" t="5783" r="16522" b="24820"/>
            <a:stretch>
              <a:fillRect/>
            </a:stretch>
          </p:blipFill>
          <p:spPr bwMode="auto">
            <a:xfrm>
              <a:off x="3600" y="1200"/>
              <a:ext cx="1824" cy="1368"/>
            </a:xfrm>
            <a:prstGeom prst="rect">
              <a:avLst/>
            </a:prstGeom>
            <a:noFill/>
            <a:ln w="9525">
              <a:noFill/>
              <a:miter lim="800000"/>
              <a:headEnd/>
              <a:tailEnd/>
            </a:ln>
          </p:spPr>
        </p:pic>
        <p:sp>
          <p:nvSpPr>
            <p:cNvPr id="28682" name="Line 41"/>
            <p:cNvSpPr>
              <a:spLocks noChangeShapeType="1"/>
            </p:cNvSpPr>
            <p:nvPr/>
          </p:nvSpPr>
          <p:spPr bwMode="auto">
            <a:xfrm flipV="1">
              <a:off x="3456" y="2112"/>
              <a:ext cx="288" cy="528"/>
            </a:xfrm>
            <a:prstGeom prst="line">
              <a:avLst/>
            </a:prstGeom>
            <a:noFill/>
            <a:ln w="19050">
              <a:solidFill>
                <a:srgbClr val="333300"/>
              </a:solidFill>
              <a:miter lim="800000"/>
              <a:headEnd/>
              <a:tailEnd type="triangle" w="med" len="med"/>
            </a:ln>
          </p:spPr>
          <p:txBody>
            <a:bodyPr wrap="none"/>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270370"/>
                                        </p:tgtEl>
                                        <p:attrNameLst>
                                          <p:attrName>style.visibility</p:attrName>
                                        </p:attrNameLst>
                                      </p:cBhvr>
                                      <p:to>
                                        <p:strVal val="visible"/>
                                      </p:to>
                                    </p:set>
                                    <p:animEffect transition="in" filter="wipe(up)">
                                      <p:cBhvr>
                                        <p:cTn id="11" dur="500"/>
                                        <p:tgtEl>
                                          <p:spTgt spid="270370"/>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Applications</a:t>
            </a:r>
            <a:endParaRPr lang="en-IN" sz="3600" dirty="0"/>
          </a:p>
        </p:txBody>
      </p:sp>
      <p:sp>
        <p:nvSpPr>
          <p:cNvPr id="3" name="Content Placeholder 2"/>
          <p:cNvSpPr>
            <a:spLocks noGrp="1"/>
          </p:cNvSpPr>
          <p:nvPr>
            <p:ph idx="1"/>
          </p:nvPr>
        </p:nvSpPr>
        <p:spPr/>
        <p:txBody>
          <a:bodyPr/>
          <a:lstStyle/>
          <a:p>
            <a:r>
              <a:rPr lang="en-US" dirty="0" smtClean="0"/>
              <a:t>Car safety thermal imaging using CFD</a:t>
            </a:r>
          </a:p>
          <a:p>
            <a:r>
              <a:rPr lang="en-US" dirty="0" smtClean="0"/>
              <a:t>Heat exchanger imaging</a:t>
            </a:r>
          </a:p>
          <a:p>
            <a:r>
              <a:rPr lang="en-US" dirty="0" smtClean="0"/>
              <a:t>Imaging of missile prototypes</a:t>
            </a:r>
            <a:endParaRPr lang="en-IN" dirty="0"/>
          </a:p>
        </p:txBody>
      </p:sp>
      <p:pic>
        <p:nvPicPr>
          <p:cNvPr id="4101" name="Picture 5" descr="C:\Users\sInIsTeR\Desktop\cfd_thermal_engineering_analysis_-services.jpg"/>
          <p:cNvPicPr>
            <a:picLocks noChangeAspect="1" noChangeArrowheads="1"/>
          </p:cNvPicPr>
          <p:nvPr/>
        </p:nvPicPr>
        <p:blipFill>
          <a:blip r:embed="rId2" cstate="print"/>
          <a:srcRect/>
          <a:stretch>
            <a:fillRect/>
          </a:stretch>
        </p:blipFill>
        <p:spPr bwMode="auto">
          <a:xfrm>
            <a:off x="467544" y="4714884"/>
            <a:ext cx="2668334" cy="1784448"/>
          </a:xfrm>
          <a:prstGeom prst="rect">
            <a:avLst/>
          </a:prstGeom>
          <a:noFill/>
        </p:spPr>
      </p:pic>
      <p:pic>
        <p:nvPicPr>
          <p:cNvPr id="4103" name="Picture 7" descr="C:\Users\sInIsTeR\Desktop\01-CFD_Heat_Exchanger-flow-simulation-heat-transfer-rates-mass-flow-rates-pressure-drops1.png"/>
          <p:cNvPicPr>
            <a:picLocks noChangeAspect="1" noChangeArrowheads="1"/>
          </p:cNvPicPr>
          <p:nvPr/>
        </p:nvPicPr>
        <p:blipFill>
          <a:blip r:embed="rId3" cstate="print"/>
          <a:srcRect/>
          <a:stretch>
            <a:fillRect/>
          </a:stretch>
        </p:blipFill>
        <p:spPr bwMode="auto">
          <a:xfrm>
            <a:off x="3347864" y="4653136"/>
            <a:ext cx="2580439" cy="1873399"/>
          </a:xfrm>
          <a:prstGeom prst="rect">
            <a:avLst/>
          </a:prstGeom>
          <a:noFill/>
        </p:spPr>
      </p:pic>
      <p:pic>
        <p:nvPicPr>
          <p:cNvPr id="4104" name="Picture 8" descr="C:\Users\sInIsTeR\Desktop\Madic_nozzle.jpg"/>
          <p:cNvPicPr>
            <a:picLocks noChangeAspect="1" noChangeArrowheads="1"/>
          </p:cNvPicPr>
          <p:nvPr/>
        </p:nvPicPr>
        <p:blipFill>
          <a:blip r:embed="rId4" cstate="print"/>
          <a:srcRect/>
          <a:stretch>
            <a:fillRect/>
          </a:stretch>
        </p:blipFill>
        <p:spPr bwMode="auto">
          <a:xfrm>
            <a:off x="6012160" y="4581128"/>
            <a:ext cx="2923480" cy="192399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26"/>
          <p:cNvSpPr txBox="1">
            <a:spLocks noChangeArrowheads="1"/>
          </p:cNvSpPr>
          <p:nvPr/>
        </p:nvSpPr>
        <p:spPr bwMode="auto">
          <a:xfrm>
            <a:off x="609600" y="685800"/>
            <a:ext cx="7924800" cy="5447645"/>
          </a:xfrm>
          <a:prstGeom prst="rect">
            <a:avLst/>
          </a:prstGeom>
          <a:noFill/>
          <a:ln w="9525">
            <a:noFill/>
            <a:miter lim="800000"/>
            <a:headEnd/>
            <a:tailEnd/>
          </a:ln>
        </p:spPr>
        <p:txBody>
          <a:bodyPr>
            <a:spAutoFit/>
          </a:bodyPr>
          <a:lstStyle/>
          <a:p>
            <a:pPr algn="l">
              <a:buFont typeface="Wingdings" pitchFamily="2" charset="2"/>
              <a:buChar char="Ø"/>
            </a:pPr>
            <a:r>
              <a:rPr lang="en-US" altLang="zh-CN" sz="2400" dirty="0"/>
              <a:t> What is Computational Fluid Dynamics(CFD)?</a:t>
            </a:r>
          </a:p>
          <a:p>
            <a:pPr algn="l">
              <a:spcBef>
                <a:spcPct val="50000"/>
              </a:spcBef>
              <a:buFont typeface="Wingdings" pitchFamily="2" charset="2"/>
              <a:buChar char="Ø"/>
            </a:pPr>
            <a:r>
              <a:rPr lang="en-US" altLang="zh-CN" sz="2400" dirty="0"/>
              <a:t> Why and where use CFD? </a:t>
            </a:r>
          </a:p>
          <a:p>
            <a:pPr algn="l">
              <a:spcBef>
                <a:spcPct val="50000"/>
              </a:spcBef>
              <a:buFont typeface="Wingdings" pitchFamily="2" charset="2"/>
              <a:buChar char="Ø"/>
            </a:pPr>
            <a:r>
              <a:rPr lang="en-US" altLang="zh-CN" sz="2400" dirty="0"/>
              <a:t> Physics of Fluid </a:t>
            </a:r>
          </a:p>
          <a:p>
            <a:pPr algn="l">
              <a:spcBef>
                <a:spcPct val="50000"/>
              </a:spcBef>
              <a:buFont typeface="Wingdings" pitchFamily="2" charset="2"/>
              <a:buChar char="Ø"/>
            </a:pPr>
            <a:r>
              <a:rPr lang="en-US" altLang="zh-CN" sz="2400" dirty="0" smtClean="0"/>
              <a:t>Grids</a:t>
            </a:r>
            <a:endParaRPr lang="en-US" altLang="zh-CN" sz="2400" dirty="0"/>
          </a:p>
          <a:p>
            <a:pPr algn="l">
              <a:spcBef>
                <a:spcPct val="50000"/>
              </a:spcBef>
              <a:buFont typeface="Wingdings" pitchFamily="2" charset="2"/>
              <a:buChar char="Ø"/>
            </a:pPr>
            <a:r>
              <a:rPr lang="en-US" altLang="zh-CN" sz="2400" dirty="0"/>
              <a:t> Boundary Conditions </a:t>
            </a:r>
          </a:p>
          <a:p>
            <a:pPr algn="l">
              <a:spcBef>
                <a:spcPct val="50000"/>
              </a:spcBef>
              <a:buFont typeface="Wingdings" pitchFamily="2" charset="2"/>
              <a:buChar char="Ø"/>
            </a:pPr>
            <a:r>
              <a:rPr lang="en-US" altLang="zh-CN" sz="2400" dirty="0"/>
              <a:t> Numerical Staff </a:t>
            </a:r>
          </a:p>
          <a:p>
            <a:pPr algn="l">
              <a:spcBef>
                <a:spcPct val="50000"/>
              </a:spcBef>
              <a:buFont typeface="Wingdings" pitchFamily="2" charset="2"/>
              <a:buChar char="Ø"/>
            </a:pPr>
            <a:r>
              <a:rPr lang="en-US" altLang="zh-CN" sz="2400" dirty="0"/>
              <a:t> </a:t>
            </a:r>
            <a:r>
              <a:rPr lang="en-US" altLang="zh-CN" sz="2400" dirty="0" smtClean="0"/>
              <a:t>Applications </a:t>
            </a:r>
          </a:p>
          <a:p>
            <a:pPr algn="l">
              <a:spcBef>
                <a:spcPct val="50000"/>
              </a:spcBef>
              <a:buFont typeface="Wingdings" pitchFamily="2" charset="2"/>
              <a:buChar char="Ø"/>
            </a:pPr>
            <a:r>
              <a:rPr lang="en-US" altLang="zh-CN" sz="2400" dirty="0" smtClean="0"/>
              <a:t>Advantage</a:t>
            </a:r>
          </a:p>
          <a:p>
            <a:pPr algn="l">
              <a:spcBef>
                <a:spcPct val="50000"/>
              </a:spcBef>
              <a:buFont typeface="Wingdings" pitchFamily="2" charset="2"/>
              <a:buChar char="Ø"/>
            </a:pPr>
            <a:r>
              <a:rPr lang="en-US" altLang="zh-CN" sz="2400" dirty="0" smtClean="0"/>
              <a:t>Limitation </a:t>
            </a:r>
          </a:p>
          <a:p>
            <a:pPr algn="l">
              <a:spcBef>
                <a:spcPct val="50000"/>
              </a:spcBef>
              <a:buFont typeface="Wingdings" pitchFamily="2" charset="2"/>
              <a:buChar char="Ø"/>
            </a:pPr>
            <a:endParaRPr lang="en-US" altLang="zh-CN" sz="2400" dirty="0"/>
          </a:p>
        </p:txBody>
      </p:sp>
      <p:sp>
        <p:nvSpPr>
          <p:cNvPr id="15367" name="Rectangle 1031"/>
          <p:cNvSpPr>
            <a:spLocks noGrp="1" noChangeArrowheads="1"/>
          </p:cNvSpPr>
          <p:nvPr>
            <p:ph type="title" idx="4294967295"/>
          </p:nvPr>
        </p:nvSpPr>
        <p:spPr bwMode="auto">
          <a:xfrm>
            <a:off x="0" y="0"/>
            <a:ext cx="4191000" cy="762000"/>
          </a:xfrm>
          <a:prstGeom prst="rect">
            <a:avLst/>
          </a:prstGeom>
          <a:noFill/>
          <a:ln>
            <a:miter lim="800000"/>
            <a:headEnd/>
            <a:tailEnd/>
          </a:ln>
        </p:spPr>
        <p:txBody>
          <a:bodyPr anchor="ctr" anchorCtr="1"/>
          <a:lstStyle/>
          <a:p>
            <a:pPr eaLnBrk="1" hangingPunct="1"/>
            <a:r>
              <a:rPr lang="en-GB" sz="2800" dirty="0" smtClean="0">
                <a:solidFill>
                  <a:schemeClr val="tx1"/>
                </a:solidFill>
              </a:rPr>
              <a:t>Contents</a:t>
            </a:r>
            <a:endParaRPr lang="zh-CN" altLang="en-US" dirty="0" smtClean="0">
              <a:ea typeface="宋体"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Advantages </a:t>
            </a:r>
            <a:endParaRPr lang="en-US" sz="3600" dirty="0"/>
          </a:p>
        </p:txBody>
      </p:sp>
      <p:sp>
        <p:nvSpPr>
          <p:cNvPr id="3" name="Content Placeholder 2"/>
          <p:cNvSpPr>
            <a:spLocks noGrp="1"/>
          </p:cNvSpPr>
          <p:nvPr>
            <p:ph idx="1"/>
          </p:nvPr>
        </p:nvSpPr>
        <p:spPr>
          <a:xfrm>
            <a:off x="214282" y="1428736"/>
            <a:ext cx="8715436" cy="5000660"/>
          </a:xfrm>
        </p:spPr>
        <p:txBody>
          <a:bodyPr>
            <a:normAutofit fontScale="92500" lnSpcReduction="10000"/>
          </a:bodyPr>
          <a:lstStyle/>
          <a:p>
            <a:r>
              <a:rPr lang="en-US" dirty="0" smtClean="0"/>
              <a:t>Relatively low cost.</a:t>
            </a:r>
          </a:p>
          <a:p>
            <a:pPr lvl="1"/>
            <a:r>
              <a:rPr lang="en-US" dirty="0" smtClean="0"/>
              <a:t>CFD simulations are relatively inexpensive, and costs are likely to decrease as computers become more powerful.</a:t>
            </a:r>
          </a:p>
          <a:p>
            <a:r>
              <a:rPr lang="en-US" dirty="0" smtClean="0"/>
              <a:t>Speed.</a:t>
            </a:r>
          </a:p>
          <a:p>
            <a:pPr lvl="1"/>
            <a:r>
              <a:rPr lang="en-US" dirty="0" smtClean="0"/>
              <a:t>CFD simulations can be executed in a short period of time.</a:t>
            </a:r>
          </a:p>
          <a:p>
            <a:r>
              <a:rPr lang="en-US" dirty="0" smtClean="0"/>
              <a:t>Ability to simulate real conditions.</a:t>
            </a:r>
          </a:p>
          <a:p>
            <a:pPr lvl="1"/>
            <a:r>
              <a:rPr lang="en-US" dirty="0" smtClean="0"/>
              <a:t>CFD provides the ability to theoretically simulate any physical condition.</a:t>
            </a:r>
          </a:p>
          <a:p>
            <a:r>
              <a:rPr lang="en-US" dirty="0" smtClean="0"/>
              <a:t>Comprehensive information.</a:t>
            </a:r>
          </a:p>
          <a:p>
            <a:pPr lvl="1"/>
            <a:r>
              <a:rPr lang="en-US" dirty="0" smtClean="0"/>
              <a:t>CFD allows the analyst to examine a large number of locations in the region of interest, and yields a comprehensive set of flow parameters for examination.</a:t>
            </a:r>
          </a:p>
          <a:p>
            <a:endParaRPr lang="en-US" dirty="0" smtClean="0"/>
          </a:p>
          <a:p>
            <a:pPr lvl="1"/>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Limitations </a:t>
            </a:r>
            <a:endParaRPr lang="en-US" sz="3200" dirty="0"/>
          </a:p>
        </p:txBody>
      </p:sp>
      <p:sp>
        <p:nvSpPr>
          <p:cNvPr id="3" name="Content Placeholder 2"/>
          <p:cNvSpPr>
            <a:spLocks noGrp="1"/>
          </p:cNvSpPr>
          <p:nvPr>
            <p:ph idx="1"/>
          </p:nvPr>
        </p:nvSpPr>
        <p:spPr/>
        <p:txBody>
          <a:bodyPr>
            <a:normAutofit fontScale="85000" lnSpcReduction="20000"/>
          </a:bodyPr>
          <a:lstStyle/>
          <a:p>
            <a:pPr marL="342900" lvl="1" indent="-342900">
              <a:buFont typeface="Arial" pitchFamily="34" charset="0"/>
              <a:buChar char="•"/>
            </a:pPr>
            <a:r>
              <a:rPr lang="en-US" dirty="0" smtClean="0">
                <a:latin typeface="Times New Roman" pitchFamily="18" charset="0"/>
                <a:cs typeface="Times New Roman" pitchFamily="18" charset="0"/>
              </a:rPr>
              <a:t>The CFD solutions can only be as accurate as the physical models on which they are based.</a:t>
            </a:r>
          </a:p>
          <a:p>
            <a:pPr marL="342900" lvl="1" indent="-342900">
              <a:buFont typeface="Arial" pitchFamily="34" charset="0"/>
              <a:buChar char="•"/>
            </a:pPr>
            <a:r>
              <a:rPr lang="en-US" dirty="0" smtClean="0">
                <a:latin typeface="Times New Roman" pitchFamily="18" charset="0"/>
                <a:cs typeface="Times New Roman" pitchFamily="18" charset="0"/>
              </a:rPr>
              <a:t>Solving equations on a computer invariably introduces numerical errors.</a:t>
            </a:r>
          </a:p>
          <a:p>
            <a:pPr lvl="1"/>
            <a:r>
              <a:rPr lang="en-US" dirty="0" smtClean="0">
                <a:latin typeface="Times New Roman" pitchFamily="18" charset="0"/>
                <a:cs typeface="Times New Roman" pitchFamily="18" charset="0"/>
              </a:rPr>
              <a:t>Round-off error: due to finite word size available on the computer. Round-off errors will always exist (though they can be small in most cases).</a:t>
            </a:r>
          </a:p>
          <a:p>
            <a:pPr lvl="1"/>
            <a:r>
              <a:rPr lang="en-US" dirty="0" smtClean="0">
                <a:latin typeface="Times New Roman" pitchFamily="18" charset="0"/>
                <a:cs typeface="Times New Roman" pitchFamily="18" charset="0"/>
              </a:rPr>
              <a:t>Truncation error: due to approximations in the numerical models. Truncation errors will go to zero as the grid is refined. Mesh refinement is one way to deal with truncation error.</a:t>
            </a:r>
          </a:p>
          <a:p>
            <a:r>
              <a:rPr lang="en-US" dirty="0" smtClean="0">
                <a:latin typeface="Times New Roman" pitchFamily="18" charset="0"/>
                <a:cs typeface="Times New Roman" pitchFamily="18" charset="0"/>
              </a:rPr>
              <a:t>Boundary conditions.</a:t>
            </a:r>
          </a:p>
          <a:p>
            <a:pPr lvl="1"/>
            <a:r>
              <a:rPr lang="en-US" dirty="0" smtClean="0">
                <a:latin typeface="Times New Roman" pitchFamily="18" charset="0"/>
                <a:cs typeface="Times New Roman" pitchFamily="18" charset="0"/>
              </a:rPr>
              <a:t>As with physical models, the accuracy of the CFD solution is only as good as the initial/boundary conditions provided to the numerical model.</a:t>
            </a:r>
          </a:p>
          <a:p>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smtClean="0"/>
              <a:t>References </a:t>
            </a:r>
          </a:p>
        </p:txBody>
      </p:sp>
      <p:sp>
        <p:nvSpPr>
          <p:cNvPr id="24579" name="Content Placeholder 2"/>
          <p:cNvSpPr>
            <a:spLocks noGrp="1"/>
          </p:cNvSpPr>
          <p:nvPr>
            <p:ph sz="quarter" idx="1"/>
          </p:nvPr>
        </p:nvSpPr>
        <p:spPr>
          <a:xfrm>
            <a:off x="457200" y="1600200"/>
            <a:ext cx="7467600" cy="4873625"/>
          </a:xfrm>
        </p:spPr>
        <p:txBody>
          <a:bodyPr/>
          <a:lstStyle/>
          <a:p>
            <a:r>
              <a:rPr lang="en-US" b="1" u="sng" dirty="0" smtClean="0">
                <a:hlinkClick r:id="rId2"/>
              </a:rPr>
              <a:t>www.google.com</a:t>
            </a:r>
            <a:r>
              <a:rPr lang="en-US" b="1" u="sng" dirty="0" smtClean="0"/>
              <a:t> </a:t>
            </a:r>
            <a:endParaRPr lang="en-US" dirty="0" smtClean="0"/>
          </a:p>
          <a:p>
            <a:r>
              <a:rPr lang="en-US" b="1" u="sng" dirty="0" smtClean="0">
                <a:hlinkClick r:id="rId3"/>
              </a:rPr>
              <a:t>www.wikipedia.com</a:t>
            </a:r>
            <a:r>
              <a:rPr lang="en-US" b="1" u="sng" dirty="0" smtClean="0"/>
              <a:t> </a:t>
            </a:r>
            <a:endParaRPr lang="en-US" dirty="0" smtClean="0"/>
          </a:p>
          <a:p>
            <a:r>
              <a:rPr lang="en-US" b="1" u="sng" dirty="0" smtClean="0">
                <a:hlinkClick r:id="rId4"/>
              </a:rPr>
              <a:t>www.studymafia.org</a:t>
            </a:r>
            <a:r>
              <a:rPr lang="en-US" b="1" u="sng" dirty="0" smtClean="0"/>
              <a:t> </a:t>
            </a:r>
            <a:endParaRPr lang="en-US" dirty="0" smtClean="0"/>
          </a:p>
          <a:p>
            <a:r>
              <a:rPr lang="en-US" b="1" u="sng" dirty="0" smtClean="0">
                <a:hlinkClick r:id="rId5"/>
              </a:rPr>
              <a:t>www.pptplanet.com</a:t>
            </a:r>
            <a:endParaRPr lang="en-US" dirty="0" smtClean="0"/>
          </a:p>
          <a:p>
            <a:pPr>
              <a:buFont typeface="Wingdings" pitchFamily="2" charset="2"/>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153400" cy="990600"/>
          </a:xfrm>
        </p:spPr>
        <p:txBody>
          <a:bodyPr>
            <a:normAutofit fontScale="90000"/>
          </a:bodyPr>
          <a:lstStyle/>
          <a:p>
            <a:pPr algn="ctr"/>
            <a:r>
              <a:rPr lang="en-US" sz="7200" dirty="0" smtClean="0"/>
              <a:t>Thanks</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CFD?</a:t>
            </a:r>
            <a:endParaRPr lang="en-IN" sz="4000" dirty="0"/>
          </a:p>
        </p:txBody>
      </p:sp>
      <p:sp>
        <p:nvSpPr>
          <p:cNvPr id="3" name="Content Placeholder 2"/>
          <p:cNvSpPr>
            <a:spLocks noGrp="1"/>
          </p:cNvSpPr>
          <p:nvPr>
            <p:ph idx="1"/>
          </p:nvPr>
        </p:nvSpPr>
        <p:spPr>
          <a:xfrm>
            <a:off x="428596" y="1571612"/>
            <a:ext cx="8229600" cy="4525963"/>
          </a:xfrm>
        </p:spPr>
        <p:txBody>
          <a:bodyPr>
            <a:noAutofit/>
          </a:bodyPr>
          <a:lstStyle/>
          <a:p>
            <a:r>
              <a:rPr lang="en-US" sz="2000" dirty="0" smtClean="0">
                <a:latin typeface="Arial" pitchFamily="34" charset="0"/>
                <a:cs typeface="Arial" pitchFamily="34" charset="0"/>
              </a:rPr>
              <a:t>Computational fluid dynamics (CFD) is the science of predicting fluid flow, heat transfer, mass transfer, chemical reactions, and related phenomena by solving the mathematical equations which govern these processes using a numerical process</a:t>
            </a:r>
          </a:p>
          <a:p>
            <a:pPr>
              <a:lnSpc>
                <a:spcPct val="90000"/>
              </a:lnSpc>
              <a:buNone/>
            </a:pPr>
            <a:r>
              <a:rPr lang="en-US" sz="2000" dirty="0" smtClean="0">
                <a:latin typeface="Arial" pitchFamily="34" charset="0"/>
                <a:cs typeface="Arial" pitchFamily="34" charset="0"/>
                <a:sym typeface="Wingdings" pitchFamily="2" charset="2"/>
              </a:rPr>
              <a:t>      We are interested in the forces (pressure , viscous stress etc.) acting on surfaces (Example: In an airplane, we are interested in the lift, drag, power, pressure distribution etc)</a:t>
            </a:r>
          </a:p>
          <a:p>
            <a:pPr>
              <a:lnSpc>
                <a:spcPct val="90000"/>
              </a:lnSpc>
              <a:buNone/>
            </a:pPr>
            <a:r>
              <a:rPr lang="en-US" sz="2000" dirty="0" smtClean="0">
                <a:latin typeface="Arial" pitchFamily="34" charset="0"/>
                <a:cs typeface="Arial" pitchFamily="34" charset="0"/>
                <a:sym typeface="Wingdings" pitchFamily="2" charset="2"/>
              </a:rPr>
              <a:t>	 We would like to determine the velocity field (Example: In a race car, we are interested in the local flow streamlines, so that we can design for less drag)</a:t>
            </a:r>
          </a:p>
          <a:p>
            <a:pPr>
              <a:lnSpc>
                <a:spcPct val="90000"/>
              </a:lnSpc>
              <a:buNone/>
            </a:pPr>
            <a:r>
              <a:rPr lang="en-US" sz="2000" dirty="0" smtClean="0">
                <a:latin typeface="Arial" pitchFamily="34" charset="0"/>
                <a:cs typeface="Arial" pitchFamily="34" charset="0"/>
                <a:sym typeface="Wingdings" pitchFamily="2" charset="2"/>
              </a:rPr>
              <a:t>	 We are interested in knowing the temperature distribution (Example: Heat transfer in the vicinity of a computer chip)</a:t>
            </a:r>
          </a:p>
          <a:p>
            <a:endParaRPr lang="en-IN" sz="2000" dirty="0" smtClean="0">
              <a:latin typeface="Arial" pitchFamily="34" charset="0"/>
              <a:cs typeface="Arial" pitchFamily="34" charset="0"/>
            </a:endParaRPr>
          </a:p>
          <a:p>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bwMode="auto">
          <a:xfrm>
            <a:off x="0" y="0"/>
            <a:ext cx="4267200" cy="609600"/>
          </a:xfrm>
          <a:prstGeom prst="rect">
            <a:avLst/>
          </a:prstGeom>
          <a:noFill/>
          <a:ln>
            <a:miter lim="800000"/>
            <a:headEnd/>
            <a:tailEnd/>
          </a:ln>
        </p:spPr>
        <p:txBody>
          <a:bodyPr/>
          <a:lstStyle/>
          <a:p>
            <a:pPr eaLnBrk="1" hangingPunct="1"/>
            <a:r>
              <a:rPr lang="en-GB" sz="2800" dirty="0" smtClean="0">
                <a:solidFill>
                  <a:schemeClr val="tx1"/>
                </a:solidFill>
              </a:rPr>
              <a:t>What is CFD?</a:t>
            </a:r>
            <a:endParaRPr lang="zh-CN" altLang="en-US" dirty="0" smtClean="0">
              <a:ea typeface="宋体" pitchFamily="2" charset="-122"/>
            </a:endParaRPr>
          </a:p>
        </p:txBody>
      </p:sp>
      <p:grpSp>
        <p:nvGrpSpPr>
          <p:cNvPr id="2" name="Group 40"/>
          <p:cNvGrpSpPr>
            <a:grpSpLocks/>
          </p:cNvGrpSpPr>
          <p:nvPr/>
        </p:nvGrpSpPr>
        <p:grpSpPr bwMode="auto">
          <a:xfrm>
            <a:off x="838200" y="2667000"/>
            <a:ext cx="2928938" cy="1377950"/>
            <a:chOff x="528" y="1680"/>
            <a:chExt cx="1845" cy="868"/>
          </a:xfrm>
        </p:grpSpPr>
        <p:sp>
          <p:nvSpPr>
            <p:cNvPr id="16413" name="Rectangle 9"/>
            <p:cNvSpPr>
              <a:spLocks noChangeArrowheads="1"/>
            </p:cNvSpPr>
            <p:nvPr/>
          </p:nvSpPr>
          <p:spPr bwMode="auto">
            <a:xfrm>
              <a:off x="528" y="1776"/>
              <a:ext cx="960" cy="288"/>
            </a:xfrm>
            <a:prstGeom prst="rect">
              <a:avLst/>
            </a:prstGeom>
            <a:noFill/>
            <a:ln w="28575">
              <a:noFill/>
              <a:miter lim="800000"/>
              <a:headEnd/>
              <a:tailEnd/>
            </a:ln>
          </p:spPr>
          <p:txBody>
            <a:bodyPr wrap="none" anchor="ctr"/>
            <a:lstStyle/>
            <a:p>
              <a:r>
                <a:rPr lang="en-US" altLang="zh-CN"/>
                <a:t>Mathematics </a:t>
              </a:r>
            </a:p>
          </p:txBody>
        </p:sp>
        <p:sp>
          <p:nvSpPr>
            <p:cNvPr id="16414" name="Line 13"/>
            <p:cNvSpPr>
              <a:spLocks noChangeShapeType="1"/>
            </p:cNvSpPr>
            <p:nvPr/>
          </p:nvSpPr>
          <p:spPr bwMode="auto">
            <a:xfrm>
              <a:off x="1584" y="1680"/>
              <a:ext cx="0" cy="528"/>
            </a:xfrm>
            <a:prstGeom prst="line">
              <a:avLst/>
            </a:prstGeom>
            <a:noFill/>
            <a:ln w="28575">
              <a:solidFill>
                <a:srgbClr val="0000FF"/>
              </a:solidFill>
              <a:round/>
              <a:headEnd/>
              <a:tailEnd type="triangle" w="med" len="med"/>
            </a:ln>
          </p:spPr>
          <p:txBody>
            <a:bodyPr wrap="none" anchor="ctr"/>
            <a:lstStyle/>
            <a:p>
              <a:endParaRPr lang="en-US"/>
            </a:p>
          </p:txBody>
        </p:sp>
        <p:sp>
          <p:nvSpPr>
            <p:cNvPr id="16415" name="Text Box 16"/>
            <p:cNvSpPr txBox="1">
              <a:spLocks noChangeArrowheads="1"/>
            </p:cNvSpPr>
            <p:nvPr/>
          </p:nvSpPr>
          <p:spPr bwMode="auto">
            <a:xfrm>
              <a:off x="786" y="2208"/>
              <a:ext cx="1587" cy="340"/>
            </a:xfrm>
            <a:prstGeom prst="rect">
              <a:avLst/>
            </a:prstGeom>
            <a:noFill/>
            <a:ln w="28575">
              <a:solidFill>
                <a:schemeClr val="accent2"/>
              </a:solidFill>
              <a:miter lim="800000"/>
              <a:headEnd/>
              <a:tailEnd/>
            </a:ln>
          </p:spPr>
          <p:txBody>
            <a:bodyPr anchor="ctr"/>
            <a:lstStyle/>
            <a:p>
              <a:pPr>
                <a:spcBef>
                  <a:spcPct val="50000"/>
                </a:spcBef>
              </a:pPr>
              <a:r>
                <a:rPr lang="en-US" altLang="zh-CN" sz="1800"/>
                <a:t>Navier-Stokes Equations</a:t>
              </a:r>
            </a:p>
          </p:txBody>
        </p:sp>
      </p:grpSp>
      <p:grpSp>
        <p:nvGrpSpPr>
          <p:cNvPr id="3" name="Group 39"/>
          <p:cNvGrpSpPr>
            <a:grpSpLocks/>
          </p:cNvGrpSpPr>
          <p:nvPr/>
        </p:nvGrpSpPr>
        <p:grpSpPr bwMode="auto">
          <a:xfrm>
            <a:off x="1219200" y="1295400"/>
            <a:ext cx="2667000" cy="1377950"/>
            <a:chOff x="768" y="816"/>
            <a:chExt cx="1680" cy="868"/>
          </a:xfrm>
        </p:grpSpPr>
        <p:sp>
          <p:nvSpPr>
            <p:cNvPr id="16410" name="Rectangle 8"/>
            <p:cNvSpPr>
              <a:spLocks noChangeArrowheads="1"/>
            </p:cNvSpPr>
            <p:nvPr/>
          </p:nvSpPr>
          <p:spPr bwMode="auto">
            <a:xfrm>
              <a:off x="816" y="816"/>
              <a:ext cx="1296" cy="288"/>
            </a:xfrm>
            <a:prstGeom prst="rect">
              <a:avLst/>
            </a:prstGeom>
            <a:noFill/>
            <a:ln w="28575">
              <a:noFill/>
              <a:miter lim="800000"/>
              <a:headEnd/>
              <a:tailEnd/>
            </a:ln>
          </p:spPr>
          <p:txBody>
            <a:bodyPr wrap="none" anchor="ctr"/>
            <a:lstStyle/>
            <a:p>
              <a:r>
                <a:rPr lang="en-US" altLang="zh-CN"/>
                <a:t>Fluid Mechanics </a:t>
              </a:r>
            </a:p>
          </p:txBody>
        </p:sp>
        <p:sp>
          <p:nvSpPr>
            <p:cNvPr id="16411" name="Text Box 14"/>
            <p:cNvSpPr txBox="1">
              <a:spLocks noChangeArrowheads="1"/>
            </p:cNvSpPr>
            <p:nvPr/>
          </p:nvSpPr>
          <p:spPr bwMode="auto">
            <a:xfrm>
              <a:off x="768" y="1344"/>
              <a:ext cx="1587" cy="340"/>
            </a:xfrm>
            <a:prstGeom prst="rect">
              <a:avLst/>
            </a:prstGeom>
            <a:noFill/>
            <a:ln w="28575">
              <a:solidFill>
                <a:schemeClr val="accent2"/>
              </a:solidFill>
              <a:miter lim="800000"/>
              <a:headEnd/>
              <a:tailEnd/>
            </a:ln>
          </p:spPr>
          <p:txBody>
            <a:bodyPr anchor="ctr"/>
            <a:lstStyle/>
            <a:p>
              <a:pPr>
                <a:spcBef>
                  <a:spcPct val="50000"/>
                </a:spcBef>
              </a:pPr>
              <a:r>
                <a:rPr lang="en-US" altLang="zh-CN"/>
                <a:t>Physics of Fluid</a:t>
              </a:r>
            </a:p>
          </p:txBody>
        </p:sp>
        <p:sp>
          <p:nvSpPr>
            <p:cNvPr id="16412" name="Line 27"/>
            <p:cNvSpPr>
              <a:spLocks noChangeShapeType="1"/>
            </p:cNvSpPr>
            <p:nvPr/>
          </p:nvSpPr>
          <p:spPr bwMode="auto">
            <a:xfrm flipH="1">
              <a:off x="1632" y="912"/>
              <a:ext cx="816" cy="384"/>
            </a:xfrm>
            <a:prstGeom prst="line">
              <a:avLst/>
            </a:prstGeom>
            <a:noFill/>
            <a:ln w="28575">
              <a:solidFill>
                <a:srgbClr val="0000FF"/>
              </a:solidFill>
              <a:round/>
              <a:headEnd/>
              <a:tailEnd type="triangle" w="med" len="med"/>
            </a:ln>
          </p:spPr>
          <p:txBody>
            <a:bodyPr wrap="none" anchor="ctr"/>
            <a:lstStyle/>
            <a:p>
              <a:endParaRPr lang="en-US"/>
            </a:p>
          </p:txBody>
        </p:sp>
      </p:grpSp>
      <p:sp>
        <p:nvSpPr>
          <p:cNvPr id="16389" name="Oval 29"/>
          <p:cNvSpPr>
            <a:spLocks noChangeArrowheads="1"/>
          </p:cNvSpPr>
          <p:nvPr/>
        </p:nvSpPr>
        <p:spPr bwMode="auto">
          <a:xfrm>
            <a:off x="3810000" y="685800"/>
            <a:ext cx="1371600" cy="1066800"/>
          </a:xfrm>
          <a:prstGeom prst="ellipse">
            <a:avLst/>
          </a:prstGeom>
          <a:noFill/>
          <a:ln w="28575">
            <a:solidFill>
              <a:srgbClr val="0000FF"/>
            </a:solidFill>
            <a:round/>
            <a:headEnd/>
            <a:tailEnd/>
          </a:ln>
        </p:spPr>
        <p:txBody>
          <a:bodyPr wrap="none" anchor="ctr"/>
          <a:lstStyle/>
          <a:p>
            <a:r>
              <a:rPr lang="en-US" altLang="zh-CN"/>
              <a:t>Fluid </a:t>
            </a:r>
          </a:p>
          <a:p>
            <a:r>
              <a:rPr lang="en-US" altLang="zh-CN"/>
              <a:t>Problem</a:t>
            </a:r>
          </a:p>
        </p:txBody>
      </p:sp>
      <p:grpSp>
        <p:nvGrpSpPr>
          <p:cNvPr id="4" name="Group 43"/>
          <p:cNvGrpSpPr>
            <a:grpSpLocks/>
          </p:cNvGrpSpPr>
          <p:nvPr/>
        </p:nvGrpSpPr>
        <p:grpSpPr bwMode="auto">
          <a:xfrm>
            <a:off x="5562600" y="3505200"/>
            <a:ext cx="2949575" cy="1235075"/>
            <a:chOff x="3504" y="2208"/>
            <a:chExt cx="1858" cy="778"/>
          </a:xfrm>
        </p:grpSpPr>
        <p:sp>
          <p:nvSpPr>
            <p:cNvPr id="16407" name="Text Box 30"/>
            <p:cNvSpPr txBox="1">
              <a:spLocks noChangeArrowheads="1"/>
            </p:cNvSpPr>
            <p:nvPr/>
          </p:nvSpPr>
          <p:spPr bwMode="auto">
            <a:xfrm>
              <a:off x="3504" y="2208"/>
              <a:ext cx="1587" cy="340"/>
            </a:xfrm>
            <a:prstGeom prst="rect">
              <a:avLst/>
            </a:prstGeom>
            <a:noFill/>
            <a:ln w="28575">
              <a:solidFill>
                <a:schemeClr val="accent2"/>
              </a:solidFill>
              <a:miter lim="800000"/>
              <a:headEnd/>
              <a:tailEnd/>
            </a:ln>
          </p:spPr>
          <p:txBody>
            <a:bodyPr wrap="none" anchor="ctr"/>
            <a:lstStyle/>
            <a:p>
              <a:r>
                <a:rPr lang="en-US" altLang="zh-CN"/>
                <a:t>Computer Program</a:t>
              </a:r>
            </a:p>
          </p:txBody>
        </p:sp>
        <p:sp>
          <p:nvSpPr>
            <p:cNvPr id="16408" name="Line 31"/>
            <p:cNvSpPr>
              <a:spLocks noChangeShapeType="1"/>
            </p:cNvSpPr>
            <p:nvPr/>
          </p:nvSpPr>
          <p:spPr bwMode="auto">
            <a:xfrm flipV="1">
              <a:off x="4320" y="2544"/>
              <a:ext cx="0" cy="432"/>
            </a:xfrm>
            <a:prstGeom prst="line">
              <a:avLst/>
            </a:prstGeom>
            <a:noFill/>
            <a:ln w="28575">
              <a:solidFill>
                <a:srgbClr val="0000FF"/>
              </a:solidFill>
              <a:round/>
              <a:headEnd/>
              <a:tailEnd type="triangle" w="med" len="med"/>
            </a:ln>
          </p:spPr>
          <p:txBody>
            <a:bodyPr wrap="none" anchor="ctr"/>
            <a:lstStyle/>
            <a:p>
              <a:endParaRPr lang="en-US"/>
            </a:p>
          </p:txBody>
        </p:sp>
        <p:sp>
          <p:nvSpPr>
            <p:cNvPr id="16409" name="Text Box 32"/>
            <p:cNvSpPr txBox="1">
              <a:spLocks noChangeArrowheads="1"/>
            </p:cNvSpPr>
            <p:nvPr/>
          </p:nvSpPr>
          <p:spPr bwMode="auto">
            <a:xfrm>
              <a:off x="4368" y="2544"/>
              <a:ext cx="994" cy="442"/>
            </a:xfrm>
            <a:prstGeom prst="rect">
              <a:avLst/>
            </a:prstGeom>
            <a:noFill/>
            <a:ln w="28575">
              <a:noFill/>
              <a:miter lim="800000"/>
              <a:headEnd/>
              <a:tailEnd/>
            </a:ln>
          </p:spPr>
          <p:txBody>
            <a:bodyPr wrap="none">
              <a:spAutoFit/>
            </a:bodyPr>
            <a:lstStyle/>
            <a:p>
              <a:r>
                <a:rPr lang="en-US" altLang="zh-CN"/>
                <a:t>Programming</a:t>
              </a:r>
            </a:p>
            <a:p>
              <a:r>
                <a:rPr lang="en-US" altLang="zh-CN"/>
                <a:t>Language</a:t>
              </a:r>
            </a:p>
          </p:txBody>
        </p:sp>
      </p:grpSp>
      <p:grpSp>
        <p:nvGrpSpPr>
          <p:cNvPr id="5" name="Group 44"/>
          <p:cNvGrpSpPr>
            <a:grpSpLocks/>
          </p:cNvGrpSpPr>
          <p:nvPr/>
        </p:nvGrpSpPr>
        <p:grpSpPr bwMode="auto">
          <a:xfrm>
            <a:off x="5562600" y="2057400"/>
            <a:ext cx="2635250" cy="1403350"/>
            <a:chOff x="3504" y="1296"/>
            <a:chExt cx="1660" cy="884"/>
          </a:xfrm>
        </p:grpSpPr>
        <p:sp>
          <p:nvSpPr>
            <p:cNvPr id="16404" name="Rectangle 10"/>
            <p:cNvSpPr>
              <a:spLocks noChangeArrowheads="1"/>
            </p:cNvSpPr>
            <p:nvPr/>
          </p:nvSpPr>
          <p:spPr bwMode="auto">
            <a:xfrm>
              <a:off x="3504" y="1296"/>
              <a:ext cx="1587" cy="340"/>
            </a:xfrm>
            <a:prstGeom prst="rect">
              <a:avLst/>
            </a:prstGeom>
            <a:noFill/>
            <a:ln w="28575">
              <a:solidFill>
                <a:srgbClr val="0000FF"/>
              </a:solidFill>
              <a:miter lim="800000"/>
              <a:headEnd/>
              <a:tailEnd/>
            </a:ln>
          </p:spPr>
          <p:txBody>
            <a:bodyPr wrap="none" anchor="ctr"/>
            <a:lstStyle/>
            <a:p>
              <a:r>
                <a:rPr lang="en-US" altLang="zh-CN"/>
                <a:t>Simulation Results</a:t>
              </a:r>
            </a:p>
          </p:txBody>
        </p:sp>
        <p:sp>
          <p:nvSpPr>
            <p:cNvPr id="16405" name="Line 33"/>
            <p:cNvSpPr>
              <a:spLocks noChangeShapeType="1"/>
            </p:cNvSpPr>
            <p:nvPr/>
          </p:nvSpPr>
          <p:spPr bwMode="auto">
            <a:xfrm flipV="1">
              <a:off x="4320" y="1604"/>
              <a:ext cx="0" cy="576"/>
            </a:xfrm>
            <a:prstGeom prst="line">
              <a:avLst/>
            </a:prstGeom>
            <a:noFill/>
            <a:ln w="28575">
              <a:solidFill>
                <a:srgbClr val="0000FF"/>
              </a:solidFill>
              <a:round/>
              <a:headEnd/>
              <a:tailEnd type="triangle" w="med" len="med"/>
            </a:ln>
          </p:spPr>
          <p:txBody>
            <a:bodyPr wrap="none" anchor="ctr"/>
            <a:lstStyle/>
            <a:p>
              <a:endParaRPr lang="en-US"/>
            </a:p>
          </p:txBody>
        </p:sp>
        <p:sp>
          <p:nvSpPr>
            <p:cNvPr id="16406" name="Text Box 34"/>
            <p:cNvSpPr txBox="1">
              <a:spLocks noChangeArrowheads="1"/>
            </p:cNvSpPr>
            <p:nvPr/>
          </p:nvSpPr>
          <p:spPr bwMode="auto">
            <a:xfrm>
              <a:off x="4369" y="1776"/>
              <a:ext cx="795" cy="250"/>
            </a:xfrm>
            <a:prstGeom prst="rect">
              <a:avLst/>
            </a:prstGeom>
            <a:noFill/>
            <a:ln w="28575">
              <a:noFill/>
              <a:miter lim="800000"/>
              <a:headEnd/>
              <a:tailEnd/>
            </a:ln>
          </p:spPr>
          <p:txBody>
            <a:bodyPr wrap="none">
              <a:spAutoFit/>
            </a:bodyPr>
            <a:lstStyle/>
            <a:p>
              <a:r>
                <a:rPr lang="en-US" altLang="zh-CN"/>
                <a:t>Computer </a:t>
              </a:r>
            </a:p>
          </p:txBody>
        </p:sp>
      </p:grpSp>
      <p:grpSp>
        <p:nvGrpSpPr>
          <p:cNvPr id="6" name="Group 47"/>
          <p:cNvGrpSpPr>
            <a:grpSpLocks/>
          </p:cNvGrpSpPr>
          <p:nvPr/>
        </p:nvGrpSpPr>
        <p:grpSpPr bwMode="auto">
          <a:xfrm>
            <a:off x="3810000" y="4419600"/>
            <a:ext cx="4195763" cy="920750"/>
            <a:chOff x="2400" y="2784"/>
            <a:chExt cx="2643" cy="580"/>
          </a:xfrm>
        </p:grpSpPr>
        <p:sp>
          <p:nvSpPr>
            <p:cNvPr id="16401" name="Line 35"/>
            <p:cNvSpPr>
              <a:spLocks noChangeShapeType="1"/>
            </p:cNvSpPr>
            <p:nvPr/>
          </p:nvSpPr>
          <p:spPr bwMode="auto">
            <a:xfrm>
              <a:off x="2400" y="3168"/>
              <a:ext cx="1056" cy="0"/>
            </a:xfrm>
            <a:prstGeom prst="line">
              <a:avLst/>
            </a:prstGeom>
            <a:noFill/>
            <a:ln w="28575">
              <a:solidFill>
                <a:srgbClr val="0000FF"/>
              </a:solidFill>
              <a:round/>
              <a:headEnd/>
              <a:tailEnd type="triangle" w="med" len="med"/>
            </a:ln>
          </p:spPr>
          <p:txBody>
            <a:bodyPr wrap="none" anchor="ctr"/>
            <a:lstStyle/>
            <a:p>
              <a:endParaRPr lang="en-US"/>
            </a:p>
          </p:txBody>
        </p:sp>
        <p:sp>
          <p:nvSpPr>
            <p:cNvPr id="16402" name="Rectangle 22"/>
            <p:cNvSpPr>
              <a:spLocks noChangeArrowheads="1"/>
            </p:cNvSpPr>
            <p:nvPr/>
          </p:nvSpPr>
          <p:spPr bwMode="auto">
            <a:xfrm>
              <a:off x="3456" y="3024"/>
              <a:ext cx="1587" cy="340"/>
            </a:xfrm>
            <a:prstGeom prst="rect">
              <a:avLst/>
            </a:prstGeom>
            <a:noFill/>
            <a:ln w="28575">
              <a:solidFill>
                <a:schemeClr val="accent2"/>
              </a:solidFill>
              <a:miter lim="800000"/>
              <a:headEnd/>
              <a:tailEnd/>
            </a:ln>
          </p:spPr>
          <p:txBody>
            <a:bodyPr anchor="ctr"/>
            <a:lstStyle/>
            <a:p>
              <a:pPr eaLnBrk="0" hangingPunct="0">
                <a:spcBef>
                  <a:spcPct val="50000"/>
                </a:spcBef>
              </a:pPr>
              <a:r>
                <a:rPr lang="en-GB"/>
                <a:t>Grids</a:t>
              </a:r>
              <a:endParaRPr lang="zh-CN" altLang="en-US"/>
            </a:p>
          </p:txBody>
        </p:sp>
        <p:sp>
          <p:nvSpPr>
            <p:cNvPr id="16403" name="Rectangle 28"/>
            <p:cNvSpPr>
              <a:spLocks noChangeArrowheads="1"/>
            </p:cNvSpPr>
            <p:nvPr/>
          </p:nvSpPr>
          <p:spPr bwMode="auto">
            <a:xfrm>
              <a:off x="2460" y="2784"/>
              <a:ext cx="960" cy="288"/>
            </a:xfrm>
            <a:prstGeom prst="rect">
              <a:avLst/>
            </a:prstGeom>
            <a:noFill/>
            <a:ln w="28575">
              <a:noFill/>
              <a:miter lim="800000"/>
              <a:headEnd/>
              <a:tailEnd/>
            </a:ln>
          </p:spPr>
          <p:txBody>
            <a:bodyPr wrap="none" anchor="ctr"/>
            <a:lstStyle/>
            <a:p>
              <a:r>
                <a:rPr lang="en-US" altLang="zh-CN"/>
                <a:t>Geometry  </a:t>
              </a:r>
            </a:p>
          </p:txBody>
        </p:sp>
      </p:grpSp>
      <p:grpSp>
        <p:nvGrpSpPr>
          <p:cNvPr id="7" name="Group 46"/>
          <p:cNvGrpSpPr>
            <a:grpSpLocks/>
          </p:cNvGrpSpPr>
          <p:nvPr/>
        </p:nvGrpSpPr>
        <p:grpSpPr bwMode="auto">
          <a:xfrm>
            <a:off x="838200" y="4038600"/>
            <a:ext cx="2957513" cy="1282700"/>
            <a:chOff x="528" y="2544"/>
            <a:chExt cx="1863" cy="808"/>
          </a:xfrm>
        </p:grpSpPr>
        <p:sp>
          <p:nvSpPr>
            <p:cNvPr id="16398" name="Rectangle 20"/>
            <p:cNvSpPr>
              <a:spLocks noChangeArrowheads="1"/>
            </p:cNvSpPr>
            <p:nvPr/>
          </p:nvSpPr>
          <p:spPr bwMode="auto">
            <a:xfrm>
              <a:off x="528" y="2640"/>
              <a:ext cx="960" cy="288"/>
            </a:xfrm>
            <a:prstGeom prst="rect">
              <a:avLst/>
            </a:prstGeom>
            <a:noFill/>
            <a:ln w="28575">
              <a:noFill/>
              <a:miter lim="800000"/>
              <a:headEnd/>
              <a:tailEnd/>
            </a:ln>
          </p:spPr>
          <p:txBody>
            <a:bodyPr wrap="none" anchor="ctr"/>
            <a:lstStyle/>
            <a:p>
              <a:r>
                <a:rPr lang="en-US" altLang="zh-CN"/>
                <a:t>Numerical </a:t>
              </a:r>
            </a:p>
            <a:p>
              <a:r>
                <a:rPr lang="en-US" altLang="zh-CN"/>
                <a:t>Methods </a:t>
              </a:r>
            </a:p>
          </p:txBody>
        </p:sp>
        <p:sp>
          <p:nvSpPr>
            <p:cNvPr id="16399" name="Text Box 24"/>
            <p:cNvSpPr txBox="1">
              <a:spLocks noChangeArrowheads="1"/>
            </p:cNvSpPr>
            <p:nvPr/>
          </p:nvSpPr>
          <p:spPr bwMode="auto">
            <a:xfrm>
              <a:off x="804" y="3012"/>
              <a:ext cx="1587" cy="340"/>
            </a:xfrm>
            <a:prstGeom prst="rect">
              <a:avLst/>
            </a:prstGeom>
            <a:noFill/>
            <a:ln w="28575">
              <a:solidFill>
                <a:schemeClr val="accent2"/>
              </a:solidFill>
              <a:miter lim="800000"/>
              <a:headEnd/>
              <a:tailEnd/>
            </a:ln>
          </p:spPr>
          <p:txBody>
            <a:bodyPr wrap="none" anchor="ctr"/>
            <a:lstStyle/>
            <a:p>
              <a:r>
                <a:rPr lang="en-US" altLang="zh-CN"/>
                <a:t>Discretized  Form</a:t>
              </a:r>
            </a:p>
          </p:txBody>
        </p:sp>
        <p:sp>
          <p:nvSpPr>
            <p:cNvPr id="16400" name="Line 36"/>
            <p:cNvSpPr>
              <a:spLocks noChangeShapeType="1"/>
            </p:cNvSpPr>
            <p:nvPr/>
          </p:nvSpPr>
          <p:spPr bwMode="auto">
            <a:xfrm>
              <a:off x="1584" y="2544"/>
              <a:ext cx="0" cy="480"/>
            </a:xfrm>
            <a:prstGeom prst="line">
              <a:avLst/>
            </a:prstGeom>
            <a:noFill/>
            <a:ln w="28575">
              <a:solidFill>
                <a:srgbClr val="0000FF"/>
              </a:solidFill>
              <a:round/>
              <a:headEnd/>
              <a:tailEnd type="triangle" w="med" len="med"/>
            </a:ln>
          </p:spPr>
          <p:txBody>
            <a:bodyPr wrap="none" anchor="ctr"/>
            <a:lstStyle/>
            <a:p>
              <a:endParaRPr lang="en-US"/>
            </a:p>
          </p:txBody>
        </p:sp>
      </p:grpSp>
      <p:grpSp>
        <p:nvGrpSpPr>
          <p:cNvPr id="8" name="Group 45"/>
          <p:cNvGrpSpPr>
            <a:grpSpLocks/>
          </p:cNvGrpSpPr>
          <p:nvPr/>
        </p:nvGrpSpPr>
        <p:grpSpPr bwMode="auto">
          <a:xfrm>
            <a:off x="5181600" y="1143000"/>
            <a:ext cx="2552700" cy="914400"/>
            <a:chOff x="3264" y="720"/>
            <a:chExt cx="1608" cy="576"/>
          </a:xfrm>
        </p:grpSpPr>
        <p:sp>
          <p:nvSpPr>
            <p:cNvPr id="16396" name="Line 37"/>
            <p:cNvSpPr>
              <a:spLocks noChangeShapeType="1"/>
            </p:cNvSpPr>
            <p:nvPr/>
          </p:nvSpPr>
          <p:spPr bwMode="auto">
            <a:xfrm flipH="1" flipV="1">
              <a:off x="3264" y="864"/>
              <a:ext cx="912" cy="432"/>
            </a:xfrm>
            <a:prstGeom prst="line">
              <a:avLst/>
            </a:prstGeom>
            <a:noFill/>
            <a:ln w="28575">
              <a:solidFill>
                <a:srgbClr val="0000FF"/>
              </a:solidFill>
              <a:round/>
              <a:headEnd/>
              <a:tailEnd type="triangle" w="med" len="med"/>
            </a:ln>
          </p:spPr>
          <p:txBody>
            <a:bodyPr wrap="none" anchor="ctr"/>
            <a:lstStyle/>
            <a:p>
              <a:endParaRPr lang="en-US"/>
            </a:p>
          </p:txBody>
        </p:sp>
        <p:sp>
          <p:nvSpPr>
            <p:cNvPr id="16397" name="Text Box 38"/>
            <p:cNvSpPr txBox="1">
              <a:spLocks noChangeArrowheads="1"/>
            </p:cNvSpPr>
            <p:nvPr/>
          </p:nvSpPr>
          <p:spPr bwMode="auto">
            <a:xfrm>
              <a:off x="3840" y="720"/>
              <a:ext cx="1032" cy="442"/>
            </a:xfrm>
            <a:prstGeom prst="rect">
              <a:avLst/>
            </a:prstGeom>
            <a:noFill/>
            <a:ln w="28575">
              <a:noFill/>
              <a:miter lim="800000"/>
              <a:headEnd/>
              <a:tailEnd/>
            </a:ln>
          </p:spPr>
          <p:txBody>
            <a:bodyPr>
              <a:spAutoFit/>
            </a:bodyPr>
            <a:lstStyle/>
            <a:p>
              <a:r>
                <a:rPr lang="en-US" altLang="zh-CN"/>
                <a:t>Comparison&amp;Analysis</a:t>
              </a:r>
            </a:p>
          </p:txBody>
        </p:sp>
      </p:grpSp>
      <p:sp>
        <p:nvSpPr>
          <p:cNvPr id="101424" name="AutoShape 48"/>
          <p:cNvSpPr>
            <a:spLocks noChangeArrowheads="1"/>
          </p:cNvSpPr>
          <p:nvPr/>
        </p:nvSpPr>
        <p:spPr bwMode="auto">
          <a:xfrm>
            <a:off x="3962400" y="1981200"/>
            <a:ext cx="1295400" cy="2438400"/>
          </a:xfrm>
          <a:prstGeom prst="flowChartAlternateProcess">
            <a:avLst/>
          </a:prstGeom>
          <a:solidFill>
            <a:schemeClr val="accent1"/>
          </a:solidFill>
          <a:ln w="28575">
            <a:solidFill>
              <a:schemeClr val="tx1"/>
            </a:solidFill>
            <a:miter lim="800000"/>
            <a:headEnd/>
            <a:tailEnd/>
          </a:ln>
        </p:spPr>
        <p:txBody>
          <a:bodyPr wrap="none" anchor="ctr"/>
          <a:lstStyle/>
          <a:p>
            <a:r>
              <a:rPr lang="en-US" altLang="zh-CN" sz="4400" b="1" dirty="0"/>
              <a:t>C</a:t>
            </a:r>
          </a:p>
          <a:p>
            <a:r>
              <a:rPr lang="en-US" altLang="zh-CN" sz="4400" b="1" dirty="0"/>
              <a:t>F</a:t>
            </a:r>
          </a:p>
          <a:p>
            <a:r>
              <a:rPr lang="en-US" altLang="zh-CN" sz="4400" b="1" dirty="0"/>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101424"/>
                                        </p:tgtEl>
                                        <p:attrNameLst>
                                          <p:attrName>style.visibility</p:attrName>
                                        </p:attrNameLst>
                                      </p:cBhvr>
                                      <p:to>
                                        <p:strVal val="visible"/>
                                      </p:to>
                                    </p:set>
                                    <p:animEffect transition="in" filter="barn(outHorizontal)">
                                      <p:cBhvr>
                                        <p:cTn id="42" dur="500"/>
                                        <p:tgtEl>
                                          <p:spTgt spid="101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0" y="152400"/>
            <a:ext cx="4267200" cy="609600"/>
          </a:xfrm>
          <a:prstGeom prst="rect">
            <a:avLst/>
          </a:prstGeom>
          <a:noFill/>
          <a:ln>
            <a:miter lim="800000"/>
            <a:headEnd/>
            <a:tailEnd/>
          </a:ln>
        </p:spPr>
        <p:txBody>
          <a:bodyPr/>
          <a:lstStyle/>
          <a:p>
            <a:pPr eaLnBrk="1" hangingPunct="1"/>
            <a:r>
              <a:rPr lang="en-GB" sz="2800" dirty="0" smtClean="0">
                <a:solidFill>
                  <a:schemeClr val="tx1"/>
                </a:solidFill>
              </a:rPr>
              <a:t>Why use CFD?</a:t>
            </a:r>
            <a:endParaRPr lang="zh-CN" altLang="en-US" dirty="0" smtClean="0">
              <a:ea typeface="宋体" pitchFamily="2" charset="-122"/>
            </a:endParaRPr>
          </a:p>
        </p:txBody>
      </p:sp>
      <p:graphicFrame>
        <p:nvGraphicFramePr>
          <p:cNvPr id="250952" name="Group 72"/>
          <p:cNvGraphicFramePr>
            <a:graphicFrameLocks noGrp="1"/>
          </p:cNvGraphicFramePr>
          <p:nvPr/>
        </p:nvGraphicFramePr>
        <p:xfrm>
          <a:off x="1066800" y="838200"/>
          <a:ext cx="7239000" cy="4368803"/>
        </p:xfrm>
        <a:graphic>
          <a:graphicData uri="http://schemas.openxmlformats.org/drawingml/2006/table">
            <a:tbl>
              <a:tblPr/>
              <a:tblGrid>
                <a:gridCol w="1981200"/>
                <a:gridCol w="2768600"/>
                <a:gridCol w="2489200"/>
              </a:tblGrid>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Times New Roman" pitchFamily="18"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accent2"/>
                          </a:solidFill>
                          <a:effectLst/>
                          <a:latin typeface="Times New Roman" pitchFamily="18" charset="0"/>
                          <a:ea typeface="宋体" pitchFamily="2" charset="-122"/>
                        </a:rPr>
                        <a:t>Simulation(CFD)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accent2"/>
                          </a:solidFill>
                          <a:effectLst/>
                          <a:latin typeface="Times New Roman" pitchFamily="18" charset="0"/>
                          <a:ea typeface="宋体" pitchFamily="2" charset="-122"/>
                        </a:rPr>
                        <a:t>Experiment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Cost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Cheap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Expensive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Time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Short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Long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Scale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Any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Small/Middle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Information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Measured Points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Repeatable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All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Some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Security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Safe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Some Dangerous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0" y="0"/>
            <a:ext cx="4267200" cy="609600"/>
          </a:xfrm>
          <a:prstGeom prst="rect">
            <a:avLst/>
          </a:prstGeom>
          <a:noFill/>
          <a:ln>
            <a:miter lim="800000"/>
            <a:headEnd/>
            <a:tailEnd/>
          </a:ln>
        </p:spPr>
        <p:txBody>
          <a:bodyPr/>
          <a:lstStyle/>
          <a:p>
            <a:pPr eaLnBrk="1" hangingPunct="1"/>
            <a:r>
              <a:rPr lang="en-GB" sz="2800" dirty="0" smtClean="0">
                <a:solidFill>
                  <a:schemeClr val="tx1"/>
                </a:solidFill>
              </a:rPr>
              <a:t>Where use CFD?</a:t>
            </a:r>
            <a:endParaRPr lang="zh-CN" altLang="en-US" dirty="0" smtClean="0">
              <a:ea typeface="宋体" pitchFamily="2" charset="-122"/>
            </a:endParaRPr>
          </a:p>
        </p:txBody>
      </p:sp>
      <p:sp>
        <p:nvSpPr>
          <p:cNvPr id="19459" name="Rectangle 23"/>
          <p:cNvSpPr>
            <a:spLocks noChangeArrowheads="1"/>
          </p:cNvSpPr>
          <p:nvPr/>
        </p:nvSpPr>
        <p:spPr bwMode="auto">
          <a:xfrm>
            <a:off x="381000" y="762000"/>
            <a:ext cx="2819400" cy="4114800"/>
          </a:xfrm>
          <a:prstGeom prst="rect">
            <a:avLst/>
          </a:prstGeom>
          <a:noFill/>
          <a:ln w="9525">
            <a:noFill/>
            <a:miter lim="800000"/>
            <a:headEnd/>
            <a:tailEnd/>
          </a:ln>
        </p:spPr>
        <p:txBody>
          <a:bodyPr/>
          <a:lstStyle/>
          <a:p>
            <a:pPr marL="342900" indent="-342900" algn="l">
              <a:spcBef>
                <a:spcPct val="20000"/>
              </a:spcBef>
              <a:buClr>
                <a:schemeClr val="tx2"/>
              </a:buClr>
              <a:buSzPct val="110000"/>
            </a:pPr>
            <a:endParaRPr lang="en-US" altLang="zh-CN" dirty="0"/>
          </a:p>
          <a:p>
            <a:pPr marL="742950" lvl="1" indent="-285750" algn="l">
              <a:spcBef>
                <a:spcPct val="20000"/>
              </a:spcBef>
              <a:buClr>
                <a:srgbClr val="3333FF"/>
              </a:buClr>
              <a:buSzPct val="110000"/>
              <a:buFontTx/>
              <a:buChar char="•"/>
            </a:pPr>
            <a:r>
              <a:rPr lang="en-US" altLang="zh-CN" b="1" i="1" dirty="0"/>
              <a:t>Aerospace</a:t>
            </a:r>
            <a:endParaRPr lang="en-US" altLang="zh-CN" dirty="0"/>
          </a:p>
          <a:p>
            <a:pPr marL="742950" lvl="1" indent="-285750" algn="l">
              <a:spcBef>
                <a:spcPct val="20000"/>
              </a:spcBef>
              <a:buClr>
                <a:srgbClr val="3333FF"/>
              </a:buClr>
              <a:buSzPct val="110000"/>
              <a:buFontTx/>
              <a:buChar char="•"/>
            </a:pPr>
            <a:r>
              <a:rPr lang="en-US" altLang="zh-CN" b="1" i="1" dirty="0"/>
              <a:t>Automotive</a:t>
            </a:r>
          </a:p>
          <a:p>
            <a:pPr marL="742950" lvl="1" indent="-285750" algn="l">
              <a:spcBef>
                <a:spcPct val="20000"/>
              </a:spcBef>
              <a:buClr>
                <a:srgbClr val="3333FF"/>
              </a:buClr>
              <a:buSzPct val="110000"/>
              <a:buFontTx/>
              <a:buChar char="•"/>
            </a:pPr>
            <a:r>
              <a:rPr lang="en-US" altLang="zh-CN" b="1" i="1" dirty="0"/>
              <a:t>Biomedical</a:t>
            </a:r>
          </a:p>
          <a:p>
            <a:pPr marL="742950" lvl="1" indent="-285750" algn="l">
              <a:spcBef>
                <a:spcPct val="20000"/>
              </a:spcBef>
              <a:buClr>
                <a:srgbClr val="3333FF"/>
              </a:buClr>
              <a:buSzPct val="110000"/>
              <a:buFontTx/>
              <a:buChar char="•"/>
            </a:pPr>
            <a:r>
              <a:rPr lang="en-US" altLang="zh-CN" sz="1800" dirty="0"/>
              <a:t>Chemical Processing</a:t>
            </a:r>
          </a:p>
          <a:p>
            <a:pPr marL="742950" lvl="1" indent="-285750" algn="l">
              <a:spcBef>
                <a:spcPct val="20000"/>
              </a:spcBef>
              <a:buClr>
                <a:srgbClr val="3333FF"/>
              </a:buClr>
              <a:buSzPct val="110000"/>
              <a:buFontTx/>
              <a:buChar char="•"/>
            </a:pPr>
            <a:r>
              <a:rPr lang="en-US" altLang="zh-CN" sz="1800" dirty="0"/>
              <a:t>HVAC</a:t>
            </a:r>
          </a:p>
          <a:p>
            <a:pPr marL="742950" lvl="1" indent="-285750" algn="l">
              <a:spcBef>
                <a:spcPct val="20000"/>
              </a:spcBef>
              <a:buClr>
                <a:srgbClr val="3333FF"/>
              </a:buClr>
              <a:buSzPct val="110000"/>
              <a:buFontTx/>
              <a:buChar char="•"/>
            </a:pPr>
            <a:r>
              <a:rPr lang="en-US" altLang="zh-CN" sz="1800" dirty="0"/>
              <a:t>Hydraulics</a:t>
            </a:r>
          </a:p>
          <a:p>
            <a:pPr marL="742950" lvl="1" indent="-285750" algn="l">
              <a:spcBef>
                <a:spcPct val="20000"/>
              </a:spcBef>
              <a:buClr>
                <a:srgbClr val="3333FF"/>
              </a:buClr>
              <a:buSzPct val="110000"/>
              <a:buFontTx/>
              <a:buChar char="•"/>
            </a:pPr>
            <a:r>
              <a:rPr lang="en-US" altLang="zh-CN" sz="1800" dirty="0"/>
              <a:t>Power Generation</a:t>
            </a:r>
          </a:p>
          <a:p>
            <a:pPr marL="742950" lvl="1" indent="-285750" algn="l">
              <a:spcBef>
                <a:spcPct val="20000"/>
              </a:spcBef>
              <a:buClr>
                <a:srgbClr val="3333FF"/>
              </a:buClr>
              <a:buSzPct val="110000"/>
              <a:buFontTx/>
              <a:buChar char="•"/>
            </a:pPr>
            <a:r>
              <a:rPr lang="en-US" altLang="zh-CN" sz="1800" dirty="0"/>
              <a:t>Sports</a:t>
            </a:r>
          </a:p>
          <a:p>
            <a:pPr marL="742950" lvl="1" indent="-285750" algn="l">
              <a:spcBef>
                <a:spcPct val="20000"/>
              </a:spcBef>
              <a:buClr>
                <a:srgbClr val="3333FF"/>
              </a:buClr>
              <a:buSzPct val="110000"/>
              <a:buFontTx/>
              <a:buChar char="•"/>
            </a:pPr>
            <a:r>
              <a:rPr lang="en-US" altLang="zh-CN" sz="1800" dirty="0"/>
              <a:t>Marine</a:t>
            </a:r>
          </a:p>
          <a:p>
            <a:pPr marL="742950" lvl="1" indent="-285750" algn="l">
              <a:spcBef>
                <a:spcPct val="20000"/>
              </a:spcBef>
              <a:buClr>
                <a:srgbClr val="3333FF"/>
              </a:buClr>
              <a:buSzPct val="110000"/>
              <a:buFontTx/>
              <a:buChar char="•"/>
            </a:pPr>
            <a:endParaRPr lang="en-US" altLang="zh-CN" dirty="0"/>
          </a:p>
        </p:txBody>
      </p:sp>
      <p:pic>
        <p:nvPicPr>
          <p:cNvPr id="19460" name="Picture 24" descr="f18"/>
          <p:cNvPicPr>
            <a:picLocks noChangeAspect="1" noChangeArrowheads="1"/>
          </p:cNvPicPr>
          <p:nvPr/>
        </p:nvPicPr>
        <p:blipFill>
          <a:blip r:embed="rId3" cstate="print"/>
          <a:srcRect/>
          <a:stretch>
            <a:fillRect/>
          </a:stretch>
        </p:blipFill>
        <p:spPr bwMode="auto">
          <a:xfrm>
            <a:off x="3276600" y="609600"/>
            <a:ext cx="3440113" cy="1978025"/>
          </a:xfrm>
          <a:prstGeom prst="rect">
            <a:avLst/>
          </a:prstGeom>
          <a:noFill/>
          <a:ln w="9525">
            <a:noFill/>
            <a:miter lim="800000"/>
            <a:headEnd/>
            <a:tailEnd/>
          </a:ln>
        </p:spPr>
      </p:pic>
      <p:pic>
        <p:nvPicPr>
          <p:cNvPr id="19461" name="Picture 26" descr="x6i1"/>
          <p:cNvPicPr>
            <a:picLocks noChangeAspect="1" noChangeArrowheads="1"/>
          </p:cNvPicPr>
          <p:nvPr/>
        </p:nvPicPr>
        <p:blipFill>
          <a:blip r:embed="rId4" cstate="print"/>
          <a:srcRect/>
          <a:stretch>
            <a:fillRect/>
          </a:stretch>
        </p:blipFill>
        <p:spPr bwMode="auto">
          <a:xfrm>
            <a:off x="3124200" y="2895600"/>
            <a:ext cx="2857500" cy="2149475"/>
          </a:xfrm>
          <a:prstGeom prst="rect">
            <a:avLst/>
          </a:prstGeom>
          <a:noFill/>
          <a:ln w="9525">
            <a:noFill/>
            <a:miter lim="800000"/>
            <a:headEnd/>
            <a:tailEnd/>
          </a:ln>
        </p:spPr>
      </p:pic>
      <p:pic>
        <p:nvPicPr>
          <p:cNvPr id="19462" name="Picture 27" descr="a4i2"/>
          <p:cNvPicPr>
            <a:picLocks noChangeAspect="1" noChangeArrowheads="1"/>
          </p:cNvPicPr>
          <p:nvPr/>
        </p:nvPicPr>
        <p:blipFill>
          <a:blip r:embed="rId5" cstate="print"/>
          <a:srcRect/>
          <a:stretch>
            <a:fillRect/>
          </a:stretch>
        </p:blipFill>
        <p:spPr bwMode="auto">
          <a:xfrm>
            <a:off x="6248400" y="1752600"/>
            <a:ext cx="2193925" cy="2925763"/>
          </a:xfrm>
          <a:prstGeom prst="rect">
            <a:avLst/>
          </a:prstGeom>
          <a:noFill/>
          <a:ln w="9525">
            <a:noFill/>
            <a:miter lim="800000"/>
            <a:headEnd/>
            <a:tailEnd/>
          </a:ln>
        </p:spPr>
      </p:pic>
      <p:sp>
        <p:nvSpPr>
          <p:cNvPr id="19463" name="Rectangle 28"/>
          <p:cNvSpPr>
            <a:spLocks noChangeArrowheads="1"/>
          </p:cNvSpPr>
          <p:nvPr/>
        </p:nvSpPr>
        <p:spPr bwMode="auto">
          <a:xfrm>
            <a:off x="6324600" y="4724400"/>
            <a:ext cx="2286000" cy="730250"/>
          </a:xfrm>
          <a:prstGeom prst="rect">
            <a:avLst/>
          </a:prstGeom>
          <a:noFill/>
          <a:ln w="12700" cap="sq">
            <a:noFill/>
            <a:miter lim="800000"/>
            <a:headEnd type="none" w="sm" len="sm"/>
            <a:tailEnd type="none" w="sm" len="sm"/>
          </a:ln>
        </p:spPr>
        <p:txBody>
          <a:bodyPr lIns="36501" tIns="0" rIns="36501" bIns="0"/>
          <a:lstStyle/>
          <a:p>
            <a:pPr algn="l" eaLnBrk="0" hangingPunct="0"/>
            <a:r>
              <a:rPr lang="en-US" altLang="zh-CN" sz="1200" b="1" i="1">
                <a:latin typeface="Arial" charset="0"/>
              </a:rPr>
              <a:t>Temperature and natural convection currents in the eye following laser heating. </a:t>
            </a:r>
          </a:p>
          <a:p>
            <a:pPr algn="l" eaLnBrk="0" hangingPunct="0"/>
            <a:endParaRPr lang="zh-CN" altLang="en-US" sz="2400"/>
          </a:p>
        </p:txBody>
      </p:sp>
      <p:sp>
        <p:nvSpPr>
          <p:cNvPr id="19464" name="Text Box 29"/>
          <p:cNvSpPr txBox="1">
            <a:spLocks noChangeArrowheads="1"/>
          </p:cNvSpPr>
          <p:nvPr/>
        </p:nvSpPr>
        <p:spPr bwMode="auto">
          <a:xfrm>
            <a:off x="3276600" y="609600"/>
            <a:ext cx="990600" cy="314325"/>
          </a:xfrm>
          <a:prstGeom prst="rect">
            <a:avLst/>
          </a:prstGeom>
          <a:solidFill>
            <a:srgbClr val="3333FF"/>
          </a:solidFill>
          <a:ln w="9525">
            <a:solidFill>
              <a:srgbClr val="000000"/>
            </a:solidFill>
            <a:miter lim="800000"/>
            <a:headEnd/>
            <a:tailEnd/>
          </a:ln>
        </p:spPr>
        <p:txBody>
          <a:bodyPr>
            <a:spAutoFit/>
          </a:bodyPr>
          <a:lstStyle/>
          <a:p>
            <a:pPr algn="l"/>
            <a:r>
              <a:rPr lang="en-US" altLang="zh-CN" sz="1400" b="1">
                <a:solidFill>
                  <a:srgbClr val="FF0000"/>
                </a:solidFill>
              </a:rPr>
              <a:t>Aerospace</a:t>
            </a:r>
          </a:p>
        </p:txBody>
      </p:sp>
      <p:sp>
        <p:nvSpPr>
          <p:cNvPr id="19465" name="Text Box 30"/>
          <p:cNvSpPr txBox="1">
            <a:spLocks noChangeArrowheads="1"/>
          </p:cNvSpPr>
          <p:nvPr/>
        </p:nvSpPr>
        <p:spPr bwMode="auto">
          <a:xfrm>
            <a:off x="3124200" y="4648200"/>
            <a:ext cx="1081088" cy="314325"/>
          </a:xfrm>
          <a:prstGeom prst="rect">
            <a:avLst/>
          </a:prstGeom>
          <a:solidFill>
            <a:srgbClr val="3333FF"/>
          </a:solidFill>
          <a:ln w="9525">
            <a:solidFill>
              <a:srgbClr val="000000"/>
            </a:solidFill>
            <a:miter lim="800000"/>
            <a:headEnd/>
            <a:tailEnd/>
          </a:ln>
        </p:spPr>
        <p:txBody>
          <a:bodyPr wrap="none">
            <a:spAutoFit/>
          </a:bodyPr>
          <a:lstStyle/>
          <a:p>
            <a:pPr algn="l"/>
            <a:r>
              <a:rPr lang="en-US" altLang="zh-CN" sz="1400" b="1">
                <a:solidFill>
                  <a:srgbClr val="FF0000"/>
                </a:solidFill>
              </a:rPr>
              <a:t>Automotive</a:t>
            </a:r>
          </a:p>
        </p:txBody>
      </p:sp>
      <p:sp>
        <p:nvSpPr>
          <p:cNvPr id="19466" name="Text Box 31"/>
          <p:cNvSpPr txBox="1">
            <a:spLocks noChangeArrowheads="1"/>
          </p:cNvSpPr>
          <p:nvPr/>
        </p:nvSpPr>
        <p:spPr bwMode="auto">
          <a:xfrm>
            <a:off x="6781800" y="1752600"/>
            <a:ext cx="1131888" cy="314325"/>
          </a:xfrm>
          <a:prstGeom prst="rect">
            <a:avLst/>
          </a:prstGeom>
          <a:solidFill>
            <a:srgbClr val="3333FF"/>
          </a:solidFill>
          <a:ln w="9525">
            <a:solidFill>
              <a:srgbClr val="000000"/>
            </a:solidFill>
            <a:miter lim="800000"/>
            <a:headEnd/>
            <a:tailEnd/>
          </a:ln>
        </p:spPr>
        <p:txBody>
          <a:bodyPr wrap="none">
            <a:spAutoFit/>
          </a:bodyPr>
          <a:lstStyle/>
          <a:p>
            <a:pPr algn="l"/>
            <a:r>
              <a:rPr lang="en-US" altLang="zh-CN" sz="1400" b="1">
                <a:solidFill>
                  <a:srgbClr val="FF0000"/>
                </a:solidFill>
              </a:rPr>
              <a:t>Biomedicine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228600" y="152400"/>
            <a:ext cx="4267200" cy="609600"/>
          </a:xfrm>
          <a:prstGeom prst="rect">
            <a:avLst/>
          </a:prstGeom>
          <a:noFill/>
          <a:ln>
            <a:miter lim="800000"/>
            <a:headEnd/>
            <a:tailEnd/>
          </a:ln>
        </p:spPr>
        <p:txBody>
          <a:bodyPr/>
          <a:lstStyle/>
          <a:p>
            <a:pPr eaLnBrk="1" hangingPunct="1"/>
            <a:r>
              <a:rPr lang="en-GB" sz="2800" dirty="0" smtClean="0">
                <a:solidFill>
                  <a:schemeClr val="tx1"/>
                </a:solidFill>
              </a:rPr>
              <a:t>Where use CFD?</a:t>
            </a:r>
            <a:endParaRPr lang="zh-CN" altLang="en-US" dirty="0" smtClean="0">
              <a:ea typeface="宋体" pitchFamily="2" charset="-122"/>
            </a:endParaRPr>
          </a:p>
        </p:txBody>
      </p:sp>
      <p:pic>
        <p:nvPicPr>
          <p:cNvPr id="20483" name="Picture 17" descr="floodcontrol"/>
          <p:cNvPicPr>
            <a:picLocks noChangeAspect="1" noChangeArrowheads="1"/>
          </p:cNvPicPr>
          <p:nvPr/>
        </p:nvPicPr>
        <p:blipFill>
          <a:blip r:embed="rId3" cstate="print"/>
          <a:srcRect/>
          <a:stretch>
            <a:fillRect/>
          </a:stretch>
        </p:blipFill>
        <p:spPr bwMode="auto">
          <a:xfrm>
            <a:off x="5943600" y="3048000"/>
            <a:ext cx="2508250" cy="2438400"/>
          </a:xfrm>
          <a:prstGeom prst="rect">
            <a:avLst/>
          </a:prstGeom>
          <a:noFill/>
          <a:ln w="9525">
            <a:noFill/>
            <a:miter lim="800000"/>
            <a:headEnd/>
            <a:tailEnd/>
          </a:ln>
        </p:spPr>
      </p:pic>
      <p:pic>
        <p:nvPicPr>
          <p:cNvPr id="20484" name="Picture 18" descr="x21i1"/>
          <p:cNvPicPr>
            <a:picLocks noChangeAspect="1" noChangeArrowheads="1"/>
          </p:cNvPicPr>
          <p:nvPr/>
        </p:nvPicPr>
        <p:blipFill>
          <a:blip r:embed="rId4" cstate="print"/>
          <a:srcRect/>
          <a:stretch>
            <a:fillRect/>
          </a:stretch>
        </p:blipFill>
        <p:spPr bwMode="auto">
          <a:xfrm>
            <a:off x="4648200" y="534988"/>
            <a:ext cx="2362200" cy="1827212"/>
          </a:xfrm>
          <a:prstGeom prst="rect">
            <a:avLst/>
          </a:prstGeom>
          <a:noFill/>
          <a:ln w="9525">
            <a:noFill/>
            <a:miter lim="800000"/>
            <a:headEnd/>
            <a:tailEnd/>
          </a:ln>
        </p:spPr>
      </p:pic>
      <p:sp>
        <p:nvSpPr>
          <p:cNvPr id="20485" name="Rectangle 19"/>
          <p:cNvSpPr>
            <a:spLocks noChangeArrowheads="1"/>
          </p:cNvSpPr>
          <p:nvPr/>
        </p:nvSpPr>
        <p:spPr bwMode="auto">
          <a:xfrm>
            <a:off x="4419600" y="2438400"/>
            <a:ext cx="3200400" cy="533400"/>
          </a:xfrm>
          <a:prstGeom prst="rect">
            <a:avLst/>
          </a:prstGeom>
          <a:noFill/>
          <a:ln w="12700" cap="sq">
            <a:noFill/>
            <a:miter lim="800000"/>
            <a:headEnd type="none" w="sm" len="sm"/>
            <a:tailEnd type="none" w="sm" len="sm"/>
          </a:ln>
        </p:spPr>
        <p:txBody>
          <a:bodyPr lIns="36501" tIns="0" rIns="36501" bIns="0"/>
          <a:lstStyle/>
          <a:p>
            <a:pPr algn="l" eaLnBrk="0" hangingPunct="0"/>
            <a:r>
              <a:rPr lang="en-US" altLang="zh-CN" sz="1200" b="1" i="1">
                <a:latin typeface="Arial" charset="0"/>
              </a:rPr>
              <a:t>reactor vessel - prediction of flow separation and residence time effects. </a:t>
            </a:r>
          </a:p>
          <a:p>
            <a:pPr algn="l" eaLnBrk="0" hangingPunct="0"/>
            <a:endParaRPr lang="zh-CN" altLang="en-US" sz="2400"/>
          </a:p>
        </p:txBody>
      </p:sp>
      <p:pic>
        <p:nvPicPr>
          <p:cNvPr id="20486" name="Picture 20" descr="icus"/>
          <p:cNvPicPr>
            <a:picLocks noChangeAspect="1" noChangeArrowheads="1"/>
          </p:cNvPicPr>
          <p:nvPr/>
        </p:nvPicPr>
        <p:blipFill>
          <a:blip r:embed="rId5" cstate="print"/>
          <a:srcRect/>
          <a:stretch>
            <a:fillRect/>
          </a:stretch>
        </p:blipFill>
        <p:spPr bwMode="auto">
          <a:xfrm>
            <a:off x="3429000" y="3124200"/>
            <a:ext cx="2057400" cy="1828800"/>
          </a:xfrm>
          <a:prstGeom prst="rect">
            <a:avLst/>
          </a:prstGeom>
          <a:noFill/>
          <a:ln w="9525">
            <a:noFill/>
            <a:miter lim="800000"/>
            <a:headEnd/>
            <a:tailEnd/>
          </a:ln>
        </p:spPr>
      </p:pic>
      <p:grpSp>
        <p:nvGrpSpPr>
          <p:cNvPr id="2" name="Group 21"/>
          <p:cNvGrpSpPr>
            <a:grpSpLocks/>
          </p:cNvGrpSpPr>
          <p:nvPr/>
        </p:nvGrpSpPr>
        <p:grpSpPr bwMode="auto">
          <a:xfrm>
            <a:off x="3352800" y="5029200"/>
            <a:ext cx="2438400" cy="457200"/>
            <a:chOff x="0" y="0"/>
            <a:chExt cx="5760" cy="288"/>
          </a:xfrm>
        </p:grpSpPr>
        <p:sp>
          <p:nvSpPr>
            <p:cNvPr id="20492" name="Rectangle 22"/>
            <p:cNvSpPr>
              <a:spLocks noChangeArrowheads="1"/>
            </p:cNvSpPr>
            <p:nvPr/>
          </p:nvSpPr>
          <p:spPr bwMode="auto">
            <a:xfrm>
              <a:off x="0" y="0"/>
              <a:ext cx="0" cy="0"/>
            </a:xfrm>
            <a:prstGeom prst="rect">
              <a:avLst/>
            </a:prstGeom>
            <a:solidFill>
              <a:schemeClr val="tx1"/>
            </a:solidFill>
            <a:ln w="12700" cap="sq">
              <a:noFill/>
              <a:miter lim="800000"/>
              <a:headEnd type="none" w="sm" len="sm"/>
              <a:tailEnd type="none" w="sm" len="sm"/>
            </a:ln>
          </p:spPr>
          <p:txBody>
            <a:bodyPr>
              <a:spAutoFit/>
            </a:bodyPr>
            <a:lstStyle/>
            <a:p>
              <a:endParaRPr lang="en-US"/>
            </a:p>
          </p:txBody>
        </p:sp>
        <p:sp>
          <p:nvSpPr>
            <p:cNvPr id="20493" name="Rectangle 23"/>
            <p:cNvSpPr>
              <a:spLocks noChangeArrowheads="1"/>
            </p:cNvSpPr>
            <p:nvPr/>
          </p:nvSpPr>
          <p:spPr bwMode="auto">
            <a:xfrm>
              <a:off x="0" y="0"/>
              <a:ext cx="5760" cy="288"/>
            </a:xfrm>
            <a:prstGeom prst="rect">
              <a:avLst/>
            </a:prstGeom>
            <a:solidFill>
              <a:schemeClr val="tx1"/>
            </a:solidFill>
            <a:ln w="12700" cap="sq">
              <a:noFill/>
              <a:miter lim="800000"/>
              <a:headEnd type="none" w="sm" len="sm"/>
              <a:tailEnd type="none" w="sm" len="sm"/>
            </a:ln>
          </p:spPr>
          <p:txBody>
            <a:bodyPr>
              <a:spAutoFit/>
            </a:bodyPr>
            <a:lstStyle/>
            <a:p>
              <a:pPr algn="l" eaLnBrk="0" hangingPunct="0"/>
              <a:r>
                <a:rPr lang="en-US" altLang="zh-CN" sz="1200" b="1" i="1">
                  <a:solidFill>
                    <a:schemeClr val="bg2"/>
                  </a:solidFill>
                  <a:latin typeface="Arial" charset="0"/>
                </a:rPr>
                <a:t>Streamlines for workstation ventilation</a:t>
              </a:r>
            </a:p>
          </p:txBody>
        </p:sp>
      </p:grpSp>
      <p:sp>
        <p:nvSpPr>
          <p:cNvPr id="20488" name="Text Box 24"/>
          <p:cNvSpPr txBox="1">
            <a:spLocks noChangeArrowheads="1"/>
          </p:cNvSpPr>
          <p:nvPr/>
        </p:nvSpPr>
        <p:spPr bwMode="auto">
          <a:xfrm>
            <a:off x="3429000" y="4724400"/>
            <a:ext cx="717550" cy="314325"/>
          </a:xfrm>
          <a:prstGeom prst="rect">
            <a:avLst/>
          </a:prstGeom>
          <a:solidFill>
            <a:srgbClr val="3333FF"/>
          </a:solidFill>
          <a:ln w="9525">
            <a:solidFill>
              <a:srgbClr val="000000"/>
            </a:solidFill>
            <a:miter lim="800000"/>
            <a:headEnd/>
            <a:tailEnd/>
          </a:ln>
        </p:spPr>
        <p:txBody>
          <a:bodyPr wrap="none">
            <a:spAutoFit/>
          </a:bodyPr>
          <a:lstStyle/>
          <a:p>
            <a:pPr algn="l"/>
            <a:r>
              <a:rPr lang="en-US" altLang="zh-CN" sz="1400" b="1">
                <a:solidFill>
                  <a:srgbClr val="FF0000"/>
                </a:solidFill>
              </a:rPr>
              <a:t>HVAC</a:t>
            </a:r>
          </a:p>
        </p:txBody>
      </p:sp>
      <p:sp>
        <p:nvSpPr>
          <p:cNvPr id="20489" name="Text Box 25"/>
          <p:cNvSpPr txBox="1">
            <a:spLocks noChangeArrowheads="1"/>
          </p:cNvSpPr>
          <p:nvPr/>
        </p:nvSpPr>
        <p:spPr bwMode="auto">
          <a:xfrm>
            <a:off x="5835650" y="609600"/>
            <a:ext cx="1770063" cy="314325"/>
          </a:xfrm>
          <a:prstGeom prst="rect">
            <a:avLst/>
          </a:prstGeom>
          <a:solidFill>
            <a:srgbClr val="3333FF"/>
          </a:solidFill>
          <a:ln w="9525">
            <a:solidFill>
              <a:srgbClr val="000000"/>
            </a:solidFill>
            <a:miter lim="800000"/>
            <a:headEnd/>
            <a:tailEnd/>
          </a:ln>
        </p:spPr>
        <p:txBody>
          <a:bodyPr wrap="none">
            <a:spAutoFit/>
          </a:bodyPr>
          <a:lstStyle/>
          <a:p>
            <a:pPr algn="l"/>
            <a:r>
              <a:rPr lang="en-US" altLang="zh-CN" sz="1400" b="1">
                <a:solidFill>
                  <a:srgbClr val="FF0000"/>
                </a:solidFill>
              </a:rPr>
              <a:t>Chemical Processing</a:t>
            </a:r>
          </a:p>
        </p:txBody>
      </p:sp>
      <p:sp>
        <p:nvSpPr>
          <p:cNvPr id="20490" name="Text Box 26"/>
          <p:cNvSpPr txBox="1">
            <a:spLocks noChangeArrowheads="1"/>
          </p:cNvSpPr>
          <p:nvPr/>
        </p:nvSpPr>
        <p:spPr bwMode="auto">
          <a:xfrm>
            <a:off x="7467600" y="2895600"/>
            <a:ext cx="1033463" cy="314325"/>
          </a:xfrm>
          <a:prstGeom prst="rect">
            <a:avLst/>
          </a:prstGeom>
          <a:solidFill>
            <a:srgbClr val="3333FF"/>
          </a:solidFill>
          <a:ln w="9525">
            <a:solidFill>
              <a:srgbClr val="000000"/>
            </a:solidFill>
            <a:miter lim="800000"/>
            <a:headEnd/>
            <a:tailEnd/>
          </a:ln>
        </p:spPr>
        <p:txBody>
          <a:bodyPr wrap="none">
            <a:spAutoFit/>
          </a:bodyPr>
          <a:lstStyle/>
          <a:p>
            <a:pPr algn="l"/>
            <a:r>
              <a:rPr lang="en-US" altLang="zh-CN" sz="1400" b="1">
                <a:solidFill>
                  <a:srgbClr val="FF0000"/>
                </a:solidFill>
              </a:rPr>
              <a:t>Hydraulics</a:t>
            </a:r>
          </a:p>
        </p:txBody>
      </p:sp>
      <p:sp>
        <p:nvSpPr>
          <p:cNvPr id="20491" name="Rectangle 27"/>
          <p:cNvSpPr>
            <a:spLocks noChangeArrowheads="1"/>
          </p:cNvSpPr>
          <p:nvPr/>
        </p:nvSpPr>
        <p:spPr bwMode="auto">
          <a:xfrm>
            <a:off x="228600" y="914400"/>
            <a:ext cx="3276600" cy="4114800"/>
          </a:xfrm>
          <a:prstGeom prst="rect">
            <a:avLst/>
          </a:prstGeom>
          <a:noFill/>
          <a:ln w="9525">
            <a:noFill/>
            <a:miter lim="800000"/>
            <a:headEnd/>
            <a:tailEnd/>
          </a:ln>
        </p:spPr>
        <p:txBody>
          <a:bodyPr/>
          <a:lstStyle/>
          <a:p>
            <a:pPr marL="742950" lvl="1" indent="-285750" algn="l">
              <a:spcBef>
                <a:spcPct val="20000"/>
              </a:spcBef>
              <a:buClr>
                <a:srgbClr val="3333FF"/>
              </a:buClr>
              <a:buSzPct val="110000"/>
              <a:buFontTx/>
              <a:buChar char="•"/>
            </a:pPr>
            <a:r>
              <a:rPr lang="en-US" altLang="zh-CN" sz="1800" dirty="0" err="1"/>
              <a:t>Aerospacee</a:t>
            </a:r>
            <a:endParaRPr lang="en-US" altLang="zh-CN" sz="1800" dirty="0"/>
          </a:p>
          <a:p>
            <a:pPr marL="742950" lvl="1" indent="-285750" algn="l">
              <a:spcBef>
                <a:spcPct val="20000"/>
              </a:spcBef>
              <a:buClr>
                <a:srgbClr val="3333FF"/>
              </a:buClr>
              <a:buSzPct val="110000"/>
              <a:buFontTx/>
              <a:buChar char="•"/>
            </a:pPr>
            <a:r>
              <a:rPr lang="en-US" altLang="zh-CN" sz="1800" dirty="0"/>
              <a:t>Automotive</a:t>
            </a:r>
          </a:p>
          <a:p>
            <a:pPr marL="742950" lvl="1" indent="-285750" algn="l">
              <a:spcBef>
                <a:spcPct val="20000"/>
              </a:spcBef>
              <a:buClr>
                <a:srgbClr val="3333FF"/>
              </a:buClr>
              <a:buSzPct val="110000"/>
              <a:buFontTx/>
              <a:buChar char="•"/>
            </a:pPr>
            <a:r>
              <a:rPr lang="en-US" altLang="zh-CN" sz="1800" dirty="0"/>
              <a:t>Biomedical</a:t>
            </a:r>
          </a:p>
          <a:p>
            <a:pPr marL="742950" lvl="1" indent="-285750" algn="l">
              <a:spcBef>
                <a:spcPct val="20000"/>
              </a:spcBef>
              <a:buClr>
                <a:srgbClr val="3333FF"/>
              </a:buClr>
              <a:buSzPct val="110000"/>
              <a:buFontTx/>
              <a:buChar char="•"/>
            </a:pPr>
            <a:r>
              <a:rPr lang="en-US" altLang="zh-CN" sz="1800" b="1" i="1" dirty="0"/>
              <a:t>Chemical Processing</a:t>
            </a:r>
          </a:p>
          <a:p>
            <a:pPr marL="742950" lvl="1" indent="-285750" algn="l">
              <a:spcBef>
                <a:spcPct val="20000"/>
              </a:spcBef>
              <a:buClr>
                <a:srgbClr val="3333FF"/>
              </a:buClr>
              <a:buSzPct val="110000"/>
              <a:buFontTx/>
              <a:buChar char="•"/>
            </a:pPr>
            <a:r>
              <a:rPr lang="en-US" altLang="zh-CN" sz="1800" b="1" i="1" dirty="0"/>
              <a:t>HVAC(Heat Ventilation Air Condition)</a:t>
            </a:r>
          </a:p>
          <a:p>
            <a:pPr marL="742950" lvl="1" indent="-285750" algn="l">
              <a:spcBef>
                <a:spcPct val="20000"/>
              </a:spcBef>
              <a:buClr>
                <a:srgbClr val="3333FF"/>
              </a:buClr>
              <a:buSzPct val="110000"/>
              <a:buFontTx/>
              <a:buChar char="•"/>
            </a:pPr>
            <a:r>
              <a:rPr lang="en-US" altLang="zh-CN" sz="1800" b="1" i="1" dirty="0"/>
              <a:t>Hydraulics</a:t>
            </a:r>
          </a:p>
          <a:p>
            <a:pPr marL="742950" lvl="1" indent="-285750" algn="l">
              <a:spcBef>
                <a:spcPct val="20000"/>
              </a:spcBef>
              <a:buClr>
                <a:srgbClr val="3333FF"/>
              </a:buClr>
              <a:buSzPct val="110000"/>
              <a:buFontTx/>
              <a:buChar char="•"/>
            </a:pPr>
            <a:r>
              <a:rPr lang="en-US" altLang="zh-CN" sz="1800" dirty="0"/>
              <a:t>Power Generation</a:t>
            </a:r>
          </a:p>
          <a:p>
            <a:pPr marL="742950" lvl="1" indent="-285750" algn="l">
              <a:spcBef>
                <a:spcPct val="20000"/>
              </a:spcBef>
              <a:buClr>
                <a:srgbClr val="3333FF"/>
              </a:buClr>
              <a:buSzPct val="110000"/>
              <a:buFontTx/>
              <a:buChar char="•"/>
            </a:pPr>
            <a:r>
              <a:rPr lang="en-US" altLang="zh-CN" sz="1800" dirty="0"/>
              <a:t>Sports</a:t>
            </a:r>
          </a:p>
          <a:p>
            <a:pPr marL="742950" lvl="1" indent="-285750" algn="l">
              <a:spcBef>
                <a:spcPct val="20000"/>
              </a:spcBef>
              <a:buClr>
                <a:srgbClr val="3333FF"/>
              </a:buClr>
              <a:buSzPct val="110000"/>
              <a:buFontTx/>
              <a:buChar char="•"/>
            </a:pPr>
            <a:r>
              <a:rPr lang="en-US" altLang="zh-CN" sz="1800" dirty="0"/>
              <a:t>Marine</a:t>
            </a:r>
          </a:p>
          <a:p>
            <a:pPr marL="742950" lvl="1" indent="-285750" algn="l">
              <a:spcBef>
                <a:spcPct val="20000"/>
              </a:spcBef>
              <a:buClr>
                <a:srgbClr val="3333FF"/>
              </a:buClr>
              <a:buSzPct val="110000"/>
              <a:buFontTx/>
              <a:buChar char="•"/>
            </a:pPr>
            <a:endParaRPr lang="en-US" altLang="zh-CN"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0" y="0"/>
            <a:ext cx="4267200" cy="609600"/>
          </a:xfrm>
          <a:prstGeom prst="rect">
            <a:avLst/>
          </a:prstGeom>
          <a:noFill/>
          <a:ln>
            <a:miter lim="800000"/>
            <a:headEnd/>
            <a:tailEnd/>
          </a:ln>
        </p:spPr>
        <p:txBody>
          <a:bodyPr/>
          <a:lstStyle/>
          <a:p>
            <a:pPr eaLnBrk="1" hangingPunct="1"/>
            <a:r>
              <a:rPr lang="en-GB" sz="2800" dirty="0" smtClean="0">
                <a:solidFill>
                  <a:schemeClr val="tx1"/>
                </a:solidFill>
              </a:rPr>
              <a:t>Where use CFD?</a:t>
            </a:r>
            <a:endParaRPr lang="zh-CN" altLang="en-US" dirty="0" smtClean="0">
              <a:ea typeface="宋体" pitchFamily="2" charset="-122"/>
            </a:endParaRPr>
          </a:p>
        </p:txBody>
      </p:sp>
      <p:pic>
        <p:nvPicPr>
          <p:cNvPr id="272398" name="m5512_fr14barehull_fs2.avi">
            <a:hlinkClick r:id="" action="ppaction://media"/>
          </p:cNvPr>
          <p:cNvPicPr>
            <a:picLocks noRot="1" noChangeAspect="1" noChangeArrowheads="1"/>
          </p:cNvPicPr>
          <p:nvPr>
            <a:videoFile r:link="rId1"/>
          </p:nvPr>
        </p:nvPicPr>
        <p:blipFill>
          <a:blip r:embed="rId4" cstate="print"/>
          <a:srcRect/>
          <a:stretch>
            <a:fillRect/>
          </a:stretch>
        </p:blipFill>
        <p:spPr bwMode="auto">
          <a:xfrm>
            <a:off x="3657600" y="3429000"/>
            <a:ext cx="2514600" cy="2062163"/>
          </a:xfrm>
          <a:prstGeom prst="rect">
            <a:avLst/>
          </a:prstGeom>
          <a:noFill/>
          <a:ln w="9525">
            <a:noFill/>
            <a:miter lim="800000"/>
            <a:headEnd/>
            <a:tailEnd/>
          </a:ln>
        </p:spPr>
      </p:pic>
      <p:pic>
        <p:nvPicPr>
          <p:cNvPr id="21508" name="Picture 16" descr="icus"/>
          <p:cNvPicPr>
            <a:picLocks noChangeAspect="1" noChangeArrowheads="1"/>
          </p:cNvPicPr>
          <p:nvPr/>
        </p:nvPicPr>
        <p:blipFill>
          <a:blip r:embed="rId5" cstate="print"/>
          <a:srcRect/>
          <a:stretch>
            <a:fillRect/>
          </a:stretch>
        </p:blipFill>
        <p:spPr bwMode="auto">
          <a:xfrm>
            <a:off x="6477000" y="990600"/>
            <a:ext cx="1905000" cy="2057400"/>
          </a:xfrm>
          <a:prstGeom prst="rect">
            <a:avLst/>
          </a:prstGeom>
          <a:noFill/>
          <a:ln w="9525">
            <a:noFill/>
            <a:miter lim="800000"/>
            <a:headEnd/>
            <a:tailEnd/>
          </a:ln>
        </p:spPr>
      </p:pic>
      <p:sp>
        <p:nvSpPr>
          <p:cNvPr id="21509" name="Rectangle 17"/>
          <p:cNvSpPr>
            <a:spLocks noChangeArrowheads="1"/>
          </p:cNvSpPr>
          <p:nvPr/>
        </p:nvSpPr>
        <p:spPr bwMode="auto">
          <a:xfrm>
            <a:off x="5943600" y="3048000"/>
            <a:ext cx="2895600" cy="152400"/>
          </a:xfrm>
          <a:prstGeom prst="rect">
            <a:avLst/>
          </a:prstGeom>
          <a:noFill/>
          <a:ln w="12700" cap="sq">
            <a:noFill/>
            <a:miter lim="800000"/>
            <a:headEnd type="none" w="sm" len="sm"/>
            <a:tailEnd type="none" w="sm" len="sm"/>
          </a:ln>
        </p:spPr>
        <p:txBody>
          <a:bodyPr/>
          <a:lstStyle/>
          <a:p>
            <a:pPr eaLnBrk="0" hangingPunct="0"/>
            <a:r>
              <a:rPr lang="en-US" altLang="zh-CN" sz="1400" b="1" i="1">
                <a:latin typeface="Arial" charset="0"/>
              </a:rPr>
              <a:t>Flow around cooling towers</a:t>
            </a:r>
            <a:endParaRPr lang="en-US" altLang="zh-CN" sz="1400"/>
          </a:p>
        </p:txBody>
      </p:sp>
      <p:pic>
        <p:nvPicPr>
          <p:cNvPr id="21510" name="Picture 18" descr="pr11i3lg"/>
          <p:cNvPicPr>
            <a:picLocks noChangeAspect="1" noChangeArrowheads="1"/>
          </p:cNvPicPr>
          <p:nvPr/>
        </p:nvPicPr>
        <p:blipFill>
          <a:blip r:embed="rId6" cstate="print"/>
          <a:srcRect/>
          <a:stretch>
            <a:fillRect/>
          </a:stretch>
        </p:blipFill>
        <p:spPr bwMode="auto">
          <a:xfrm>
            <a:off x="3733800" y="990600"/>
            <a:ext cx="2281238" cy="2133600"/>
          </a:xfrm>
          <a:prstGeom prst="rect">
            <a:avLst/>
          </a:prstGeom>
          <a:noFill/>
          <a:ln w="9525">
            <a:noFill/>
            <a:miter lim="800000"/>
            <a:headEnd/>
            <a:tailEnd/>
          </a:ln>
        </p:spPr>
      </p:pic>
      <p:sp>
        <p:nvSpPr>
          <p:cNvPr id="21511" name="Text Box 19"/>
          <p:cNvSpPr txBox="1">
            <a:spLocks noChangeArrowheads="1"/>
          </p:cNvSpPr>
          <p:nvPr/>
        </p:nvSpPr>
        <p:spPr bwMode="auto">
          <a:xfrm>
            <a:off x="6248400" y="3429000"/>
            <a:ext cx="757238" cy="314325"/>
          </a:xfrm>
          <a:prstGeom prst="rect">
            <a:avLst/>
          </a:prstGeom>
          <a:solidFill>
            <a:srgbClr val="3333FF"/>
          </a:solidFill>
          <a:ln w="9525">
            <a:solidFill>
              <a:srgbClr val="000000"/>
            </a:solidFill>
            <a:miter lim="800000"/>
            <a:headEnd/>
            <a:tailEnd/>
          </a:ln>
        </p:spPr>
        <p:txBody>
          <a:bodyPr>
            <a:spAutoFit/>
          </a:bodyPr>
          <a:lstStyle/>
          <a:p>
            <a:pPr algn="l"/>
            <a:r>
              <a:rPr lang="en-US" altLang="zh-CN" sz="1400" b="1">
                <a:solidFill>
                  <a:srgbClr val="FF0000"/>
                </a:solidFill>
              </a:rPr>
              <a:t>Marine</a:t>
            </a:r>
          </a:p>
        </p:txBody>
      </p:sp>
      <p:sp>
        <p:nvSpPr>
          <p:cNvPr id="21512" name="Text Box 21"/>
          <p:cNvSpPr txBox="1">
            <a:spLocks noChangeArrowheads="1"/>
          </p:cNvSpPr>
          <p:nvPr/>
        </p:nvSpPr>
        <p:spPr bwMode="auto">
          <a:xfrm>
            <a:off x="3733800" y="609600"/>
            <a:ext cx="687388" cy="314325"/>
          </a:xfrm>
          <a:prstGeom prst="rect">
            <a:avLst/>
          </a:prstGeom>
          <a:solidFill>
            <a:srgbClr val="3333FF"/>
          </a:solidFill>
          <a:ln w="9525">
            <a:solidFill>
              <a:srgbClr val="000000"/>
            </a:solidFill>
            <a:miter lim="800000"/>
            <a:headEnd/>
            <a:tailEnd/>
          </a:ln>
        </p:spPr>
        <p:txBody>
          <a:bodyPr wrap="none">
            <a:spAutoFit/>
          </a:bodyPr>
          <a:lstStyle/>
          <a:p>
            <a:pPr algn="l"/>
            <a:r>
              <a:rPr lang="en-US" altLang="zh-CN" sz="1400" b="1">
                <a:solidFill>
                  <a:srgbClr val="FF0000"/>
                </a:solidFill>
              </a:rPr>
              <a:t>Sports</a:t>
            </a:r>
          </a:p>
        </p:txBody>
      </p:sp>
      <p:sp>
        <p:nvSpPr>
          <p:cNvPr id="21513" name="Text Box 22"/>
          <p:cNvSpPr txBox="1">
            <a:spLocks noChangeArrowheads="1"/>
          </p:cNvSpPr>
          <p:nvPr/>
        </p:nvSpPr>
        <p:spPr bwMode="auto">
          <a:xfrm>
            <a:off x="6477000" y="609600"/>
            <a:ext cx="1581150" cy="314325"/>
          </a:xfrm>
          <a:prstGeom prst="rect">
            <a:avLst/>
          </a:prstGeom>
          <a:solidFill>
            <a:srgbClr val="3333FF"/>
          </a:solidFill>
          <a:ln w="9525">
            <a:solidFill>
              <a:srgbClr val="000000"/>
            </a:solidFill>
            <a:miter lim="800000"/>
            <a:headEnd/>
            <a:tailEnd/>
          </a:ln>
        </p:spPr>
        <p:txBody>
          <a:bodyPr wrap="none">
            <a:spAutoFit/>
          </a:bodyPr>
          <a:lstStyle/>
          <a:p>
            <a:pPr algn="l"/>
            <a:r>
              <a:rPr lang="en-US" altLang="zh-CN" sz="1400" b="1">
                <a:solidFill>
                  <a:srgbClr val="FF0000"/>
                </a:solidFill>
              </a:rPr>
              <a:t>Power Generation</a:t>
            </a:r>
          </a:p>
        </p:txBody>
      </p:sp>
      <p:sp>
        <p:nvSpPr>
          <p:cNvPr id="21514" name="Rectangle 23"/>
          <p:cNvSpPr>
            <a:spLocks noChangeArrowheads="1"/>
          </p:cNvSpPr>
          <p:nvPr/>
        </p:nvSpPr>
        <p:spPr bwMode="auto">
          <a:xfrm>
            <a:off x="457200" y="914400"/>
            <a:ext cx="3810000" cy="4114800"/>
          </a:xfrm>
          <a:prstGeom prst="rect">
            <a:avLst/>
          </a:prstGeom>
          <a:noFill/>
          <a:ln w="9525">
            <a:noFill/>
            <a:miter lim="800000"/>
            <a:headEnd/>
            <a:tailEnd/>
          </a:ln>
        </p:spPr>
        <p:txBody>
          <a:bodyPr/>
          <a:lstStyle/>
          <a:p>
            <a:pPr marL="742950" lvl="1" indent="-285750" algn="l">
              <a:spcBef>
                <a:spcPct val="20000"/>
              </a:spcBef>
              <a:buClr>
                <a:srgbClr val="3333FF"/>
              </a:buClr>
              <a:buSzPct val="110000"/>
              <a:buFontTx/>
              <a:buChar char="•"/>
            </a:pPr>
            <a:r>
              <a:rPr lang="en-US" altLang="zh-CN" sz="1800" dirty="0"/>
              <a:t>Aerospace</a:t>
            </a:r>
          </a:p>
          <a:p>
            <a:pPr marL="742950" lvl="1" indent="-285750" algn="l">
              <a:spcBef>
                <a:spcPct val="20000"/>
              </a:spcBef>
              <a:buClr>
                <a:srgbClr val="3333FF"/>
              </a:buClr>
              <a:buSzPct val="110000"/>
              <a:buFontTx/>
              <a:buChar char="•"/>
            </a:pPr>
            <a:r>
              <a:rPr lang="en-US" altLang="zh-CN" sz="1800" dirty="0"/>
              <a:t>Automotive</a:t>
            </a:r>
          </a:p>
          <a:p>
            <a:pPr marL="742950" lvl="1" indent="-285750" algn="l">
              <a:spcBef>
                <a:spcPct val="20000"/>
              </a:spcBef>
              <a:buClr>
                <a:srgbClr val="3333FF"/>
              </a:buClr>
              <a:buSzPct val="110000"/>
              <a:buFontTx/>
              <a:buChar char="•"/>
            </a:pPr>
            <a:r>
              <a:rPr lang="en-US" altLang="zh-CN" sz="1800" dirty="0"/>
              <a:t>Biomedical</a:t>
            </a:r>
          </a:p>
          <a:p>
            <a:pPr marL="742950" lvl="1" indent="-285750" algn="l">
              <a:spcBef>
                <a:spcPct val="20000"/>
              </a:spcBef>
              <a:buClr>
                <a:srgbClr val="3333FF"/>
              </a:buClr>
              <a:buSzPct val="110000"/>
              <a:buFontTx/>
              <a:buChar char="•"/>
            </a:pPr>
            <a:r>
              <a:rPr lang="en-US" altLang="zh-CN" sz="1800" dirty="0"/>
              <a:t>Chemical Processing</a:t>
            </a:r>
          </a:p>
          <a:p>
            <a:pPr marL="742950" lvl="1" indent="-285750" algn="l">
              <a:spcBef>
                <a:spcPct val="20000"/>
              </a:spcBef>
              <a:buClr>
                <a:srgbClr val="3333FF"/>
              </a:buClr>
              <a:buSzPct val="110000"/>
              <a:buFontTx/>
              <a:buChar char="•"/>
            </a:pPr>
            <a:r>
              <a:rPr lang="en-US" altLang="zh-CN" sz="1800" dirty="0"/>
              <a:t>HVAC</a:t>
            </a:r>
          </a:p>
          <a:p>
            <a:pPr marL="742950" lvl="1" indent="-285750" algn="l">
              <a:spcBef>
                <a:spcPct val="20000"/>
              </a:spcBef>
              <a:buClr>
                <a:srgbClr val="3333FF"/>
              </a:buClr>
              <a:buSzPct val="110000"/>
              <a:buFontTx/>
              <a:buChar char="•"/>
            </a:pPr>
            <a:r>
              <a:rPr lang="en-US" altLang="zh-CN" sz="1800" dirty="0"/>
              <a:t>Hydraulics</a:t>
            </a:r>
          </a:p>
          <a:p>
            <a:pPr marL="742950" lvl="1" indent="-285750" algn="l">
              <a:spcBef>
                <a:spcPct val="20000"/>
              </a:spcBef>
              <a:buClr>
                <a:srgbClr val="3333FF"/>
              </a:buClr>
              <a:buSzPct val="110000"/>
              <a:buFontTx/>
              <a:buChar char="•"/>
            </a:pPr>
            <a:r>
              <a:rPr lang="en-US" altLang="zh-CN" sz="1800" b="1" i="1" dirty="0"/>
              <a:t>Power Generation</a:t>
            </a:r>
          </a:p>
          <a:p>
            <a:pPr marL="742950" lvl="1" indent="-285750" algn="l">
              <a:spcBef>
                <a:spcPct val="20000"/>
              </a:spcBef>
              <a:buClr>
                <a:srgbClr val="3333FF"/>
              </a:buClr>
              <a:buSzPct val="110000"/>
              <a:buFontTx/>
              <a:buChar char="•"/>
            </a:pPr>
            <a:r>
              <a:rPr lang="en-US" altLang="zh-CN" sz="1800" b="1" i="1" dirty="0"/>
              <a:t>Sports</a:t>
            </a:r>
          </a:p>
          <a:p>
            <a:pPr marL="742950" lvl="1" indent="-285750" algn="l">
              <a:spcBef>
                <a:spcPct val="20000"/>
              </a:spcBef>
              <a:buClr>
                <a:srgbClr val="3333FF"/>
              </a:buClr>
              <a:buSzPct val="110000"/>
              <a:buFontTx/>
              <a:buChar char="•"/>
            </a:pPr>
            <a:r>
              <a:rPr lang="en-US" altLang="zh-CN" sz="1800" b="1" i="1" dirty="0"/>
              <a:t>Marine</a:t>
            </a:r>
          </a:p>
          <a:p>
            <a:pPr marL="742950" lvl="1" indent="-285750" algn="l">
              <a:spcBef>
                <a:spcPct val="20000"/>
              </a:spcBef>
              <a:buClr>
                <a:srgbClr val="3333FF"/>
              </a:buClr>
              <a:buSzPct val="110000"/>
              <a:buFontTx/>
              <a:buChar char="•"/>
            </a:pPr>
            <a:endParaRPr lang="en-US" altLang="zh-CN" sz="18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239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72398"/>
                </p:tgtEl>
              </p:cMediaNode>
            </p:video>
            <p:seq concurrent="1" nextAc="seek">
              <p:cTn id="8" restart="whenNotActive" fill="hold" evtFilter="cancelBubble" nodeType="interactiveSeq">
                <p:stCondLst>
                  <p:cond evt="onClick" delay="0">
                    <p:tgtEl>
                      <p:spTgt spid="27239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2398"/>
                                        </p:tgtEl>
                                      </p:cBhvr>
                                    </p:cmd>
                                  </p:childTnLst>
                                </p:cTn>
                              </p:par>
                            </p:childTnLst>
                          </p:cTn>
                        </p:par>
                      </p:childTnLst>
                    </p:cTn>
                  </p:par>
                </p:childTnLst>
              </p:cTn>
              <p:nextCondLst>
                <p:cond evt="onClick" delay="0">
                  <p:tgtEl>
                    <p:spTgt spid="27239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11"/>
          <p:cNvSpPr>
            <a:spLocks noGrp="1" noChangeArrowheads="1"/>
          </p:cNvSpPr>
          <p:nvPr>
            <p:ph type="title"/>
          </p:nvPr>
        </p:nvSpPr>
        <p:spPr bwMode="auto">
          <a:xfrm>
            <a:off x="2057400" y="5562600"/>
            <a:ext cx="4267200" cy="762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zh-CN" sz="2800" smtClean="0">
                <a:ea typeface="宋体" pitchFamily="2" charset="-122"/>
              </a:rPr>
              <a:t>Physics of Fluid</a:t>
            </a:r>
          </a:p>
        </p:txBody>
      </p:sp>
      <p:sp>
        <p:nvSpPr>
          <p:cNvPr id="242690" name="Rectangle 2"/>
          <p:cNvSpPr>
            <a:spLocks noGrp="1" noChangeArrowheads="1"/>
          </p:cNvSpPr>
          <p:nvPr>
            <p:ph sz="quarter" idx="1"/>
          </p:nvPr>
        </p:nvSpPr>
        <p:spPr bwMode="auto">
          <a:xfrm>
            <a:off x="762000" y="1219200"/>
            <a:ext cx="19812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Ø"/>
            </a:pPr>
            <a:r>
              <a:rPr lang="de-DE" altLang="zh-CN" sz="2800" smtClean="0">
                <a:solidFill>
                  <a:schemeClr val="accent2"/>
                </a:solidFill>
                <a:ea typeface="宋体" pitchFamily="2" charset="-122"/>
              </a:rPr>
              <a:t>Density </a:t>
            </a:r>
            <a:r>
              <a:rPr lang="de-DE" altLang="zh-CN" sz="2800" b="1" i="1" smtClean="0">
                <a:solidFill>
                  <a:schemeClr val="accent2"/>
                </a:solidFill>
                <a:ea typeface="宋体" pitchFamily="2" charset="-122"/>
                <a:cs typeface="Times New Roman" pitchFamily="18" charset="0"/>
              </a:rPr>
              <a:t>ρ</a:t>
            </a:r>
            <a:endParaRPr lang="de-DE" altLang="zh-CN" sz="2800" b="1" i="1" smtClean="0">
              <a:solidFill>
                <a:schemeClr val="accent2"/>
              </a:solidFill>
              <a:ea typeface="宋体" pitchFamily="2" charset="-122"/>
            </a:endParaRPr>
          </a:p>
        </p:txBody>
      </p:sp>
      <p:sp>
        <p:nvSpPr>
          <p:cNvPr id="242731" name="Rectangle 43"/>
          <p:cNvSpPr>
            <a:spLocks noChangeArrowheads="1"/>
          </p:cNvSpPr>
          <p:nvPr/>
        </p:nvSpPr>
        <p:spPr bwMode="auto">
          <a:xfrm>
            <a:off x="762000" y="685800"/>
            <a:ext cx="8001000" cy="609600"/>
          </a:xfrm>
          <a:prstGeom prst="rect">
            <a:avLst/>
          </a:prstGeom>
          <a:noFill/>
          <a:ln w="9525">
            <a:noFill/>
            <a:miter lim="800000"/>
            <a:headEnd/>
            <a:tailEnd/>
          </a:ln>
        </p:spPr>
        <p:txBody>
          <a:bodyPr/>
          <a:lstStyle/>
          <a:p>
            <a:pPr marL="342900" indent="-342900" algn="l">
              <a:spcBef>
                <a:spcPct val="20000"/>
              </a:spcBef>
              <a:buFont typeface="Wingdings" pitchFamily="2" charset="2"/>
              <a:buChar char="Ø"/>
            </a:pPr>
            <a:r>
              <a:rPr lang="de-DE" altLang="zh-CN" sz="2800">
                <a:solidFill>
                  <a:schemeClr val="accent2"/>
                </a:solidFill>
              </a:rPr>
              <a:t>Fluid = Liquid + Gas</a:t>
            </a:r>
          </a:p>
        </p:txBody>
      </p:sp>
      <p:graphicFrame>
        <p:nvGraphicFramePr>
          <p:cNvPr id="335872" name="Object 1024"/>
          <p:cNvGraphicFramePr>
            <a:graphicFrameLocks noChangeAspect="1"/>
          </p:cNvGraphicFramePr>
          <p:nvPr/>
        </p:nvGraphicFramePr>
        <p:xfrm>
          <a:off x="2895600" y="1447800"/>
          <a:ext cx="3933825" cy="1276350"/>
        </p:xfrm>
        <a:graphic>
          <a:graphicData uri="http://schemas.openxmlformats.org/presentationml/2006/ole">
            <p:oleObj spid="_x0000_s1026" name="Equation" r:id="rId4" imgW="2031840" imgH="660240" progId="Equation.3">
              <p:embed/>
            </p:oleObj>
          </a:graphicData>
        </a:graphic>
      </p:graphicFrame>
      <p:graphicFrame>
        <p:nvGraphicFramePr>
          <p:cNvPr id="242778" name="Group 90"/>
          <p:cNvGraphicFramePr>
            <a:graphicFrameLocks noGrp="1"/>
          </p:cNvGraphicFramePr>
          <p:nvPr/>
        </p:nvGraphicFramePr>
        <p:xfrm>
          <a:off x="838200" y="4191000"/>
          <a:ext cx="7391400" cy="1188720"/>
        </p:xfrm>
        <a:graphic>
          <a:graphicData uri="http://schemas.openxmlformats.org/drawingml/2006/table">
            <a:tbl>
              <a:tblPr/>
              <a:tblGrid>
                <a:gridCol w="1847850"/>
                <a:gridCol w="1847850"/>
                <a:gridCol w="1847850"/>
                <a:gridCol w="1847850"/>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Air(18ºC)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Water(20ºC)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Honey(20ºC)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Density(kg/m</a:t>
                      </a:r>
                      <a:r>
                        <a:rPr kumimoji="0" lang="en-US" altLang="zh-CN" sz="2000" b="0" i="0" u="none" strike="noStrike" cap="none" normalizeH="0" baseline="30000" smtClean="0">
                          <a:ln>
                            <a:noFill/>
                          </a:ln>
                          <a:solidFill>
                            <a:schemeClr val="tx1"/>
                          </a:solidFill>
                          <a:effectLst/>
                          <a:latin typeface="Times New Roman" pitchFamily="18" charset="0"/>
                          <a:ea typeface="宋体" pitchFamily="2" charset="-122"/>
                        </a:rPr>
                        <a:t>3</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rPr>
                        <a:t>1.275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rPr>
                        <a:t>1446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Viscosity(P)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1.82e-4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rPr>
                        <a:t>1.002</a:t>
                      </a:r>
                      <a:r>
                        <a:rPr kumimoji="0" lang="en-US" altLang="zh-CN" sz="2000" b="0" i="0" u="none" strike="noStrike" cap="none" normalizeH="0" baseline="0" smtClean="0">
                          <a:ln>
                            <a:noFill/>
                          </a:ln>
                          <a:solidFill>
                            <a:schemeClr val="tx1"/>
                          </a:solidFill>
                          <a:effectLst/>
                          <a:latin typeface="Times New Roman" pitchFamily="18" charset="0"/>
                          <a:ea typeface="宋体" pitchFamily="2" charset="-122"/>
                        </a:rPr>
                        <a:t>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pitchFamily="2" charset="-122"/>
                        </a:rPr>
                        <a:t>190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92"/>
          <p:cNvGrpSpPr>
            <a:grpSpLocks/>
          </p:cNvGrpSpPr>
          <p:nvPr/>
        </p:nvGrpSpPr>
        <p:grpSpPr bwMode="auto">
          <a:xfrm>
            <a:off x="685800" y="2514600"/>
            <a:ext cx="5105400" cy="1528763"/>
            <a:chOff x="432" y="1584"/>
            <a:chExt cx="3216" cy="963"/>
          </a:xfrm>
        </p:grpSpPr>
        <p:sp>
          <p:nvSpPr>
            <p:cNvPr id="1054" name="Rectangle 42"/>
            <p:cNvSpPr>
              <a:spLocks noChangeArrowheads="1"/>
            </p:cNvSpPr>
            <p:nvPr/>
          </p:nvSpPr>
          <p:spPr bwMode="auto">
            <a:xfrm>
              <a:off x="432" y="1584"/>
              <a:ext cx="2454" cy="511"/>
            </a:xfrm>
            <a:prstGeom prst="rect">
              <a:avLst/>
            </a:prstGeom>
            <a:noFill/>
            <a:ln w="28575">
              <a:noFill/>
              <a:miter lim="800000"/>
              <a:headEnd/>
              <a:tailEnd/>
            </a:ln>
          </p:spPr>
          <p:txBody>
            <a:bodyPr wrap="none">
              <a:spAutoFit/>
            </a:bodyPr>
            <a:lstStyle/>
            <a:p>
              <a:pPr algn="l">
                <a:lnSpc>
                  <a:spcPct val="90000"/>
                </a:lnSpc>
                <a:spcBef>
                  <a:spcPct val="20000"/>
                </a:spcBef>
                <a:buFont typeface="Wingdings" pitchFamily="2" charset="2"/>
                <a:buChar char="Ø"/>
              </a:pPr>
              <a:r>
                <a:rPr lang="de-DE" altLang="zh-CN" sz="2800">
                  <a:solidFill>
                    <a:schemeClr val="accent2"/>
                  </a:solidFill>
                </a:rPr>
                <a:t>Viscosity </a:t>
              </a:r>
              <a:r>
                <a:rPr lang="de-DE" altLang="zh-CN" sz="2800" b="1" i="1">
                  <a:solidFill>
                    <a:schemeClr val="accent2"/>
                  </a:solidFill>
                  <a:cs typeface="Times New Roman" pitchFamily="18" charset="0"/>
                </a:rPr>
                <a:t>μ: </a:t>
              </a:r>
            </a:p>
            <a:p>
              <a:pPr algn="l">
                <a:lnSpc>
                  <a:spcPct val="90000"/>
                </a:lnSpc>
                <a:spcBef>
                  <a:spcPct val="20000"/>
                </a:spcBef>
                <a:buFont typeface="Wingdings" pitchFamily="2" charset="2"/>
                <a:buNone/>
              </a:pPr>
              <a:r>
                <a:rPr lang="en-US" altLang="zh-CN" b="1" i="1">
                  <a:solidFill>
                    <a:srgbClr val="FF0000"/>
                  </a:solidFill>
                </a:rPr>
                <a:t>              resistance</a:t>
              </a:r>
              <a:r>
                <a:rPr lang="en-US" altLang="zh-CN"/>
                <a:t> to flow of a fluid</a:t>
              </a:r>
              <a:endParaRPr lang="de-DE" altLang="zh-CN"/>
            </a:p>
          </p:txBody>
        </p:sp>
        <p:graphicFrame>
          <p:nvGraphicFramePr>
            <p:cNvPr id="1027" name="Object 1025"/>
            <p:cNvGraphicFramePr>
              <a:graphicFrameLocks noChangeAspect="1"/>
            </p:cNvGraphicFramePr>
            <p:nvPr/>
          </p:nvGraphicFramePr>
          <p:xfrm>
            <a:off x="2256" y="2064"/>
            <a:ext cx="1392" cy="483"/>
          </p:xfrm>
          <a:graphic>
            <a:graphicData uri="http://schemas.openxmlformats.org/presentationml/2006/ole">
              <p:oleObj spid="_x0000_s1027" name="Equation" r:id="rId5" imgW="1244520" imgH="431640" progId="Equation.3">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2731">
                                            <p:txEl>
                                              <p:pRg st="0" end="0"/>
                                            </p:txEl>
                                          </p:spTgt>
                                        </p:tgtEl>
                                        <p:attrNameLst>
                                          <p:attrName>style.visibility</p:attrName>
                                        </p:attrNameLst>
                                      </p:cBhvr>
                                      <p:to>
                                        <p:strVal val="visible"/>
                                      </p:to>
                                    </p:set>
                                    <p:animEffect transition="in" filter="dissolve">
                                      <p:cBhvr>
                                        <p:cTn id="7" dur="500"/>
                                        <p:tgtEl>
                                          <p:spTgt spid="242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2690">
                                            <p:txEl>
                                              <p:pRg st="0" end="0"/>
                                            </p:txEl>
                                          </p:spTgt>
                                        </p:tgtEl>
                                        <p:attrNameLst>
                                          <p:attrName>style.visibility</p:attrName>
                                        </p:attrNameLst>
                                      </p:cBhvr>
                                      <p:to>
                                        <p:strVal val="visible"/>
                                      </p:to>
                                    </p:set>
                                    <p:animEffect transition="in" filter="dissolve">
                                      <p:cBhvr>
                                        <p:cTn id="12" dur="500"/>
                                        <p:tgtEl>
                                          <p:spTgt spid="242690">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35872"/>
                                        </p:tgtEl>
                                        <p:attrNameLst>
                                          <p:attrName>style.visibility</p:attrName>
                                        </p:attrNameLst>
                                      </p:cBhvr>
                                      <p:to>
                                        <p:strVal val="visible"/>
                                      </p:to>
                                    </p:set>
                                    <p:animEffect transition="in" filter="dissolve">
                                      <p:cBhvr>
                                        <p:cTn id="16" dur="500"/>
                                        <p:tgtEl>
                                          <p:spTgt spid="33587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par>
                          <p:cTn id="22" fill="hold">
                            <p:stCondLst>
                              <p:cond delay="500"/>
                            </p:stCondLst>
                            <p:childTnLst>
                              <p:par>
                                <p:cTn id="23" presetID="9" presetClass="entr" presetSubtype="0" fill="hold" nodeType="afterEffect">
                                  <p:stCondLst>
                                    <p:cond delay="1000"/>
                                  </p:stCondLst>
                                  <p:childTnLst>
                                    <p:set>
                                      <p:cBhvr>
                                        <p:cTn id="24" dur="1" fill="hold">
                                          <p:stCondLst>
                                            <p:cond delay="0"/>
                                          </p:stCondLst>
                                        </p:cTn>
                                        <p:tgtEl>
                                          <p:spTgt spid="242778"/>
                                        </p:tgtEl>
                                        <p:attrNameLst>
                                          <p:attrName>style.visibility</p:attrName>
                                        </p:attrNameLst>
                                      </p:cBhvr>
                                      <p:to>
                                        <p:strVal val="visible"/>
                                      </p:to>
                                    </p:set>
                                    <p:animEffect transition="in" filter="dissolve">
                                      <p:cBhvr>
                                        <p:cTn id="25" dur="500"/>
                                        <p:tgtEl>
                                          <p:spTgt spid="24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build="p" autoUpdateAnimBg="0"/>
      <p:bldP spid="242731" grpId="0" build="p" autoUpdateAnimBg="0" advAuto="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66</TotalTime>
  <Words>2752</Words>
  <Application>Microsoft Office PowerPoint</Application>
  <PresentationFormat>On-screen Show (4:3)</PresentationFormat>
  <Paragraphs>330</Paragraphs>
  <Slides>23</Slides>
  <Notes>17</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27" baseType="lpstr">
      <vt:lpstr>Median</vt:lpstr>
      <vt:lpstr>Equation</vt:lpstr>
      <vt:lpstr>Photo Editor 照片</vt:lpstr>
      <vt:lpstr>位图图像</vt:lpstr>
      <vt:lpstr>Slide 1</vt:lpstr>
      <vt:lpstr>Contents</vt:lpstr>
      <vt:lpstr>What is CFD?</vt:lpstr>
      <vt:lpstr>What is CFD?</vt:lpstr>
      <vt:lpstr>Why use CFD?</vt:lpstr>
      <vt:lpstr>Where use CFD?</vt:lpstr>
      <vt:lpstr>Where use CFD?</vt:lpstr>
      <vt:lpstr>Where use CFD?</vt:lpstr>
      <vt:lpstr>Physics of Fluid</vt:lpstr>
      <vt:lpstr>Conservation Law</vt:lpstr>
      <vt:lpstr>Discretization</vt:lpstr>
      <vt:lpstr>Finite Volume I</vt:lpstr>
      <vt:lpstr>Finite Volume II</vt:lpstr>
      <vt:lpstr>Finite Volume III</vt:lpstr>
      <vt:lpstr>Discretization of  Continuity Equation</vt:lpstr>
      <vt:lpstr>Discretization of  Navier-Stokes Equation</vt:lpstr>
      <vt:lpstr>Grids</vt:lpstr>
      <vt:lpstr>Boundary Conditions</vt:lpstr>
      <vt:lpstr>Applications</vt:lpstr>
      <vt:lpstr>Advantages </vt:lpstr>
      <vt:lpstr>Limitations </vt:lpstr>
      <vt:lpstr>References </vt:lpstr>
      <vt:lpstr>Thanks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CFD</dc:title>
  <dc:creator>a</dc:creator>
  <cp:lastModifiedBy>Sumit Thakur</cp:lastModifiedBy>
  <cp:revision>2</cp:revision>
  <dcterms:created xsi:type="dcterms:W3CDTF">2017-01-05T06:17:35Z</dcterms:created>
  <dcterms:modified xsi:type="dcterms:W3CDTF">2017-01-06T02:46:21Z</dcterms:modified>
</cp:coreProperties>
</file>