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6"/>
  </p:notesMasterIdLst>
  <p:sldIdLst>
    <p:sldId id="256" r:id="rId2"/>
    <p:sldId id="268" r:id="rId3"/>
    <p:sldId id="269" r:id="rId4"/>
    <p:sldId id="257" r:id="rId5"/>
    <p:sldId id="258" r:id="rId6"/>
    <p:sldId id="259" r:id="rId7"/>
    <p:sldId id="267" r:id="rId8"/>
    <p:sldId id="260" r:id="rId9"/>
    <p:sldId id="273" r:id="rId10"/>
    <p:sldId id="270" r:id="rId11"/>
    <p:sldId id="271" r:id="rId12"/>
    <p:sldId id="272" r:id="rId13"/>
    <p:sldId id="275" r:id="rId14"/>
    <p:sldId id="276"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103" autoAdjust="0"/>
    <p:restoredTop sz="94660"/>
  </p:normalViewPr>
  <p:slideViewPr>
    <p:cSldViewPr>
      <p:cViewPr varScale="1">
        <p:scale>
          <a:sx n="63" d="100"/>
          <a:sy n="63" d="100"/>
        </p:scale>
        <p:origin x="1360" y="6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B63CF1D-9284-47F3-B858-6101D14D5311}" type="datetimeFigureOut">
              <a:rPr lang="en-US" smtClean="0"/>
              <a:pPr/>
              <a:t>9/29/2021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E40178F-1830-4958-BCC6-3F796C6F9D01}"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p:txBody>
          <a:bodyPr/>
          <a:lstStyle/>
          <a:p>
            <a:fld id="{48648651-0DC5-4303-B571-BB1285BA1135}" type="datetimeFigureOut">
              <a:rPr lang="en-US" smtClean="0"/>
              <a:pPr/>
              <a:t>9/29/2021</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68B08126-70CF-45BA-887D-35464DC1E315}" type="slidenum">
              <a:rPr lang="en-US" smtClean="0"/>
              <a:pPr/>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a:t>Click to edit Master title style</a:t>
            </a: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48648651-0DC5-4303-B571-BB1285BA1135}" type="datetimeFigureOut">
              <a:rPr lang="en-US" smtClean="0"/>
              <a:pPr/>
              <a:t>9/29/2021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B08126-70CF-45BA-887D-35464DC1E31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48648651-0DC5-4303-B571-BB1285BA1135}" type="datetimeFigureOut">
              <a:rPr lang="en-US" smtClean="0"/>
              <a:pPr/>
              <a:t>9/29/2021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B08126-70CF-45BA-887D-35464DC1E31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4" name="Date Placeholder 3"/>
          <p:cNvSpPr>
            <a:spLocks noGrp="1"/>
          </p:cNvSpPr>
          <p:nvPr>
            <p:ph type="dt" sz="half" idx="10"/>
          </p:nvPr>
        </p:nvSpPr>
        <p:spPr/>
        <p:txBody>
          <a:bodyPr/>
          <a:lstStyle/>
          <a:p>
            <a:fld id="{48648651-0DC5-4303-B571-BB1285BA1135}" type="datetimeFigureOut">
              <a:rPr lang="en-US" smtClean="0"/>
              <a:pPr/>
              <a:t>9/29/2021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B08126-70CF-45BA-887D-35464DC1E315}" type="slidenum">
              <a:rPr lang="en-US" smtClean="0"/>
              <a:pPr/>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a:t>Click to edit Master title style</a:t>
            </a:r>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48648651-0DC5-4303-B571-BB1285BA1135}" type="datetimeFigureOut">
              <a:rPr lang="en-US" smtClean="0"/>
              <a:pPr/>
              <a:t>9/29/2021</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68B08126-70CF-45BA-887D-35464DC1E315}"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5" name="Date Placeholder 4"/>
          <p:cNvSpPr>
            <a:spLocks noGrp="1"/>
          </p:cNvSpPr>
          <p:nvPr>
            <p:ph type="dt" sz="half" idx="10"/>
          </p:nvPr>
        </p:nvSpPr>
        <p:spPr/>
        <p:txBody>
          <a:bodyPr/>
          <a:lstStyle/>
          <a:p>
            <a:fld id="{48648651-0DC5-4303-B571-BB1285BA1135}" type="datetimeFigureOut">
              <a:rPr lang="en-US" smtClean="0"/>
              <a:pPr/>
              <a:t>9/29/2021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B08126-70CF-45BA-887D-35464DC1E315}" type="slidenum">
              <a:rPr lang="en-US" smtClean="0"/>
              <a:pPr/>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a:t>Click to edit Master title style</a:t>
            </a:r>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7" name="Date Placeholder 6"/>
          <p:cNvSpPr>
            <a:spLocks noGrp="1"/>
          </p:cNvSpPr>
          <p:nvPr>
            <p:ph type="dt" sz="half" idx="10"/>
          </p:nvPr>
        </p:nvSpPr>
        <p:spPr/>
        <p:txBody>
          <a:bodyPr/>
          <a:lstStyle/>
          <a:p>
            <a:fld id="{48648651-0DC5-4303-B571-BB1285BA1135}" type="datetimeFigureOut">
              <a:rPr lang="en-US" smtClean="0"/>
              <a:pPr/>
              <a:t>9/29/2021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8B08126-70CF-45BA-887D-35464DC1E315}" type="slidenum">
              <a:rPr lang="en-US" smtClean="0"/>
              <a:pPr/>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48648651-0DC5-4303-B571-BB1285BA1135}" type="datetimeFigureOut">
              <a:rPr lang="en-US" smtClean="0"/>
              <a:pPr/>
              <a:t>9/29/2021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8B08126-70CF-45BA-887D-35464DC1E31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648651-0DC5-4303-B571-BB1285BA1135}" type="datetimeFigureOut">
              <a:rPr lang="en-US" smtClean="0"/>
              <a:pPr/>
              <a:t>9/29/2021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8B08126-70CF-45BA-887D-35464DC1E31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a:t>Click to edit Master title style</a:t>
            </a:r>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48648651-0DC5-4303-B571-BB1285BA1135}" type="datetimeFigureOut">
              <a:rPr lang="en-US" smtClean="0"/>
              <a:pPr/>
              <a:t>9/29/2021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B08126-70CF-45BA-887D-35464DC1E315}" type="slidenum">
              <a:rPr lang="en-US" smtClean="0"/>
              <a:pPr/>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a:t>Click to edit Master title style</a:t>
            </a:r>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48648651-0DC5-4303-B571-BB1285BA1135}" type="datetimeFigureOut">
              <a:rPr lang="en-US" smtClean="0"/>
              <a:pPr/>
              <a:t>9/29/2021</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68B08126-70CF-45BA-887D-35464DC1E315}" type="slidenum">
              <a:rPr lang="en-US" smtClean="0"/>
              <a:pPr/>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a:t>Click to edit Master title style</a:t>
            </a:r>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48648651-0DC5-4303-B571-BB1285BA1135}" type="datetimeFigureOut">
              <a:rPr lang="en-US" smtClean="0"/>
              <a:pPr/>
              <a:t>9/29/2021</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68B08126-70CF-45BA-887D-35464DC1E31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www.wikipedia.com/" TargetMode="External"/><Relationship Id="rId2" Type="http://schemas.openxmlformats.org/officeDocument/2006/relationships/hyperlink" Target="http://www.google.com/" TargetMode="External"/><Relationship Id="rId1" Type="http://schemas.openxmlformats.org/officeDocument/2006/relationships/slideLayout" Target="../slideLayouts/slideLayout2.xml"/><Relationship Id="rId4" Type="http://schemas.openxmlformats.org/officeDocument/2006/relationships/hyperlink" Target="http://www.studymafia.org/"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50000"/>
            <a:lum/>
          </a:blip>
          <a:srcRect/>
          <a:stretch>
            <a:fillRect l="-6000" r="-6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381000" y="1524000"/>
            <a:ext cx="8229600" cy="1470025"/>
          </a:xfrm>
        </p:spPr>
        <p:txBody>
          <a:bodyPr>
            <a:normAutofit/>
          </a:bodyPr>
          <a:lstStyle/>
          <a:p>
            <a:r>
              <a:rPr lang="en-US" sz="7200" dirty="0">
                <a:latin typeface="Cooper Black" pitchFamily="18" charset="0"/>
                <a:cs typeface="Aharoni" pitchFamily="2" charset="-79"/>
              </a:rPr>
              <a:t>Cloud Storage</a:t>
            </a:r>
          </a:p>
        </p:txBody>
      </p:sp>
    </p:spTree>
    <p:extLst>
      <p:ext uri="{BB962C8B-B14F-4D97-AF65-F5344CB8AC3E}">
        <p14:creationId xmlns:p14="http://schemas.microsoft.com/office/powerpoint/2010/main" val="31750117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Advantages of Cloud Storage</a:t>
            </a:r>
          </a:p>
        </p:txBody>
      </p:sp>
      <p:sp>
        <p:nvSpPr>
          <p:cNvPr id="3" name="Content Placeholder 2"/>
          <p:cNvSpPr>
            <a:spLocks noGrp="1"/>
          </p:cNvSpPr>
          <p:nvPr>
            <p:ph sz="quarter" idx="1"/>
          </p:nvPr>
        </p:nvSpPr>
        <p:spPr>
          <a:xfrm>
            <a:off x="914400" y="1447800"/>
            <a:ext cx="7924800" cy="4572000"/>
          </a:xfrm>
        </p:spPr>
        <p:txBody>
          <a:bodyPr>
            <a:noAutofit/>
          </a:bodyPr>
          <a:lstStyle/>
          <a:p>
            <a:r>
              <a:rPr lang="en-IN" sz="2200" b="1" dirty="0"/>
              <a:t>Cost </a:t>
            </a:r>
            <a:endParaRPr lang="en-IN" sz="2200" dirty="0"/>
          </a:p>
          <a:p>
            <a:pPr marL="0" indent="0">
              <a:buNone/>
            </a:pPr>
            <a:r>
              <a:rPr lang="en-IN" sz="2200" dirty="0"/>
              <a:t>      Purchasing physical storage can be expensive. Without the need for hardware cloud storage is exceptionally cheaper per GB than using external drives. </a:t>
            </a:r>
          </a:p>
          <a:p>
            <a:r>
              <a:rPr lang="en-IN" sz="2200" b="1" dirty="0"/>
              <a:t>Accessibility</a:t>
            </a:r>
            <a:br>
              <a:rPr lang="en-IN" sz="2200" dirty="0"/>
            </a:br>
            <a:r>
              <a:rPr lang="en-IN" sz="2200" dirty="0"/>
              <a:t>Using the cloud for storage gives you access to your files from anywhere that has an internet connection. </a:t>
            </a:r>
          </a:p>
          <a:p>
            <a:r>
              <a:rPr lang="en-IN" sz="2200" b="1" dirty="0"/>
              <a:t>Recovery</a:t>
            </a:r>
            <a:br>
              <a:rPr lang="en-IN" sz="2200" dirty="0"/>
            </a:br>
            <a:r>
              <a:rPr lang="en-IN" sz="2200" dirty="0"/>
              <a:t>In the event of a hard drive failure or other hardware malfunction, you can access your files on the cloud. It acts as a backup solution for your local storage on physical drives. </a:t>
            </a:r>
          </a:p>
          <a:p>
            <a:r>
              <a:rPr lang="en-IN" sz="2200" b="1" dirty="0"/>
              <a:t>Security</a:t>
            </a:r>
            <a:br>
              <a:rPr lang="en-IN" sz="2200" dirty="0"/>
            </a:br>
            <a:r>
              <a:rPr lang="en-IN" sz="2200" dirty="0"/>
              <a:t>Cloud storage providers add additional layers of security to their services.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5400"/>
            <a:ext cx="7772400" cy="1143000"/>
          </a:xfrm>
        </p:spPr>
        <p:txBody>
          <a:bodyPr>
            <a:normAutofit fontScale="90000"/>
          </a:bodyPr>
          <a:lstStyle/>
          <a:p>
            <a:r>
              <a:rPr lang="en-US" dirty="0"/>
              <a:t> </a:t>
            </a:r>
            <a:br>
              <a:rPr lang="en-US" dirty="0"/>
            </a:br>
            <a:r>
              <a:rPr lang="en-US" dirty="0"/>
              <a:t>Disadvantages of Cloud Storage</a:t>
            </a:r>
          </a:p>
        </p:txBody>
      </p:sp>
      <p:sp>
        <p:nvSpPr>
          <p:cNvPr id="3" name="Content Placeholder 2"/>
          <p:cNvSpPr>
            <a:spLocks noGrp="1"/>
          </p:cNvSpPr>
          <p:nvPr>
            <p:ph sz="quarter" idx="1"/>
          </p:nvPr>
        </p:nvSpPr>
        <p:spPr>
          <a:xfrm>
            <a:off x="914400" y="1447800"/>
            <a:ext cx="7924800" cy="4572000"/>
          </a:xfrm>
        </p:spPr>
        <p:txBody>
          <a:bodyPr>
            <a:noAutofit/>
          </a:bodyPr>
          <a:lstStyle/>
          <a:p>
            <a:pPr lvl="0"/>
            <a:r>
              <a:rPr lang="en-IN" sz="2200" b="1" dirty="0"/>
              <a:t>Internet Connection</a:t>
            </a:r>
            <a:br>
              <a:rPr lang="en-IN" sz="2200" dirty="0"/>
            </a:br>
            <a:r>
              <a:rPr lang="en-IN" sz="2200" dirty="0"/>
              <a:t>Cloud based storage is dependent on having an internet connection. If you are on a slow network you may have issues accessing your storage.</a:t>
            </a:r>
          </a:p>
          <a:p>
            <a:pPr lvl="0"/>
            <a:r>
              <a:rPr lang="en-IN" sz="2200" b="1" dirty="0"/>
              <a:t>Hard Drives</a:t>
            </a:r>
            <a:br>
              <a:rPr lang="en-IN" sz="2200" dirty="0"/>
            </a:br>
            <a:r>
              <a:rPr lang="en-IN" sz="2200" dirty="0"/>
              <a:t>Cloud storage is supposed to eliminate our dependency on hard drives right? Well some business cloud storage providers require physical hard drives as well.</a:t>
            </a:r>
          </a:p>
          <a:p>
            <a:pPr lvl="0"/>
            <a:r>
              <a:rPr lang="en-IN" sz="2200" b="1" dirty="0"/>
              <a:t>Support</a:t>
            </a:r>
            <a:br>
              <a:rPr lang="en-IN" sz="2200" dirty="0"/>
            </a:br>
            <a:r>
              <a:rPr lang="en-IN" sz="2200" dirty="0" err="1"/>
              <a:t>Support</a:t>
            </a:r>
            <a:r>
              <a:rPr lang="en-IN" sz="2200" dirty="0"/>
              <a:t> for cloud storage isn't the best, especially if you are using a free version of a cloud provider. Many providers refer you to a knowledge base or FAQs.</a:t>
            </a:r>
          </a:p>
          <a:p>
            <a:pPr lvl="0"/>
            <a:r>
              <a:rPr lang="en-IN" sz="2200" b="1" dirty="0"/>
              <a:t>Privacy</a:t>
            </a:r>
            <a:br>
              <a:rPr lang="en-IN" sz="2200" dirty="0"/>
            </a:br>
            <a:r>
              <a:rPr lang="en-IN" sz="2200" dirty="0"/>
              <a:t>When you use a cloud provider, your data is no longer on your physical storage. So who is responsible for making sure that data is secure? That's a </a:t>
            </a:r>
            <a:r>
              <a:rPr lang="en-IN" sz="2200" dirty="0" err="1"/>
              <a:t>gray</a:t>
            </a:r>
            <a:r>
              <a:rPr lang="en-IN" sz="2200" dirty="0"/>
              <a:t> area that is still being figured out.</a:t>
            </a:r>
          </a:p>
          <a:p>
            <a:r>
              <a:rPr lang="en-IN" sz="2200" dirty="0"/>
              <a:t>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Conclusion </a:t>
            </a:r>
            <a:endParaRPr lang="en-US" dirty="0"/>
          </a:p>
        </p:txBody>
      </p:sp>
      <p:sp>
        <p:nvSpPr>
          <p:cNvPr id="3" name="Content Placeholder 2"/>
          <p:cNvSpPr>
            <a:spLocks noGrp="1"/>
          </p:cNvSpPr>
          <p:nvPr>
            <p:ph sz="quarter" idx="1"/>
          </p:nvPr>
        </p:nvSpPr>
        <p:spPr/>
        <p:txBody>
          <a:bodyPr>
            <a:normAutofit/>
          </a:bodyPr>
          <a:lstStyle/>
          <a:p>
            <a:pPr lvl="0"/>
            <a:r>
              <a:rPr lang="en-GB" dirty="0"/>
              <a:t>Grid Computing was the last research-led centralised approach.</a:t>
            </a:r>
            <a:endParaRPr lang="en-US" dirty="0"/>
          </a:p>
          <a:p>
            <a:pPr lvl="0"/>
            <a:r>
              <a:rPr lang="en-GB" dirty="0"/>
              <a:t>However there are concerns that the mainstream adoption of cloud computing could cause many problems for users.</a:t>
            </a:r>
            <a:endParaRPr lang="en-US" dirty="0"/>
          </a:p>
          <a:p>
            <a:pPr lvl="0"/>
            <a:r>
              <a:rPr lang="en-GB" dirty="0"/>
              <a:t>Many new open source systems appearing that you can install and run on your local cluster.</a:t>
            </a:r>
            <a:endParaRPr lang="en-US" dirty="0"/>
          </a:p>
          <a:p>
            <a:pPr>
              <a:buNone/>
            </a:pPr>
            <a:endParaRPr lang="en-US" dirty="0"/>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1">
                    <a:lumMod val="60000"/>
                    <a:lumOff val="40000"/>
                  </a:schemeClr>
                </a:solidFill>
              </a:rPr>
              <a:t>References </a:t>
            </a:r>
          </a:p>
        </p:txBody>
      </p:sp>
      <p:sp>
        <p:nvSpPr>
          <p:cNvPr id="3" name="Content Placeholder 2"/>
          <p:cNvSpPr>
            <a:spLocks noGrp="1"/>
          </p:cNvSpPr>
          <p:nvPr>
            <p:ph sz="quarter" idx="1"/>
          </p:nvPr>
        </p:nvSpPr>
        <p:spPr/>
        <p:txBody>
          <a:bodyPr/>
          <a:lstStyle/>
          <a:p>
            <a:r>
              <a:rPr lang="en-US" dirty="0">
                <a:hlinkClick r:id="rId2"/>
              </a:rPr>
              <a:t>www.google.com</a:t>
            </a:r>
            <a:endParaRPr lang="en-US" dirty="0"/>
          </a:p>
          <a:p>
            <a:r>
              <a:rPr lang="en-US" dirty="0">
                <a:hlinkClick r:id="rId3"/>
              </a:rPr>
              <a:t>www.wikipedia.com</a:t>
            </a:r>
            <a:endParaRPr lang="en-US" dirty="0"/>
          </a:p>
          <a:p>
            <a:r>
              <a:rPr lang="en-US" dirty="0">
                <a:hlinkClick r:id="rId4"/>
              </a:rPr>
              <a:t>www.studymafia.org</a:t>
            </a:r>
            <a:endParaRPr lang="en-US" dirty="0"/>
          </a:p>
          <a:p>
            <a:pPr>
              <a:buNone/>
            </a:pP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a:xfrm>
            <a:off x="609600" y="2667000"/>
            <a:ext cx="7772400" cy="1143000"/>
          </a:xfrm>
        </p:spPr>
        <p:txBody>
          <a:bodyPr/>
          <a:lstStyle/>
          <a:p>
            <a:pPr algn="ctr" eaLnBrk="1" hangingPunct="1"/>
            <a:r>
              <a:rPr lang="en-US" sz="6600">
                <a:latin typeface="Times New Roman" pitchFamily="18" charset="0"/>
                <a:cs typeface="Times New Roman" pitchFamily="18" charset="0"/>
              </a:rPr>
              <a:t>Thanks</a:t>
            </a:r>
            <a:r>
              <a:rPr lang="en-US"/>
              <a: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Content </a:t>
            </a:r>
          </a:p>
        </p:txBody>
      </p:sp>
      <p:sp>
        <p:nvSpPr>
          <p:cNvPr id="3" name="Content Placeholder 2"/>
          <p:cNvSpPr>
            <a:spLocks noGrp="1"/>
          </p:cNvSpPr>
          <p:nvPr>
            <p:ph sz="quarter" idx="1"/>
          </p:nvPr>
        </p:nvSpPr>
        <p:spPr/>
        <p:txBody>
          <a:bodyPr>
            <a:normAutofit fontScale="85000" lnSpcReduction="20000"/>
          </a:bodyPr>
          <a:lstStyle/>
          <a:p>
            <a:r>
              <a:rPr lang="en-US" sz="2800" dirty="0">
                <a:latin typeface="Times New Roman" pitchFamily="18" charset="0"/>
                <a:cs typeface="Times New Roman" pitchFamily="18" charset="0"/>
              </a:rPr>
              <a:t>Introduction</a:t>
            </a:r>
          </a:p>
          <a:p>
            <a:r>
              <a:rPr lang="en-US" sz="2800" dirty="0">
                <a:latin typeface="Times New Roman" pitchFamily="18" charset="0"/>
                <a:cs typeface="Times New Roman" pitchFamily="18" charset="0"/>
              </a:rPr>
              <a:t>What is cloud storage?</a:t>
            </a:r>
          </a:p>
          <a:p>
            <a:r>
              <a:rPr lang="en-US" sz="2800" dirty="0">
                <a:latin typeface="Times New Roman" pitchFamily="18" charset="0"/>
                <a:cs typeface="Times New Roman" pitchFamily="18" charset="0"/>
              </a:rPr>
              <a:t>How does cloud storage work?</a:t>
            </a:r>
          </a:p>
          <a:p>
            <a:r>
              <a:rPr lang="en-US" sz="2800" dirty="0">
                <a:latin typeface="Times New Roman" pitchFamily="18" charset="0"/>
                <a:cs typeface="Times New Roman" pitchFamily="18" charset="0"/>
              </a:rPr>
              <a:t>Cloud Storage - Business Benefits</a:t>
            </a:r>
          </a:p>
          <a:p>
            <a:r>
              <a:rPr lang="en-US" sz="2800" dirty="0">
                <a:latin typeface="Times New Roman" pitchFamily="18" charset="0"/>
                <a:cs typeface="Times New Roman" pitchFamily="18" charset="0"/>
              </a:rPr>
              <a:t>What does it cost to users? </a:t>
            </a:r>
          </a:p>
          <a:p>
            <a:r>
              <a:rPr lang="en-US" sz="2800" dirty="0">
                <a:latin typeface="Times New Roman" pitchFamily="18" charset="0"/>
                <a:cs typeface="Times New Roman" pitchFamily="18" charset="0"/>
              </a:rPr>
              <a:t>Types of Cloud Storage</a:t>
            </a:r>
          </a:p>
          <a:p>
            <a:r>
              <a:rPr lang="en-US" sz="2800" dirty="0">
                <a:latin typeface="Times New Roman" pitchFamily="18" charset="0"/>
                <a:cs typeface="Times New Roman" pitchFamily="18" charset="0"/>
              </a:rPr>
              <a:t>Advantages of Cloud Storage</a:t>
            </a:r>
          </a:p>
          <a:p>
            <a:r>
              <a:rPr lang="en-US" sz="2800" dirty="0">
                <a:latin typeface="Times New Roman" pitchFamily="18" charset="0"/>
                <a:cs typeface="Times New Roman" pitchFamily="18" charset="0"/>
              </a:rPr>
              <a:t>Disadvantages of Cloud Storage</a:t>
            </a:r>
          </a:p>
          <a:p>
            <a:r>
              <a:rPr lang="en-US" sz="2800" dirty="0">
                <a:latin typeface="Times New Roman" pitchFamily="18" charset="0"/>
                <a:cs typeface="Times New Roman" pitchFamily="18" charset="0"/>
              </a:rPr>
              <a:t>Conclusion </a:t>
            </a:r>
          </a:p>
          <a:p>
            <a:r>
              <a:rPr lang="en-US" sz="2800" dirty="0">
                <a:latin typeface="Times New Roman" pitchFamily="18" charset="0"/>
                <a:cs typeface="Times New Roman" pitchFamily="18" charset="0"/>
              </a:rPr>
              <a:t>References </a:t>
            </a:r>
            <a:br>
              <a:rPr lang="en-US" dirty="0"/>
            </a:br>
            <a:br>
              <a:rPr lang="en-US" dirty="0"/>
            </a:br>
            <a:br>
              <a:rPr lang="en-US" dirty="0"/>
            </a:br>
            <a:r>
              <a:rPr lang="en-US" dirty="0">
                <a:latin typeface="Times New Roman" pitchFamily="18" charset="0"/>
                <a:cs typeface="Times New Roman" pitchFamily="18" charset="0"/>
              </a:rPr>
              <a:t> </a:t>
            </a:r>
            <a:endParaRPr lang="en-US" dirty="0"/>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Introduction </a:t>
            </a:r>
          </a:p>
        </p:txBody>
      </p:sp>
      <p:sp>
        <p:nvSpPr>
          <p:cNvPr id="3" name="Content Placeholder 2"/>
          <p:cNvSpPr>
            <a:spLocks noGrp="1"/>
          </p:cNvSpPr>
          <p:nvPr>
            <p:ph sz="quarter" idx="1"/>
          </p:nvPr>
        </p:nvSpPr>
        <p:spPr/>
        <p:txBody>
          <a:bodyPr/>
          <a:lstStyle/>
          <a:p>
            <a:r>
              <a:rPr lang="en-US" b="1" dirty="0"/>
              <a:t>Cloud storage</a:t>
            </a:r>
            <a:r>
              <a:rPr lang="en-US" dirty="0"/>
              <a:t> is a model of data storage in which the digital data is stored in logical pools, the physical storage spans multiple servers (and often locations), and the physical environment is typically owned and managed by a hosting company.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50000"/>
            <a:lum/>
          </a:blip>
          <a:srcRect/>
          <a:stretch>
            <a:fillRect l="-8000" r="-8000"/>
          </a:stretch>
        </a:blipFill>
        <a:effectLst/>
      </p:bgPr>
    </p:bg>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162800" y="1917793"/>
            <a:ext cx="1828800" cy="2349407"/>
          </a:xfrm>
          <a:prstGeom prst="rect">
            <a:avLst/>
          </a:prstGeom>
        </p:spPr>
      </p:pic>
      <p:sp>
        <p:nvSpPr>
          <p:cNvPr id="2" name="Title 1"/>
          <p:cNvSpPr>
            <a:spLocks noGrp="1"/>
          </p:cNvSpPr>
          <p:nvPr>
            <p:ph type="title"/>
          </p:nvPr>
        </p:nvSpPr>
        <p:spPr>
          <a:xfrm>
            <a:off x="457200" y="228600"/>
            <a:ext cx="8229600" cy="1143000"/>
          </a:xfrm>
        </p:spPr>
        <p:txBody>
          <a:bodyPr>
            <a:normAutofit/>
          </a:bodyPr>
          <a:lstStyle/>
          <a:p>
            <a:r>
              <a:rPr lang="en-US" sz="4600" dirty="0">
                <a:latin typeface="Times New Roman" pitchFamily="18" charset="0"/>
                <a:cs typeface="Times New Roman" pitchFamily="18" charset="0"/>
              </a:rPr>
              <a:t>What is cloud storage?</a:t>
            </a:r>
          </a:p>
        </p:txBody>
      </p:sp>
      <p:sp>
        <p:nvSpPr>
          <p:cNvPr id="3" name="Content Placeholder 2"/>
          <p:cNvSpPr>
            <a:spLocks noGrp="1"/>
          </p:cNvSpPr>
          <p:nvPr>
            <p:ph sz="quarter" idx="1"/>
          </p:nvPr>
        </p:nvSpPr>
        <p:spPr>
          <a:xfrm>
            <a:off x="457200" y="1600201"/>
            <a:ext cx="6858000" cy="2514600"/>
          </a:xfrm>
        </p:spPr>
        <p:txBody>
          <a:bodyPr>
            <a:normAutofit lnSpcReduction="10000"/>
          </a:bodyPr>
          <a:lstStyle/>
          <a:p>
            <a:pPr>
              <a:buFont typeface="Wingdings" pitchFamily="2" charset="2"/>
              <a:buChar char="Ø"/>
            </a:pPr>
            <a:r>
              <a:rPr lang="en-US" sz="3200" dirty="0">
                <a:cs typeface="Arial" pitchFamily="34" charset="0"/>
              </a:rPr>
              <a:t>History</a:t>
            </a:r>
          </a:p>
          <a:p>
            <a:pPr lvl="1">
              <a:buFont typeface="Wingdings" pitchFamily="2" charset="2"/>
              <a:buChar char="Ø"/>
            </a:pPr>
            <a:r>
              <a:rPr lang="en-US" sz="2400" dirty="0">
                <a:cs typeface="Arial" pitchFamily="34" charset="0"/>
              </a:rPr>
              <a:t>J.C.R. </a:t>
            </a:r>
            <a:r>
              <a:rPr lang="en-US" sz="2400" dirty="0" err="1">
                <a:cs typeface="Arial" pitchFamily="34" charset="0"/>
              </a:rPr>
              <a:t>Licklider</a:t>
            </a:r>
            <a:r>
              <a:rPr lang="en-US" sz="2400" dirty="0">
                <a:cs typeface="Arial" pitchFamily="34" charset="0"/>
              </a:rPr>
              <a:t> – One of the fathers of the cloud based computing idea.</a:t>
            </a:r>
          </a:p>
          <a:p>
            <a:pPr lvl="1">
              <a:buFont typeface="Wingdings" pitchFamily="2" charset="2"/>
              <a:buChar char="Ø"/>
            </a:pPr>
            <a:r>
              <a:rPr lang="en-US" sz="2400" dirty="0">
                <a:cs typeface="Arial" pitchFamily="34" charset="0"/>
              </a:rPr>
              <a:t>Global network that allows access from anywhere at anytime.</a:t>
            </a:r>
          </a:p>
          <a:p>
            <a:pPr lvl="1">
              <a:buFont typeface="Wingdings" pitchFamily="2" charset="2"/>
              <a:buChar char="Ø"/>
            </a:pPr>
            <a:r>
              <a:rPr lang="en-US" sz="2400" dirty="0">
                <a:cs typeface="Arial" pitchFamily="34" charset="0"/>
              </a:rPr>
              <a:t>Technological limits of the 60’s.</a:t>
            </a:r>
          </a:p>
        </p:txBody>
      </p:sp>
      <p:sp>
        <p:nvSpPr>
          <p:cNvPr id="16" name="Content Placeholder 15"/>
          <p:cNvSpPr>
            <a:spLocks noGrp="1"/>
          </p:cNvSpPr>
          <p:nvPr>
            <p:ph sz="quarter" idx="2"/>
          </p:nvPr>
        </p:nvSpPr>
        <p:spPr>
          <a:xfrm>
            <a:off x="457200" y="4191000"/>
            <a:ext cx="8229600" cy="2163763"/>
          </a:xfrm>
        </p:spPr>
        <p:txBody>
          <a:bodyPr>
            <a:normAutofit lnSpcReduction="10000"/>
          </a:bodyPr>
          <a:lstStyle/>
          <a:p>
            <a:pPr marL="457200" lvl="2" indent="-457200">
              <a:buFont typeface="Wingdings" pitchFamily="2" charset="2"/>
              <a:buChar char="Ø"/>
            </a:pPr>
            <a:r>
              <a:rPr lang="en-US" sz="3200" dirty="0">
                <a:cs typeface="Arial" pitchFamily="34" charset="0"/>
              </a:rPr>
              <a:t>Concept</a:t>
            </a:r>
          </a:p>
          <a:p>
            <a:pPr marL="914400" lvl="3" indent="-457200">
              <a:buFont typeface="Wingdings" pitchFamily="2" charset="2"/>
              <a:buChar char="Ø"/>
            </a:pPr>
            <a:r>
              <a:rPr lang="en-US" sz="2600" dirty="0">
                <a:cs typeface="Arial" pitchFamily="34" charset="0"/>
              </a:rPr>
              <a:t>Cloud storage is a service model in which data is maintained, managed and backed up remotely and made available to users over a network (typically the Internet).</a:t>
            </a:r>
          </a:p>
          <a:p>
            <a:endParaRPr lang="en-US" dirty="0"/>
          </a:p>
        </p:txBody>
      </p:sp>
    </p:spTree>
    <p:extLst>
      <p:ext uri="{BB962C8B-B14F-4D97-AF65-F5344CB8AC3E}">
        <p14:creationId xmlns:p14="http://schemas.microsoft.com/office/powerpoint/2010/main" val="2891083259"/>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50000"/>
            <a:lum/>
          </a:blip>
          <a:srcRect/>
          <a:stretch>
            <a:fillRect t="-17000" b="-17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latin typeface="Times New Roman" pitchFamily="18" charset="0"/>
                <a:cs typeface="Times New Roman" pitchFamily="18" charset="0"/>
              </a:rPr>
              <a:t>How does cloud storage work? </a:t>
            </a:r>
          </a:p>
        </p:txBody>
      </p:sp>
      <p:sp>
        <p:nvSpPr>
          <p:cNvPr id="5" name="Content Placeholder 4"/>
          <p:cNvSpPr>
            <a:spLocks noGrp="1"/>
          </p:cNvSpPr>
          <p:nvPr>
            <p:ph sz="quarter" idx="1"/>
          </p:nvPr>
        </p:nvSpPr>
        <p:spPr>
          <a:xfrm>
            <a:off x="457200" y="1600200"/>
            <a:ext cx="3657600" cy="4525963"/>
          </a:xfrm>
        </p:spPr>
        <p:txBody>
          <a:bodyPr/>
          <a:lstStyle/>
          <a:p>
            <a:pPr>
              <a:buFont typeface="Wingdings" pitchFamily="2" charset="2"/>
              <a:buChar char="Ø"/>
            </a:pPr>
            <a:r>
              <a:rPr lang="en-US" dirty="0">
                <a:cs typeface="Arial" pitchFamily="34" charset="0"/>
              </a:rPr>
              <a:t>Redundancy</a:t>
            </a:r>
          </a:p>
          <a:p>
            <a:pPr lvl="1">
              <a:buFont typeface="Wingdings" pitchFamily="2" charset="2"/>
              <a:buChar char="Ø"/>
            </a:pPr>
            <a:r>
              <a:rPr lang="en-US" dirty="0">
                <a:cs typeface="Arial" pitchFamily="34" charset="0"/>
              </a:rPr>
              <a:t>Core of cloud computing</a:t>
            </a:r>
          </a:p>
          <a:p>
            <a:pPr>
              <a:buFont typeface="Wingdings" pitchFamily="2" charset="2"/>
              <a:buChar char="Ø"/>
            </a:pPr>
            <a:r>
              <a:rPr lang="en-US" dirty="0">
                <a:cs typeface="Arial" pitchFamily="34" charset="0"/>
              </a:rPr>
              <a:t>Equipment</a:t>
            </a:r>
          </a:p>
          <a:p>
            <a:pPr lvl="1">
              <a:buFont typeface="Wingdings" pitchFamily="2" charset="2"/>
              <a:buChar char="Ø"/>
            </a:pPr>
            <a:r>
              <a:rPr lang="en-US" dirty="0">
                <a:cs typeface="Arial" pitchFamily="34" charset="0"/>
              </a:rPr>
              <a:t>Data servers</a:t>
            </a:r>
          </a:p>
          <a:p>
            <a:pPr lvl="1">
              <a:buFont typeface="Wingdings" pitchFamily="2" charset="2"/>
              <a:buChar char="Ø"/>
            </a:pPr>
            <a:r>
              <a:rPr lang="en-US" dirty="0">
                <a:cs typeface="Arial" pitchFamily="34" charset="0"/>
              </a:rPr>
              <a:t>Power supplies</a:t>
            </a:r>
          </a:p>
          <a:p>
            <a:pPr>
              <a:buFont typeface="Wingdings" pitchFamily="2" charset="2"/>
              <a:buChar char="Ø"/>
            </a:pPr>
            <a:r>
              <a:rPr lang="en-US" dirty="0">
                <a:cs typeface="Arial" pitchFamily="34" charset="0"/>
              </a:rPr>
              <a:t>Data files</a:t>
            </a:r>
          </a:p>
          <a:p>
            <a:pPr lvl="1">
              <a:buFont typeface="Wingdings" pitchFamily="2" charset="2"/>
              <a:buChar char="Ø"/>
            </a:pPr>
            <a:r>
              <a:rPr lang="en-US" dirty="0">
                <a:cs typeface="Arial" pitchFamily="34" charset="0"/>
              </a:rPr>
              <a:t>Replication</a:t>
            </a:r>
          </a:p>
          <a:p>
            <a:endParaRPr lang="en-US" dirty="0"/>
          </a:p>
        </p:txBody>
      </p:sp>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720389" y="3276600"/>
            <a:ext cx="3486828" cy="3285833"/>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pic>
        <p:nvPicPr>
          <p:cNvPr id="4" name="Picture 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406403" y="1498899"/>
            <a:ext cx="4114800" cy="1549101"/>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1220460018"/>
      </p:ext>
    </p:extLst>
  </p:cSld>
  <p:clrMapOvr>
    <a:masterClrMapping/>
  </p:clrMapOvr>
  <p:transition spd="slow">
    <p:cover/>
  </p:transition>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t="-1000" b="-1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04800" y="274638"/>
            <a:ext cx="8382000" cy="1143000"/>
          </a:xfrm>
        </p:spPr>
        <p:txBody>
          <a:bodyPr>
            <a:normAutofit/>
          </a:bodyPr>
          <a:lstStyle/>
          <a:p>
            <a:r>
              <a:rPr lang="en-US" dirty="0">
                <a:latin typeface="Times New Roman" pitchFamily="18" charset="0"/>
                <a:cs typeface="Times New Roman" pitchFamily="18" charset="0"/>
              </a:rPr>
              <a:t>Cloud Storage - Personal Use Benefits</a:t>
            </a:r>
          </a:p>
        </p:txBody>
      </p:sp>
      <p:pic>
        <p:nvPicPr>
          <p:cNvPr id="1026" name="Picture 2"/>
          <p:cNvPicPr>
            <a:picLocks noGrp="1" noChangeAspect="1" noChangeArrowheads="1"/>
          </p:cNvPicPr>
          <p:nvPr>
            <p:ph sz="quarter" idx="1"/>
          </p:nvPr>
        </p:nvPicPr>
        <p:blipFill>
          <a:blip r:embed="rId3" cstate="print"/>
          <a:srcRect/>
          <a:stretch>
            <a:fillRect/>
          </a:stretch>
        </p:blipFill>
        <p:spPr bwMode="auto">
          <a:xfrm>
            <a:off x="152400" y="2590800"/>
            <a:ext cx="4468360" cy="3429000"/>
          </a:xfrm>
          <a:prstGeom prst="rect">
            <a:avLst/>
          </a:prstGeom>
          <a:noFill/>
          <a:ln w="9525">
            <a:noFill/>
            <a:miter lim="800000"/>
            <a:headEnd/>
            <a:tailEnd/>
          </a:ln>
        </p:spPr>
      </p:pic>
      <p:sp>
        <p:nvSpPr>
          <p:cNvPr id="5" name="TextBox 4"/>
          <p:cNvSpPr txBox="1"/>
          <p:nvPr/>
        </p:nvSpPr>
        <p:spPr>
          <a:xfrm>
            <a:off x="3276600" y="1752600"/>
            <a:ext cx="1828800" cy="553998"/>
          </a:xfrm>
          <a:prstGeom prst="rect">
            <a:avLst/>
          </a:prstGeom>
          <a:noFill/>
        </p:spPr>
        <p:txBody>
          <a:bodyPr wrap="square" rtlCol="0">
            <a:spAutoFit/>
          </a:bodyPr>
          <a:lstStyle/>
          <a:p>
            <a:r>
              <a:rPr lang="en-US" sz="3000" b="1" dirty="0" err="1">
                <a:effectLst>
                  <a:outerShdw blurRad="38100" dist="38100" dir="2700000" algn="tl">
                    <a:srgbClr val="000000">
                      <a:alpha val="43137"/>
                    </a:srgbClr>
                  </a:outerShdw>
                </a:effectLst>
                <a:latin typeface="Broadway" pitchFamily="82" charset="0"/>
              </a:rPr>
              <a:t>iCloud</a:t>
            </a:r>
            <a:endParaRPr lang="en-US" sz="3000" b="1" dirty="0">
              <a:effectLst>
                <a:outerShdw blurRad="38100" dist="38100" dir="2700000" algn="tl">
                  <a:srgbClr val="000000">
                    <a:alpha val="43137"/>
                  </a:srgbClr>
                </a:outerShdw>
              </a:effectLst>
              <a:latin typeface="Broadway" pitchFamily="82" charset="0"/>
            </a:endParaRPr>
          </a:p>
        </p:txBody>
      </p:sp>
      <p:sp>
        <p:nvSpPr>
          <p:cNvPr id="6" name="TextBox 5"/>
          <p:cNvSpPr txBox="1"/>
          <p:nvPr/>
        </p:nvSpPr>
        <p:spPr>
          <a:xfrm>
            <a:off x="5105400" y="2667000"/>
            <a:ext cx="3810000" cy="4524315"/>
          </a:xfrm>
          <a:prstGeom prst="rect">
            <a:avLst/>
          </a:prstGeom>
          <a:noFill/>
        </p:spPr>
        <p:txBody>
          <a:bodyPr wrap="square" rtlCol="0">
            <a:spAutoFit/>
          </a:bodyPr>
          <a:lstStyle/>
          <a:p>
            <a:pPr>
              <a:buFont typeface="Arial" pitchFamily="34" charset="0"/>
              <a:buChar char="•"/>
            </a:pPr>
            <a:r>
              <a:rPr lang="en-US" dirty="0" err="1"/>
              <a:t>iCloud</a:t>
            </a:r>
            <a:r>
              <a:rPr lang="en-US" dirty="0"/>
              <a:t> is a service provided by Apple</a:t>
            </a:r>
          </a:p>
          <a:p>
            <a:pPr>
              <a:buFont typeface="Arial" pitchFamily="34" charset="0"/>
              <a:buChar char="•"/>
            </a:pPr>
            <a:endParaRPr lang="en-US" dirty="0"/>
          </a:p>
          <a:p>
            <a:pPr>
              <a:buFont typeface="Arial" pitchFamily="34" charset="0"/>
              <a:buChar char="•"/>
            </a:pPr>
            <a:r>
              <a:rPr lang="en-US" dirty="0"/>
              <a:t>5GB storage space is free of cost</a:t>
            </a:r>
          </a:p>
          <a:p>
            <a:pPr>
              <a:buFont typeface="Arial" pitchFamily="34" charset="0"/>
              <a:buChar char="•"/>
            </a:pPr>
            <a:endParaRPr lang="en-US" dirty="0"/>
          </a:p>
          <a:p>
            <a:pPr>
              <a:buFont typeface="Arial" pitchFamily="34" charset="0"/>
              <a:buChar char="•"/>
            </a:pPr>
            <a:r>
              <a:rPr lang="en-US" dirty="0"/>
              <a:t>Once the </a:t>
            </a:r>
            <a:r>
              <a:rPr lang="en-US" dirty="0" err="1"/>
              <a:t>iCloud</a:t>
            </a:r>
            <a:r>
              <a:rPr lang="en-US" dirty="0"/>
              <a:t> is used  you can share your stored data on any  of your different Apple devices</a:t>
            </a:r>
          </a:p>
          <a:p>
            <a:pPr>
              <a:buFont typeface="Arial" pitchFamily="34" charset="0"/>
              <a:buChar char="•"/>
            </a:pPr>
            <a:endParaRPr lang="en-US" dirty="0"/>
          </a:p>
          <a:p>
            <a:pPr>
              <a:buFont typeface="Arial" pitchFamily="34" charset="0"/>
              <a:buChar char="•"/>
            </a:pPr>
            <a:r>
              <a:rPr lang="en-US" dirty="0" err="1"/>
              <a:t>Aceess</a:t>
            </a:r>
            <a:r>
              <a:rPr lang="en-US" dirty="0"/>
              <a:t> to all files, music, calendar, email</a:t>
            </a:r>
          </a:p>
          <a:p>
            <a:pPr>
              <a:buFont typeface="Arial" pitchFamily="34" charset="0"/>
              <a:buChar char="•"/>
            </a:pPr>
            <a:endParaRPr lang="en-US" dirty="0"/>
          </a:p>
          <a:p>
            <a:pPr>
              <a:buFont typeface="Arial" pitchFamily="34" charset="0"/>
              <a:buChar char="•"/>
            </a:pPr>
            <a:endParaRPr lang="en-US" dirty="0"/>
          </a:p>
          <a:p>
            <a:pPr>
              <a:buFont typeface="Arial" pitchFamily="34" charset="0"/>
              <a:buChar char="•"/>
            </a:pPr>
            <a:r>
              <a:rPr lang="en-US" dirty="0"/>
              <a:t>Only </a:t>
            </a:r>
            <a:r>
              <a:rPr lang="en-US" dirty="0" err="1"/>
              <a:t>iOS</a:t>
            </a:r>
            <a:r>
              <a:rPr lang="en-US" dirty="0"/>
              <a:t> 5 has </a:t>
            </a:r>
            <a:r>
              <a:rPr lang="en-US" dirty="0" err="1"/>
              <a:t>iCloud</a:t>
            </a:r>
            <a:r>
              <a:rPr lang="en-US" dirty="0"/>
              <a:t> installed</a:t>
            </a:r>
          </a:p>
          <a:p>
            <a:pPr>
              <a:buFont typeface="Arial" pitchFamily="34" charset="0"/>
              <a:buChar char="•"/>
            </a:pPr>
            <a:endParaRPr lang="en-US" dirty="0"/>
          </a:p>
          <a:p>
            <a:pPr>
              <a:buFont typeface="Arial" pitchFamily="34" charset="0"/>
              <a:buChar char="•"/>
            </a:pPr>
            <a:endParaRPr lang="en-US" dirty="0"/>
          </a:p>
          <a:p>
            <a:pPr>
              <a:buFont typeface="Arial" pitchFamily="34" charset="0"/>
              <a:buChar char="•"/>
            </a:pPr>
            <a:endParaRPr lang="en-US" dirty="0"/>
          </a:p>
        </p:txBody>
      </p:sp>
    </p:spTree>
    <p:extLst>
      <p:ext uri="{BB962C8B-B14F-4D97-AF65-F5344CB8AC3E}">
        <p14:creationId xmlns:p14="http://schemas.microsoft.com/office/powerpoint/2010/main" val="1592416613"/>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t="-1000" b="-1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latin typeface="Times New Roman" pitchFamily="18" charset="0"/>
                <a:cs typeface="Times New Roman" pitchFamily="18" charset="0"/>
              </a:rPr>
              <a:t>Cloud Storage - Business Benefits</a:t>
            </a:r>
          </a:p>
        </p:txBody>
      </p:sp>
      <p:sp>
        <p:nvSpPr>
          <p:cNvPr id="3" name="Content Placeholder 2"/>
          <p:cNvSpPr>
            <a:spLocks noGrp="1"/>
          </p:cNvSpPr>
          <p:nvPr>
            <p:ph sz="quarter" idx="1"/>
          </p:nvPr>
        </p:nvSpPr>
        <p:spPr>
          <a:xfrm>
            <a:off x="228600" y="1600201"/>
            <a:ext cx="6096000" cy="1524000"/>
          </a:xfrm>
        </p:spPr>
        <p:txBody>
          <a:bodyPr>
            <a:normAutofit fontScale="85000" lnSpcReduction="10000"/>
          </a:bodyPr>
          <a:lstStyle/>
          <a:p>
            <a:r>
              <a:rPr lang="en-US" dirty="0"/>
              <a:t>With cloud storage, there's no need for CDs, external hard drives, or localized servers</a:t>
            </a:r>
          </a:p>
          <a:p>
            <a:r>
              <a:rPr lang="en-US" dirty="0"/>
              <a:t>Data is quickly and automatically updated in the cloud and available for your retrieval whenever you need it</a:t>
            </a:r>
          </a:p>
        </p:txBody>
      </p:sp>
      <p:sp>
        <p:nvSpPr>
          <p:cNvPr id="8" name="Content Placeholder 2"/>
          <p:cNvSpPr txBox="1">
            <a:spLocks/>
          </p:cNvSpPr>
          <p:nvPr/>
        </p:nvSpPr>
        <p:spPr>
          <a:xfrm>
            <a:off x="152400" y="3124200"/>
            <a:ext cx="8610600" cy="3352800"/>
          </a:xfrm>
          <a:prstGeom prst="rect">
            <a:avLst/>
          </a:prstGeom>
        </p:spPr>
        <p:txBody>
          <a:bodyPr vert="horz" lIns="91440" tIns="45720" rIns="91440" bIns="45720" rtlCol="0">
            <a:normAutofit fontScale="70000" lnSpcReduction="20000"/>
          </a:bodyPr>
          <a:lstStyle/>
          <a:p>
            <a:pPr marL="342900" lvl="0" indent="-342900">
              <a:spcBef>
                <a:spcPct val="20000"/>
              </a:spcBef>
              <a:buFont typeface="Arial" pitchFamily="34" charset="0"/>
              <a:buChar char="•"/>
            </a:pPr>
            <a:r>
              <a:rPr lang="en-US" sz="3200" dirty="0"/>
              <a:t>Should your office become the victim of a burglary, fire, or natural disaster, your data is safe and secure in the cloud, even if your physical assets are destroyed.</a:t>
            </a:r>
          </a:p>
          <a:p>
            <a:pPr marL="342900" indent="-342900">
              <a:spcBef>
                <a:spcPct val="20000"/>
              </a:spcBef>
              <a:buFont typeface="Arial" pitchFamily="34" charset="0"/>
              <a:buChar char="•"/>
            </a:pPr>
            <a:r>
              <a:rPr lang="en-US" sz="3200" dirty="0"/>
              <a:t>One of the greatest benefits of cloud storage is its ability to grow with its users</a:t>
            </a:r>
          </a:p>
          <a:p>
            <a:pPr marL="342900" indent="-342900">
              <a:spcBef>
                <a:spcPct val="20000"/>
              </a:spcBef>
              <a:buFont typeface="Arial" pitchFamily="34" charset="0"/>
              <a:buChar char="•"/>
            </a:pPr>
            <a:r>
              <a:rPr lang="en-US" sz="3200" dirty="0"/>
              <a:t>With no need for physical, on-site storage space, you can have a smaller workspace, less equipment to buy, and fewer IT employees to maintain your equipment and manage your data</a:t>
            </a:r>
          </a:p>
          <a:p>
            <a:pPr marL="342900" indent="-342900">
              <a:spcBef>
                <a:spcPct val="20000"/>
              </a:spcBef>
              <a:buFont typeface="Arial" pitchFamily="34" charset="0"/>
              <a:buChar char="•"/>
            </a:pPr>
            <a:r>
              <a:rPr lang="en-US" sz="3200" dirty="0"/>
              <a:t>IT staff's  can spend more time to focusing on other important tasks to help your business growth.</a:t>
            </a:r>
          </a:p>
          <a:p>
            <a:pPr marL="342900" lvl="0" indent="-342900">
              <a:spcBef>
                <a:spcPct val="20000"/>
              </a:spcBef>
              <a:buFont typeface="Arial" pitchFamily="34" charset="0"/>
              <a:buChar char="•"/>
            </a:pPr>
            <a:endParaRPr lang="en-US" sz="3200" dirty="0"/>
          </a:p>
        </p:txBody>
      </p:sp>
    </p:spTree>
  </p:cSld>
  <p:clrMapOvr>
    <a:masterClrMapping/>
  </p:clrMapOvr>
  <p:transition>
    <p:comb/>
  </p:transition>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50000"/>
            <a:lum/>
          </a:blip>
          <a:srcRect/>
          <a:stretch>
            <a:fillRect t="-16000" b="-16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pitchFamily="18" charset="0"/>
                <a:cs typeface="Times New Roman" pitchFamily="18" charset="0"/>
              </a:rPr>
              <a:t>What does it cost to users? </a:t>
            </a:r>
          </a:p>
        </p:txBody>
      </p:sp>
      <p:sp>
        <p:nvSpPr>
          <p:cNvPr id="3" name="Content Placeholder 2"/>
          <p:cNvSpPr>
            <a:spLocks noGrp="1"/>
          </p:cNvSpPr>
          <p:nvPr>
            <p:ph sz="quarter" idx="1"/>
          </p:nvPr>
        </p:nvSpPr>
        <p:spPr/>
        <p:txBody>
          <a:bodyPr>
            <a:normAutofit/>
          </a:bodyPr>
          <a:lstStyle/>
          <a:p>
            <a:r>
              <a:rPr lang="en-US" b="1" u="sng" dirty="0"/>
              <a:t>Things to consider:</a:t>
            </a:r>
          </a:p>
          <a:p>
            <a:pPr lvl="1">
              <a:buFont typeface="Arial" pitchFamily="34" charset="0"/>
              <a:buChar char="•"/>
            </a:pPr>
            <a:r>
              <a:rPr lang="en-US" dirty="0"/>
              <a:t>What does the company or you need out of the service</a:t>
            </a:r>
          </a:p>
          <a:p>
            <a:pPr lvl="2">
              <a:buFont typeface="Wingdings" pitchFamily="2" charset="2"/>
              <a:buChar char="Ø"/>
            </a:pPr>
            <a:r>
              <a:rPr lang="en-US" dirty="0"/>
              <a:t>Storage Space</a:t>
            </a:r>
          </a:p>
          <a:p>
            <a:pPr lvl="2">
              <a:buFont typeface="Wingdings" pitchFamily="2" charset="2"/>
              <a:buChar char="Ø"/>
            </a:pPr>
            <a:r>
              <a:rPr lang="en-US" dirty="0"/>
              <a:t>Budget</a:t>
            </a:r>
          </a:p>
          <a:p>
            <a:pPr lvl="1">
              <a:buFont typeface="Arial" pitchFamily="34" charset="0"/>
              <a:buChar char="•"/>
            </a:pPr>
            <a:r>
              <a:rPr lang="en-US" dirty="0"/>
              <a:t>Performance</a:t>
            </a:r>
          </a:p>
          <a:p>
            <a:pPr lvl="2">
              <a:buFont typeface="Wingdings" pitchFamily="2" charset="2"/>
              <a:buChar char="Ø"/>
            </a:pPr>
            <a:r>
              <a:rPr lang="en-US" dirty="0"/>
              <a:t>Typical transfer rate 2-3Mb/sec</a:t>
            </a:r>
          </a:p>
          <a:p>
            <a:pPr lvl="1">
              <a:buFont typeface="Arial" pitchFamily="34" charset="0"/>
              <a:buChar char="•"/>
            </a:pPr>
            <a:r>
              <a:rPr lang="en-US" dirty="0"/>
              <a:t>Technical Support</a:t>
            </a:r>
          </a:p>
          <a:p>
            <a:pPr lvl="1">
              <a:buFont typeface="Arial" pitchFamily="34" charset="0"/>
              <a:buChar char="•"/>
            </a:pPr>
            <a:r>
              <a:rPr lang="en-US" dirty="0"/>
              <a:t>Data Protection</a:t>
            </a:r>
          </a:p>
          <a:p>
            <a:pPr lvl="2">
              <a:buFont typeface="Wingdings" pitchFamily="2" charset="2"/>
              <a:buChar char="Ø"/>
            </a:pPr>
            <a:r>
              <a:rPr lang="en-US" dirty="0"/>
              <a:t>Disaster Recovery</a:t>
            </a:r>
          </a:p>
          <a:p>
            <a:pPr lvl="2">
              <a:buFont typeface="Wingdings" pitchFamily="2" charset="2"/>
              <a:buChar char="Ø"/>
            </a:pPr>
            <a:r>
              <a:rPr lang="en-US" dirty="0"/>
              <a:t>Comprehensive Backup</a:t>
            </a:r>
          </a:p>
          <a:p>
            <a:pPr lvl="1">
              <a:buFont typeface="Arial" pitchFamily="34" charset="0"/>
              <a:buChar char="•"/>
            </a:pPr>
            <a:r>
              <a:rPr lang="en-US" dirty="0"/>
              <a:t>Security</a:t>
            </a:r>
          </a:p>
          <a:p>
            <a:endParaRPr lang="en-US" dirty="0"/>
          </a:p>
        </p:txBody>
      </p:sp>
    </p:spTree>
    <p:extLst>
      <p:ext uri="{BB962C8B-B14F-4D97-AF65-F5344CB8AC3E}">
        <p14:creationId xmlns:p14="http://schemas.microsoft.com/office/powerpoint/2010/main" val="2359332343"/>
      </p:ext>
    </p:extLst>
  </p:cSld>
  <p:clrMapOvr>
    <a:masterClrMapping/>
  </p:clrMapOvr>
  <p:transition spd="slow">
    <p:comb/>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Types of Cloud Storage</a:t>
            </a:r>
          </a:p>
        </p:txBody>
      </p:sp>
      <p:sp>
        <p:nvSpPr>
          <p:cNvPr id="3" name="Content Placeholder 2"/>
          <p:cNvSpPr>
            <a:spLocks noGrp="1"/>
          </p:cNvSpPr>
          <p:nvPr>
            <p:ph sz="quarter" idx="1"/>
          </p:nvPr>
        </p:nvSpPr>
        <p:spPr/>
        <p:txBody>
          <a:bodyPr>
            <a:normAutofit/>
          </a:bodyPr>
          <a:lstStyle/>
          <a:p>
            <a:r>
              <a:rPr lang="en-US" dirty="0"/>
              <a:t>Personal Cloud Storage</a:t>
            </a:r>
          </a:p>
          <a:p>
            <a:r>
              <a:rPr lang="en-US" dirty="0"/>
              <a:t>Public Cloud Storage</a:t>
            </a:r>
          </a:p>
          <a:p>
            <a:r>
              <a:rPr lang="en-US" dirty="0"/>
              <a:t>Private Cloud Storage</a:t>
            </a:r>
          </a:p>
          <a:p>
            <a:r>
              <a:rPr lang="en-US" dirty="0"/>
              <a:t>Hybrid Cloud Storage</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515</TotalTime>
  <Words>526</Words>
  <Application>Microsoft Office PowerPoint</Application>
  <PresentationFormat>On-screen Show (4:3)</PresentationFormat>
  <Paragraphs>87</Paragraphs>
  <Slides>14</Slides>
  <Notes>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14</vt:i4>
      </vt:variant>
    </vt:vector>
  </HeadingPairs>
  <TitlesOfParts>
    <vt:vector size="24" baseType="lpstr">
      <vt:lpstr>Arial</vt:lpstr>
      <vt:lpstr>Broadway</vt:lpstr>
      <vt:lpstr>Calibri</vt:lpstr>
      <vt:lpstr>Cooper Black</vt:lpstr>
      <vt:lpstr>Franklin Gothic Book</vt:lpstr>
      <vt:lpstr>Perpetua</vt:lpstr>
      <vt:lpstr>Times New Roman</vt:lpstr>
      <vt:lpstr>Wingdings</vt:lpstr>
      <vt:lpstr>Wingdings 2</vt:lpstr>
      <vt:lpstr>Equity</vt:lpstr>
      <vt:lpstr>Cloud Storage</vt:lpstr>
      <vt:lpstr>Content </vt:lpstr>
      <vt:lpstr>Introduction </vt:lpstr>
      <vt:lpstr>What is cloud storage?</vt:lpstr>
      <vt:lpstr>How does cloud storage work? </vt:lpstr>
      <vt:lpstr>Cloud Storage - Personal Use Benefits</vt:lpstr>
      <vt:lpstr>Cloud Storage - Business Benefits</vt:lpstr>
      <vt:lpstr>What does it cost to users? </vt:lpstr>
      <vt:lpstr>Types of Cloud Storage</vt:lpstr>
      <vt:lpstr>Advantages of Cloud Storage</vt:lpstr>
      <vt:lpstr>  Disadvantages of Cloud Storage</vt:lpstr>
      <vt:lpstr>Conclusion </vt:lpstr>
      <vt:lpstr>References </vt:lpstr>
      <vt:lpstr>Thanks </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Cloud Storage</dc:title>
  <dc:creator>kieu</dc:creator>
  <cp:lastModifiedBy>Sumit Thakur</cp:lastModifiedBy>
  <cp:revision>40</cp:revision>
  <dcterms:created xsi:type="dcterms:W3CDTF">2011-11-28T10:14:01Z</dcterms:created>
  <dcterms:modified xsi:type="dcterms:W3CDTF">2021-09-29T04:26:09Z</dcterms:modified>
</cp:coreProperties>
</file>