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81" r:id="rId2"/>
    <p:sldId id="272" r:id="rId3"/>
    <p:sldId id="257" r:id="rId4"/>
    <p:sldId id="273" r:id="rId5"/>
    <p:sldId id="266" r:id="rId6"/>
    <p:sldId id="277" r:id="rId7"/>
    <p:sldId id="274" r:id="rId8"/>
    <p:sldId id="275" r:id="rId9"/>
    <p:sldId id="276" r:id="rId10"/>
    <p:sldId id="278" r:id="rId11"/>
    <p:sldId id="265" r:id="rId12"/>
    <p:sldId id="279"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4660"/>
  </p:normalViewPr>
  <p:slideViewPr>
    <p:cSldViewPr>
      <p:cViewPr varScale="1">
        <p:scale>
          <a:sx n="64" d="100"/>
          <a:sy n="64" d="100"/>
        </p:scale>
        <p:origin x="-1284"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DB73AD-4C5C-4C1E-9ED8-FA43FB813CCF}" type="datetimeFigureOut">
              <a:rPr lang="en-US" smtClean="0"/>
              <a:t>5/8/2024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E266B7-8667-492A-B9D4-B125C79CC64C}" type="slidenum">
              <a:rPr lang="en-US" smtClean="0"/>
              <a:t>‹#›</a:t>
            </a:fld>
            <a:endParaRPr lang="en-US"/>
          </a:p>
        </p:txBody>
      </p:sp>
    </p:spTree>
    <p:extLst>
      <p:ext uri="{BB962C8B-B14F-4D97-AF65-F5344CB8AC3E}">
        <p14:creationId xmlns:p14="http://schemas.microsoft.com/office/powerpoint/2010/main" val="3216055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E003751-DA68-48E0-9DA4-09519522E7D7}" type="slidenum">
              <a:rPr lang="en-US" smtClean="0"/>
              <a:pPr/>
              <a:t>1</a:t>
            </a:fld>
            <a:endParaRPr lang="en-US"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62A33B5-FF93-4D69-AF6E-C1C51EAEAD1E}" type="datetimeFigureOut">
              <a:rPr lang="en-US" smtClean="0"/>
              <a:pPr/>
              <a:t>5/8/2024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2A25B37-F1F3-4E30-929D-8B46723C978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2A33B5-FF93-4D69-AF6E-C1C51EAEAD1E}" type="datetimeFigureOut">
              <a:rPr lang="en-US" smtClean="0"/>
              <a:pPr/>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25B37-F1F3-4E30-929D-8B46723C97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2A33B5-FF93-4D69-AF6E-C1C51EAEAD1E}" type="datetimeFigureOut">
              <a:rPr lang="en-US" smtClean="0"/>
              <a:pPr/>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25B37-F1F3-4E30-929D-8B46723C97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2A33B5-FF93-4D69-AF6E-C1C51EAEAD1E}" type="datetimeFigureOut">
              <a:rPr lang="en-US" smtClean="0"/>
              <a:pPr/>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A25B37-F1F3-4E30-929D-8B46723C97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2A33B5-FF93-4D69-AF6E-C1C51EAEAD1E}" type="datetimeFigureOut">
              <a:rPr lang="en-US" smtClean="0"/>
              <a:pPr/>
              <a:t>5/8/2024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2A25B37-F1F3-4E30-929D-8B46723C978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2A33B5-FF93-4D69-AF6E-C1C51EAEAD1E}" type="datetimeFigureOut">
              <a:rPr lang="en-US" smtClean="0"/>
              <a:pPr/>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25B37-F1F3-4E30-929D-8B46723C97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2A33B5-FF93-4D69-AF6E-C1C51EAEAD1E}" type="datetimeFigureOut">
              <a:rPr lang="en-US" smtClean="0"/>
              <a:pPr/>
              <a:t>5/8/2024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A25B37-F1F3-4E30-929D-8B46723C97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2A33B5-FF93-4D69-AF6E-C1C51EAEAD1E}" type="datetimeFigureOut">
              <a:rPr lang="en-US" smtClean="0"/>
              <a:pPr/>
              <a:t>5/8/2024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A25B37-F1F3-4E30-929D-8B46723C97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A33B5-FF93-4D69-AF6E-C1C51EAEAD1E}" type="datetimeFigureOut">
              <a:rPr lang="en-US" smtClean="0"/>
              <a:pPr/>
              <a:t>5/8/2024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A25B37-F1F3-4E30-929D-8B46723C97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2A33B5-FF93-4D69-AF6E-C1C51EAEAD1E}" type="datetimeFigureOut">
              <a:rPr lang="en-US" smtClean="0"/>
              <a:pPr/>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25B37-F1F3-4E30-929D-8B46723C97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2A33B5-FF93-4D69-AF6E-C1C51EAEAD1E}" type="datetimeFigureOut">
              <a:rPr lang="en-US" smtClean="0"/>
              <a:pPr/>
              <a:t>5/8/2024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A25B37-F1F3-4E30-929D-8B46723C97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62A33B5-FF93-4D69-AF6E-C1C51EAEAD1E}" type="datetimeFigureOut">
              <a:rPr lang="en-US" smtClean="0"/>
              <a:pPr/>
              <a:t>5/8/2024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2A25B37-F1F3-4E30-929D-8B46723C978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ogo1"/>
          <p:cNvPicPr>
            <a:picLocks noChangeAspect="1" noChangeArrowheads="1"/>
          </p:cNvPicPr>
          <p:nvPr/>
        </p:nvPicPr>
        <p:blipFill>
          <a:blip r:embed="rId3" cstate="print"/>
          <a:srcRect/>
          <a:stretch>
            <a:fillRect/>
          </a:stretch>
        </p:blipFill>
        <p:spPr bwMode="auto">
          <a:xfrm>
            <a:off x="304800" y="76200"/>
            <a:ext cx="1143000" cy="1143000"/>
          </a:xfrm>
          <a:prstGeom prst="rect">
            <a:avLst/>
          </a:prstGeom>
          <a:noFill/>
          <a:ln w="9525">
            <a:noFill/>
            <a:miter lim="800000"/>
            <a:headEnd/>
            <a:tailEnd/>
          </a:ln>
        </p:spPr>
      </p:pic>
      <p:pic>
        <p:nvPicPr>
          <p:cNvPr id="7171" name="Picture 3" descr="strip1"/>
          <p:cNvPicPr>
            <a:picLocks noChangeAspect="1" noChangeArrowheads="1"/>
          </p:cNvPicPr>
          <p:nvPr/>
        </p:nvPicPr>
        <p:blipFill>
          <a:blip r:embed="rId4" cstate="print"/>
          <a:srcRect/>
          <a:stretch>
            <a:fillRect/>
          </a:stretch>
        </p:blipFill>
        <p:spPr bwMode="auto">
          <a:xfrm>
            <a:off x="1447800" y="609600"/>
            <a:ext cx="7620000" cy="76200"/>
          </a:xfrm>
          <a:prstGeom prst="rect">
            <a:avLst/>
          </a:prstGeom>
          <a:noFill/>
          <a:ln w="9525">
            <a:noFill/>
            <a:miter lim="800000"/>
            <a:headEnd/>
            <a:tailEnd/>
          </a:ln>
        </p:spPr>
      </p:pic>
      <p:sp>
        <p:nvSpPr>
          <p:cNvPr id="7172" name="Rectangle 5"/>
          <p:cNvSpPr>
            <a:spLocks noChangeArrowheads="1"/>
          </p:cNvSpPr>
          <p:nvPr/>
        </p:nvSpPr>
        <p:spPr bwMode="auto">
          <a:xfrm>
            <a:off x="1295400" y="457200"/>
            <a:ext cx="8153400" cy="838200"/>
          </a:xfrm>
          <a:prstGeom prst="rect">
            <a:avLst/>
          </a:prstGeom>
          <a:noFill/>
          <a:ln w="9525">
            <a:noFill/>
            <a:miter lim="800000"/>
            <a:headEnd/>
            <a:tailEnd/>
          </a:ln>
        </p:spPr>
        <p:txBody>
          <a:bodyPr anchor="ctr"/>
          <a:lstStyle/>
          <a:p>
            <a:pPr algn="ctr" eaLnBrk="0" hangingPunct="0"/>
            <a:r>
              <a:rPr lang="en-US" sz="6000" dirty="0">
                <a:solidFill>
                  <a:schemeClr val="accent4"/>
                </a:solidFill>
                <a:latin typeface="Verdana" pitchFamily="34" charset="0"/>
              </a:rPr>
              <a:t>www.studymafia.org</a:t>
            </a:r>
            <a:endParaRPr lang="en-US" sz="6000" dirty="0">
              <a:solidFill>
                <a:schemeClr val="accent4"/>
              </a:solidFill>
              <a:latin typeface="Tahoma" pitchFamily="34" charset="0"/>
            </a:endParaRPr>
          </a:p>
        </p:txBody>
      </p:sp>
      <p:sp>
        <p:nvSpPr>
          <p:cNvPr id="7173" name="Text Box 9"/>
          <p:cNvSpPr txBox="1">
            <a:spLocks noChangeArrowheads="1"/>
          </p:cNvSpPr>
          <p:nvPr/>
        </p:nvSpPr>
        <p:spPr bwMode="auto">
          <a:xfrm>
            <a:off x="228600" y="5638800"/>
            <a:ext cx="8610600" cy="646331"/>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accent4"/>
                </a:solidFill>
              </a:rPr>
              <a:t>Submitted To</a:t>
            </a:r>
            <a:r>
              <a:rPr lang="en-US" b="1" dirty="0" smtClean="0">
                <a:solidFill>
                  <a:schemeClr val="accent4"/>
                </a:solidFill>
              </a:rPr>
              <a:t>:</a:t>
            </a:r>
            <a:r>
              <a:rPr lang="en-US" b="1" dirty="0">
                <a:solidFill>
                  <a:schemeClr val="accent4"/>
                </a:solidFill>
              </a:rPr>
              <a:t>			                        </a:t>
            </a:r>
            <a:r>
              <a:rPr lang="en-US" b="1" dirty="0" smtClean="0">
                <a:solidFill>
                  <a:schemeClr val="accent4"/>
                </a:solidFill>
              </a:rPr>
              <a:t> </a:t>
            </a:r>
            <a:r>
              <a:rPr lang="en-US" b="1" dirty="0">
                <a:solidFill>
                  <a:schemeClr val="accent4"/>
                </a:solidFill>
              </a:rPr>
              <a:t>Submitted By:</a:t>
            </a:r>
          </a:p>
          <a:p>
            <a:pPr eaLnBrk="0" hangingPunct="0"/>
            <a:r>
              <a:rPr lang="en-US" b="1" dirty="0" smtClean="0">
                <a:solidFill>
                  <a:schemeClr val="accent4"/>
                </a:solidFill>
              </a:rPr>
              <a:t>www.studymafia.org                </a:t>
            </a:r>
            <a:r>
              <a:rPr lang="en-US" b="1" dirty="0" smtClean="0">
                <a:solidFill>
                  <a:schemeClr val="accent4"/>
                </a:solidFill>
              </a:rPr>
              <a:t>	                         </a:t>
            </a:r>
            <a:r>
              <a:rPr lang="en-US" b="1" dirty="0" smtClean="0">
                <a:solidFill>
                  <a:schemeClr val="accent4"/>
                </a:solidFill>
              </a:rPr>
              <a:t>www.studymafia.org </a:t>
            </a:r>
            <a:endParaRPr lang="en-US" b="1" dirty="0">
              <a:solidFill>
                <a:schemeClr val="accent4"/>
              </a:solidFill>
            </a:endParaRPr>
          </a:p>
        </p:txBody>
      </p:sp>
      <p:sp>
        <p:nvSpPr>
          <p:cNvPr id="7174" name="Rectangle 8"/>
          <p:cNvSpPr>
            <a:spLocks noChangeArrowheads="1"/>
          </p:cNvSpPr>
          <p:nvPr/>
        </p:nvSpPr>
        <p:spPr bwMode="auto">
          <a:xfrm>
            <a:off x="762000" y="2438400"/>
            <a:ext cx="4267200" cy="2062103"/>
          </a:xfrm>
          <a:prstGeom prst="rect">
            <a:avLst/>
          </a:prstGeom>
          <a:noFill/>
          <a:ln w="9525">
            <a:noFill/>
            <a:miter lim="800000"/>
            <a:headEnd/>
            <a:tailEnd/>
          </a:ln>
        </p:spPr>
        <p:txBody>
          <a:bodyPr wrap="square">
            <a:spAutoFit/>
          </a:bodyPr>
          <a:lstStyle/>
          <a:p>
            <a:pPr algn="ctr" eaLnBrk="0" hangingPunct="0"/>
            <a:r>
              <a:rPr lang="en-US" sz="3200" b="1" dirty="0">
                <a:solidFill>
                  <a:schemeClr val="accent4"/>
                </a:solidFill>
              </a:rPr>
              <a:t>Seminar</a:t>
            </a:r>
          </a:p>
          <a:p>
            <a:pPr algn="ctr" eaLnBrk="0" hangingPunct="0"/>
            <a:r>
              <a:rPr lang="en-US" sz="3200" b="1" dirty="0">
                <a:solidFill>
                  <a:schemeClr val="accent4"/>
                </a:solidFill>
              </a:rPr>
              <a:t> On</a:t>
            </a:r>
          </a:p>
          <a:p>
            <a:pPr algn="ctr"/>
            <a:r>
              <a:rPr lang="en-US" altLang="zh-CN" sz="3200" b="1" dirty="0" smtClean="0">
                <a:solidFill>
                  <a:schemeClr val="accent4"/>
                </a:solidFill>
                <a:latin typeface="Tahoma" pitchFamily="34" charset="0"/>
              </a:rPr>
              <a:t>Smart Fabrics (Textile)</a:t>
            </a:r>
            <a:endParaRPr lang="en-US" sz="3200" b="1" dirty="0">
              <a:solidFill>
                <a:schemeClr val="accent4"/>
              </a:solidFill>
            </a:endParaRPr>
          </a:p>
        </p:txBody>
      </p:sp>
      <p:pic>
        <p:nvPicPr>
          <p:cNvPr id="4098" name="Picture 2" descr="Smart clothing - Free technology icon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1882813"/>
            <a:ext cx="3173274" cy="3173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31246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effectLst/>
              </a:rPr>
              <a:t>Importance of Smart Textile for Future</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r>
              <a:rPr lang="en-US" dirty="0"/>
              <a:t>Smart Textiles are becoming internationally a dynamic innovation for textile sector.</a:t>
            </a:r>
          </a:p>
          <a:p>
            <a:r>
              <a:rPr lang="en-US" dirty="0"/>
              <a:t>For textile sector smart textiles, is promoting a good strengthen position internationally and create new job opportunities for the poor people.</a:t>
            </a:r>
          </a:p>
          <a:p>
            <a:r>
              <a:rPr lang="en-US" dirty="0"/>
              <a:t>Smart textile is a new field to spread knowledge to develop through textile material and </a:t>
            </a:r>
            <a:r>
              <a:rPr lang="en-US" b="1" dirty="0"/>
              <a:t>textile processes</a:t>
            </a:r>
            <a:r>
              <a:rPr lang="en-US" dirty="0"/>
              <a:t>.</a:t>
            </a:r>
          </a:p>
          <a:p>
            <a:r>
              <a:rPr lang="en-US" dirty="0"/>
              <a:t>Textile is a material close to the human being and it is a natural carrier of technology. So smart textile can easily contribute for the upcoming textile sector.</a:t>
            </a:r>
          </a:p>
          <a:p>
            <a:endParaRPr lang="en-US" dirty="0"/>
          </a:p>
        </p:txBody>
      </p:sp>
    </p:spTree>
    <p:extLst>
      <p:ext uri="{BB962C8B-B14F-4D97-AF65-F5344CB8AC3E}">
        <p14:creationId xmlns:p14="http://schemas.microsoft.com/office/powerpoint/2010/main" val="2865621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r>
              <a:rPr lang="en-US" dirty="0" smtClean="0"/>
              <a:t>We have shown how to combine conventional sewing and electronics techniques with a novel class of materials to create interactive digital devices. All of the input devices can be made by seamstresses or clothing factories, entirely from fabric. </a:t>
            </a:r>
            <a:endParaRPr lang="en-US" dirty="0" smtClean="0"/>
          </a:p>
          <a:p>
            <a:r>
              <a:rPr lang="en-US" dirty="0" smtClean="0"/>
              <a:t>These </a:t>
            </a:r>
            <a:r>
              <a:rPr lang="en-US" dirty="0" smtClean="0"/>
              <a:t>textile-based sensors, buttons, and switches are easy to scale in size. They also can conform to any desired shape, which is a great advantage over most existing, delicate touch sensors that must remain flat to work at all. Subsystems can be connected together using ordinary textile snaps and fasteners. Finally, most of what has been described can be thrown in the wash if soiled by coffee, food, or sand at the beach.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b="1" dirty="0" smtClean="0">
                <a:solidFill>
                  <a:schemeClr val="accent4"/>
                </a:solidFill>
              </a:rPr>
              <a:t>Reference</a:t>
            </a:r>
          </a:p>
        </p:txBody>
      </p:sp>
      <p:sp>
        <p:nvSpPr>
          <p:cNvPr id="19459" name="Content Placeholder 2"/>
          <p:cNvSpPr>
            <a:spLocks noGrp="1"/>
          </p:cNvSpPr>
          <p:nvPr>
            <p:ph sz="quarter" idx="1"/>
          </p:nvPr>
        </p:nvSpPr>
        <p:spPr>
          <a:xfrm>
            <a:off x="457200" y="1882775"/>
            <a:ext cx="8229600" cy="4572000"/>
          </a:xfrm>
        </p:spPr>
        <p:txBody>
          <a:bodyPr/>
          <a:lstStyle/>
          <a:p>
            <a:r>
              <a:rPr lang="en-US" dirty="0" smtClean="0"/>
              <a:t>Google.com</a:t>
            </a:r>
          </a:p>
          <a:p>
            <a:r>
              <a:rPr lang="en-US" dirty="0" smtClean="0"/>
              <a:t>Studymafia.org</a:t>
            </a:r>
          </a:p>
          <a:p>
            <a:r>
              <a:rPr lang="en-US" dirty="0" smtClean="0"/>
              <a:t>Wikipedia.org</a:t>
            </a:r>
            <a:endParaRPr lang="en-US" dirty="0" smtClean="0"/>
          </a:p>
        </p:txBody>
      </p:sp>
    </p:spTree>
    <p:extLst>
      <p:ext uri="{BB962C8B-B14F-4D97-AF65-F5344CB8AC3E}">
        <p14:creationId xmlns:p14="http://schemas.microsoft.com/office/powerpoint/2010/main" val="299262268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2564904"/>
            <a:ext cx="8229600" cy="1143000"/>
          </a:xfrm>
        </p:spPr>
        <p:txBody>
          <a:bodyPr>
            <a:noAutofit/>
          </a:bodyPr>
          <a:lstStyle/>
          <a:p>
            <a:pPr algn="ctr"/>
            <a:r>
              <a:rPr lang="en-US" sz="9600" dirty="0" smtClean="0"/>
              <a:t>Thanks</a:t>
            </a:r>
            <a:endParaRPr lang="en-US" sz="9600" dirty="0"/>
          </a:p>
        </p:txBody>
      </p:sp>
    </p:spTree>
    <p:extLst>
      <p:ext uri="{BB962C8B-B14F-4D97-AF65-F5344CB8AC3E}">
        <p14:creationId xmlns:p14="http://schemas.microsoft.com/office/powerpoint/2010/main" val="2700180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endParaRPr lang="en-US" dirty="0"/>
          </a:p>
        </p:txBody>
      </p:sp>
      <p:sp>
        <p:nvSpPr>
          <p:cNvPr id="3" name="Content Placeholder 2"/>
          <p:cNvSpPr>
            <a:spLocks noGrp="1"/>
          </p:cNvSpPr>
          <p:nvPr>
            <p:ph idx="1"/>
          </p:nvPr>
        </p:nvSpPr>
        <p:spPr/>
        <p:txBody>
          <a:bodyPr>
            <a:normAutofit/>
          </a:bodyPr>
          <a:lstStyle/>
          <a:p>
            <a:r>
              <a:rPr lang="en-US" dirty="0" smtClean="0"/>
              <a:t>Definition</a:t>
            </a:r>
          </a:p>
          <a:p>
            <a:r>
              <a:rPr lang="en-GB" dirty="0" smtClean="0">
                <a:latin typeface="Arial" charset="0"/>
              </a:rPr>
              <a:t>Components</a:t>
            </a:r>
          </a:p>
          <a:p>
            <a:r>
              <a:rPr lang="en-GB" dirty="0" smtClean="0">
                <a:latin typeface="Arial" charset="0"/>
              </a:rPr>
              <a:t>Working Principle</a:t>
            </a:r>
          </a:p>
          <a:p>
            <a:r>
              <a:rPr lang="en-GB" dirty="0" smtClean="0">
                <a:latin typeface="Arial" charset="0"/>
              </a:rPr>
              <a:t>Classification</a:t>
            </a:r>
          </a:p>
          <a:p>
            <a:r>
              <a:rPr lang="en-GB" dirty="0" smtClean="0">
                <a:latin typeface="Arial" charset="0"/>
              </a:rPr>
              <a:t>Functions</a:t>
            </a:r>
          </a:p>
          <a:p>
            <a:r>
              <a:rPr lang="en-GB" dirty="0" smtClean="0">
                <a:latin typeface="Arial" charset="0"/>
              </a:rPr>
              <a:t>Applications</a:t>
            </a:r>
          </a:p>
          <a:p>
            <a:r>
              <a:rPr lang="en-GB" dirty="0" smtClean="0">
                <a:latin typeface="Arial" charset="0"/>
              </a:rPr>
              <a:t>Importance</a:t>
            </a:r>
            <a:r>
              <a:rPr lang="en-GB" dirty="0" smtClean="0">
                <a:latin typeface="Arial" charset="0"/>
              </a:rPr>
              <a:t> </a:t>
            </a:r>
            <a:endParaRPr lang="en-GB" dirty="0" smtClean="0">
              <a:latin typeface="Arial" charset="0"/>
            </a:endParaRPr>
          </a:p>
          <a:p>
            <a:r>
              <a:rPr lang="en-US" dirty="0" smtClean="0"/>
              <a:t>Conclusion</a:t>
            </a:r>
            <a:endParaRPr lang="en-US" dirty="0" smtClean="0"/>
          </a:p>
          <a:p>
            <a:r>
              <a:rPr lang="en-US" dirty="0" smtClean="0"/>
              <a:t>References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Definition of Smart </a:t>
            </a:r>
            <a:r>
              <a:rPr lang="en-US" dirty="0" smtClean="0">
                <a:solidFill>
                  <a:schemeClr val="bg1"/>
                </a:solidFill>
              </a:rPr>
              <a:t>Fabrics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a:t>SMART </a:t>
            </a:r>
            <a:r>
              <a:rPr lang="en-US" dirty="0" smtClean="0"/>
              <a:t>FABRICS or TEXTILES </a:t>
            </a:r>
            <a:r>
              <a:rPr lang="en-US" dirty="0"/>
              <a:t>are defined as textiles that can sense and react to environmental conditions or stimuli, from mechanical, thermal, magnetic, chemical, electrical, or other sources. </a:t>
            </a:r>
            <a:endParaRPr lang="en-US" dirty="0" smtClean="0"/>
          </a:p>
          <a:p>
            <a:r>
              <a:rPr lang="en-US" dirty="0" smtClean="0"/>
              <a:t>They </a:t>
            </a:r>
            <a:r>
              <a:rPr lang="en-US" dirty="0"/>
              <a:t>are able to sense and respond to external conditions (stimuli) in a predetermined way. Textile products which can act in a different manner than an average fabric and are mostly able to perform a special function certainly count as smart textiles. </a:t>
            </a:r>
          </a:p>
          <a:p>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media.licdn.com/dms/image/D5612AQGMuedTD0FXGw/article-inline_image-shrink_400_744/0/1696602963534?e=2147483647&amp;v=beta&amp;t=S_v_lmpP6FG28OjGyBpKh7M9svTbViHd62gVL5aPAU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90600"/>
            <a:ext cx="7924800" cy="5594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391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sz="4000" b="0" dirty="0" smtClean="0">
                <a:solidFill>
                  <a:schemeClr val="bg1"/>
                </a:solidFill>
                <a:latin typeface="Arial" charset="0"/>
              </a:rPr>
              <a:t>Component Of Smart Fabrics</a:t>
            </a:r>
            <a:endParaRPr lang="en-GB" sz="4000" b="0" dirty="0" smtClean="0">
              <a:solidFill>
                <a:schemeClr val="bg1"/>
              </a:solidFill>
              <a:latin typeface="Arial" charset="0"/>
            </a:endParaRPr>
          </a:p>
        </p:txBody>
      </p:sp>
      <p:sp>
        <p:nvSpPr>
          <p:cNvPr id="3075" name="Rectangle 3"/>
          <p:cNvSpPr>
            <a:spLocks noGrp="1" noChangeArrowheads="1"/>
          </p:cNvSpPr>
          <p:nvPr>
            <p:ph type="body" idx="1"/>
          </p:nvPr>
        </p:nvSpPr>
        <p:spPr>
          <a:xfrm>
            <a:off x="457200" y="1600200"/>
            <a:ext cx="3657600" cy="1600200"/>
          </a:xfrm>
        </p:spPr>
        <p:txBody>
          <a:bodyPr/>
          <a:lstStyle/>
          <a:p>
            <a:r>
              <a:rPr lang="en-US" sz="2000" dirty="0"/>
              <a:t>Sensors</a:t>
            </a:r>
          </a:p>
          <a:p>
            <a:r>
              <a:rPr lang="en-US" sz="2000" dirty="0"/>
              <a:t>Actuators</a:t>
            </a:r>
          </a:p>
          <a:p>
            <a:r>
              <a:rPr lang="en-US" sz="2000" dirty="0"/>
              <a:t>Controlling units</a:t>
            </a:r>
          </a:p>
        </p:txBody>
      </p:sp>
      <p:pic>
        <p:nvPicPr>
          <p:cNvPr id="2050" name="Picture 2" descr="https://media.licdn.com/dms/image/D5612AQEFeQddABTQEg/article-inline_image-shrink_1000_1488/0/1696603103132?e=2147483647&amp;v=beta&amp;t=B9btN0ICfxBQvOW25J_7KOmELszPVm4aGu82F9sFhM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1752600"/>
            <a:ext cx="5257800" cy="4133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effectLst/>
              </a:rPr>
              <a:t>Working Principle of Smart Textile</a:t>
            </a:r>
            <a:endParaRPr lang="en-US" dirty="0">
              <a:solidFill>
                <a:schemeClr val="bg1"/>
              </a:solidFill>
            </a:endParaRPr>
          </a:p>
        </p:txBody>
      </p:sp>
      <p:pic>
        <p:nvPicPr>
          <p:cNvPr id="3074" name="Picture 2" descr="Schematic diagram of working procedure of Smart Texti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81200"/>
            <a:ext cx="8534400" cy="4665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84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Classification of smart textiles:</a:t>
            </a:r>
          </a:p>
        </p:txBody>
      </p:sp>
      <p:sp>
        <p:nvSpPr>
          <p:cNvPr id="3" name="Content Placeholder 2"/>
          <p:cNvSpPr>
            <a:spLocks noGrp="1"/>
          </p:cNvSpPr>
          <p:nvPr>
            <p:ph idx="1"/>
          </p:nvPr>
        </p:nvSpPr>
        <p:spPr/>
        <p:txBody>
          <a:bodyPr/>
          <a:lstStyle/>
          <a:p>
            <a:pPr marL="137160" indent="0">
              <a:buNone/>
            </a:pPr>
            <a:r>
              <a:rPr lang="en-US" dirty="0"/>
              <a:t>Smart textiles are classified into three categories depending on functional activity, as follows: </a:t>
            </a:r>
          </a:p>
          <a:p>
            <a:r>
              <a:rPr lang="en-US" dirty="0"/>
              <a:t>Passive smart textiles</a:t>
            </a:r>
          </a:p>
          <a:p>
            <a:r>
              <a:rPr lang="en-US" dirty="0"/>
              <a:t>Active smart textiles</a:t>
            </a:r>
          </a:p>
          <a:p>
            <a:r>
              <a:rPr lang="en-US" dirty="0"/>
              <a:t>Very or ultra-smart textiles</a:t>
            </a:r>
          </a:p>
          <a:p>
            <a:endParaRPr lang="en-US" dirty="0"/>
          </a:p>
        </p:txBody>
      </p:sp>
    </p:spTree>
    <p:extLst>
      <p:ext uri="{BB962C8B-B14F-4D97-AF65-F5344CB8AC3E}">
        <p14:creationId xmlns:p14="http://schemas.microsoft.com/office/powerpoint/2010/main" val="2441739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bg1"/>
                </a:solidFill>
              </a:rPr>
              <a:t>Functions </a:t>
            </a:r>
          </a:p>
        </p:txBody>
      </p:sp>
      <p:sp>
        <p:nvSpPr>
          <p:cNvPr id="3" name="Content Placeholder 2"/>
          <p:cNvSpPr>
            <a:spLocks noGrp="1"/>
          </p:cNvSpPr>
          <p:nvPr>
            <p:ph idx="1"/>
          </p:nvPr>
        </p:nvSpPr>
        <p:spPr/>
        <p:txBody>
          <a:bodyPr/>
          <a:lstStyle/>
          <a:p>
            <a:r>
              <a:rPr lang="en-US" dirty="0"/>
              <a:t>Sensors– It capture parameters from the environment</a:t>
            </a:r>
          </a:p>
          <a:p>
            <a:r>
              <a:rPr lang="en-US" dirty="0"/>
              <a:t>Data Processing– It is required when active processing is necessary</a:t>
            </a:r>
          </a:p>
          <a:p>
            <a:r>
              <a:rPr lang="en-US" dirty="0"/>
              <a:t>Actuators– It respond by the resulting function of the sensor</a:t>
            </a:r>
          </a:p>
          <a:p>
            <a:r>
              <a:rPr lang="en-US" dirty="0"/>
              <a:t>Stimulation – It is found in the environment</a:t>
            </a:r>
          </a:p>
          <a:p>
            <a:r>
              <a:rPr lang="en-US" dirty="0"/>
              <a:t>Giving Response– From the actuators, it gives a </a:t>
            </a:r>
            <a:r>
              <a:rPr lang="en-US" dirty="0" smtClean="0"/>
              <a:t>response</a:t>
            </a:r>
            <a:endParaRPr lang="en-US" dirty="0"/>
          </a:p>
        </p:txBody>
      </p:sp>
    </p:spTree>
    <p:extLst>
      <p:ext uri="{BB962C8B-B14F-4D97-AF65-F5344CB8AC3E}">
        <p14:creationId xmlns:p14="http://schemas.microsoft.com/office/powerpoint/2010/main" val="2868453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Applications of smart textiles</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p:txBody>
          <a:bodyPr/>
          <a:lstStyle/>
          <a:p>
            <a:r>
              <a:rPr lang="en-US" dirty="0"/>
              <a:t>Comfort wear</a:t>
            </a:r>
          </a:p>
          <a:p>
            <a:r>
              <a:rPr lang="en-US" dirty="0"/>
              <a:t>Heat protection</a:t>
            </a:r>
          </a:p>
          <a:p>
            <a:r>
              <a:rPr lang="en-US" dirty="0"/>
              <a:t>Medical applications</a:t>
            </a:r>
          </a:p>
          <a:p>
            <a:r>
              <a:rPr lang="en-US" dirty="0"/>
              <a:t>Military applications</a:t>
            </a:r>
          </a:p>
          <a:p>
            <a:r>
              <a:rPr lang="en-US" dirty="0"/>
              <a:t>Computing textiles</a:t>
            </a:r>
          </a:p>
          <a:p>
            <a:r>
              <a:rPr lang="en-US" dirty="0"/>
              <a:t>Fashion</a:t>
            </a:r>
          </a:p>
          <a:p>
            <a:r>
              <a:rPr lang="en-US" dirty="0"/>
              <a:t>Aviation</a:t>
            </a:r>
          </a:p>
          <a:p>
            <a:r>
              <a:rPr lang="en-US" dirty="0"/>
              <a:t>Space </a:t>
            </a:r>
            <a:r>
              <a:rPr lang="en-US" dirty="0" smtClean="0"/>
              <a:t>research</a:t>
            </a:r>
            <a:endParaRPr lang="en-US" dirty="0"/>
          </a:p>
        </p:txBody>
      </p:sp>
    </p:spTree>
    <p:extLst>
      <p:ext uri="{BB962C8B-B14F-4D97-AF65-F5344CB8AC3E}">
        <p14:creationId xmlns:p14="http://schemas.microsoft.com/office/powerpoint/2010/main" val="12720783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8">
      <a:dk1>
        <a:srgbClr val="FFFFFF"/>
      </a:dk1>
      <a:lt1>
        <a:srgbClr val="FFFFFF"/>
      </a:lt1>
      <a:dk2>
        <a:srgbClr val="D2533C"/>
      </a:dk2>
      <a:lt2>
        <a:srgbClr val="F3F2DC"/>
      </a:lt2>
      <a:accent1>
        <a:srgbClr val="93A299"/>
      </a:accent1>
      <a:accent2>
        <a:srgbClr val="AD8F67"/>
      </a:accent2>
      <a:accent3>
        <a:srgbClr val="726056"/>
      </a:accent3>
      <a:accent4>
        <a:srgbClr val="FFFFFF"/>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TotalTime>
  <Words>440</Words>
  <Application>Microsoft Office PowerPoint</Application>
  <PresentationFormat>On-screen Show (4:3)</PresentationFormat>
  <Paragraphs>59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PowerPoint Presentation</vt:lpstr>
      <vt:lpstr>Content </vt:lpstr>
      <vt:lpstr>Definition of Smart Fabrics</vt:lpstr>
      <vt:lpstr>PowerPoint Presentation</vt:lpstr>
      <vt:lpstr>Component Of Smart Fabrics</vt:lpstr>
      <vt:lpstr>Working Principle of Smart Textile</vt:lpstr>
      <vt:lpstr>Classification of smart textiles:</vt:lpstr>
      <vt:lpstr>Functions </vt:lpstr>
      <vt:lpstr>Applications of smart textiles:</vt:lpstr>
      <vt:lpstr>Importance of Smart Textile for Future</vt:lpstr>
      <vt:lpstr>Conclusion</vt:lpstr>
      <vt:lpstr>Reference</vt:lpstr>
      <vt:lpstr>Thanks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fabrics</dc:title>
  <dc:creator>Windows</dc:creator>
  <cp:lastModifiedBy>CRP</cp:lastModifiedBy>
  <cp:revision>6</cp:revision>
  <dcterms:created xsi:type="dcterms:W3CDTF">2011-03-12T05:52:49Z</dcterms:created>
  <dcterms:modified xsi:type="dcterms:W3CDTF">2024-05-08T16:58:42Z</dcterms:modified>
</cp:coreProperties>
</file>