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04FA-994A-49A3-88EE-00B8026357DC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38B40-1506-464B-8C4C-F6C92D167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2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A42435-4DCE-40F9-980F-725584ED814B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Mohit Ostwal, Asst. Prof., JIET-coed, Jodhpur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94C2-A2F1-41B7-AECD-FF44BF857B75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Mohit Ostwal, Asst. Prof., JIET-coed, Jodhpur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93EE67-9302-4E4F-B20E-044CC712F33F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/>
              <a:t>Mohit Ostwal, Asst. Prof., JIET-coed, Jodhpur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1533-6796-49D2-93CE-B636BD667573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Mohit Ostwal, Asst. Prof., JIET-coed, Jodhpur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BC7D-5D41-476C-A7DD-7016A1D98802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Mohit Ostwal, Asst. Prof., JIET-coed, Jodhpur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0149C1-CC22-4222-B08A-47E0A4B4C310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Mohit Ostwal, Asst. Prof., JIET-coed, Jodhpur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D3CF86-FF79-4567-9921-3C759EEB762A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Mohit Ostwal, Asst. Prof., JIET-coed, Jodhpur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5EFE-8BDF-4C37-A113-DFA2BEAD9342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Mohit Ostwal, Asst. Prof., JIET-coed, Jodhpur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FAD9-C75B-4D7A-B2AA-1E0D941ABA9A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Mohit Ostwal, Asst. Prof., JIET-coed, Jodhpur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B78D-FFEC-4D17-8582-A4FECE8F1D7E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Mohit Ostwal, Asst. Prof., JIET-coed, Jodhpur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7A9621B-4049-4A6E-9B3E-DFD614CE1BDC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/>
              <a:t>Mohit Ostwal, Asst. Prof., JIET-coed, Jodhpur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04D958-3E00-4F51-8404-1EC477E19353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Mohit Ostwal, Asst. Prof., JIET-coed, Jodhpur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jpe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</a:rPr>
              <a:t>Seminar </a:t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itchFamily="18" charset="0"/>
              </a:rPr>
              <a:t>On</a:t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dirty="0">
                <a:solidFill>
                  <a:schemeClr val="tx1"/>
                </a:solidFill>
              </a:rPr>
              <a:t>Ultrasonic Machining</a:t>
            </a:r>
          </a:p>
        </p:txBody>
      </p:sp>
      <p:pic>
        <p:nvPicPr>
          <p:cNvPr id="3" name="Picture 2" descr="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stri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52600" y="838200"/>
            <a:ext cx="65660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Verdana" pitchFamily="34" charset="0"/>
              </a:rPr>
              <a:t>www.studymafia.org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304800" y="4953000"/>
            <a:ext cx="8839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Submitted To:				              Submitted By:</a:t>
            </a:r>
          </a:p>
          <a:p>
            <a:r>
              <a:rPr lang="en-US" b="1" dirty="0">
                <a:latin typeface="Times New Roman" pitchFamily="18" charset="0"/>
              </a:rPr>
              <a:t>www.studymafia.</a:t>
            </a:r>
            <a:r>
              <a:rPr lang="en-US" b="1" dirty="0"/>
              <a:t>org</a:t>
            </a:r>
            <a:r>
              <a:rPr lang="en-US" dirty="0"/>
              <a:t> </a:t>
            </a:r>
            <a:r>
              <a:rPr lang="en-US" b="1" dirty="0">
                <a:latin typeface="Times New Roman" pitchFamily="18" charset="0"/>
              </a:rPr>
              <a:t>                                                          </a:t>
            </a:r>
            <a:r>
              <a:rPr lang="en-US" b="1" dirty="0" err="1">
                <a:latin typeface="Times New Roman" pitchFamily="18" charset="0"/>
              </a:rPr>
              <a:t>www.studymafia.</a:t>
            </a:r>
            <a:r>
              <a:rPr lang="en-US" b="1" dirty="0" err="1"/>
              <a:t>org</a:t>
            </a:r>
            <a:r>
              <a:rPr lang="en-US" dirty="0"/>
              <a:t> </a:t>
            </a:r>
            <a:r>
              <a:rPr lang="en-US" b="1" dirty="0">
                <a:latin typeface="Times New Roman" pitchFamily="18" charset="0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25612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USM system components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73BB-E1CB-4EAF-BF22-0B2AA9662CCA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1800" y="1752600"/>
            <a:ext cx="8483600" cy="5486400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Transducer</a:t>
            </a:r>
          </a:p>
          <a:p>
            <a:pPr lvl="2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Piezoelectric transducers utilize crystals like quartz whose dimensions alter when being subjected to electrostatic fields. </a:t>
            </a:r>
          </a:p>
          <a:p>
            <a:pPr lvl="2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charge is directionally proportional to the applied voltage.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obtain high amplitude vibrations the length of the crystal must be matched to the frequency of the generator which produces resonant conditions.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7240" lvl="2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75741"/>
            <a:ext cx="6818846" cy="258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502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dirty="0"/>
              <a:t>USM system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360" y="1600200"/>
            <a:ext cx="8305800" cy="5105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800" dirty="0"/>
              <a:t>2. </a:t>
            </a:r>
            <a:r>
              <a:rPr lang="en-US" sz="1800" b="1" dirty="0"/>
              <a:t>Abrasive</a:t>
            </a:r>
            <a:endParaRPr lang="en-US" altLang="zh-CN" sz="1800" b="1" dirty="0"/>
          </a:p>
          <a:p>
            <a:pPr lvl="1"/>
            <a:r>
              <a:rPr lang="en-US" altLang="zh-CN" sz="1800" b="1" dirty="0"/>
              <a:t>Abrasive Slurry</a:t>
            </a:r>
          </a:p>
          <a:p>
            <a:pPr marL="36576" indent="0">
              <a:buSzPct val="80000"/>
              <a:buNone/>
              <a:defRPr/>
            </a:pPr>
            <a:r>
              <a:rPr lang="en-US" altLang="zh-CN" sz="1800" b="1" dirty="0"/>
              <a:t>    		- Common types of abrasive </a:t>
            </a:r>
          </a:p>
          <a:p>
            <a:pPr marL="36576" indent="0">
              <a:buSzPct val="80000"/>
              <a:buNone/>
              <a:defRPr/>
            </a:pPr>
            <a:r>
              <a:rPr lang="en-US" altLang="zh-CN" sz="1800" b="1" dirty="0"/>
              <a:t>   		- Boron carbide (B</a:t>
            </a:r>
            <a:r>
              <a:rPr lang="en-US" altLang="zh-CN" sz="1800" b="1" baseline="-25000" dirty="0"/>
              <a:t>4</a:t>
            </a:r>
            <a:r>
              <a:rPr lang="en-US" altLang="zh-CN" sz="1800" b="1" dirty="0"/>
              <a:t>C) good in general, but expensive </a:t>
            </a:r>
          </a:p>
          <a:p>
            <a:pPr marL="36576" indent="0">
              <a:buSzPct val="80000"/>
              <a:buNone/>
              <a:defRPr/>
            </a:pPr>
            <a:r>
              <a:rPr lang="en-US" altLang="zh-CN" sz="1800" b="1" dirty="0"/>
              <a:t>    		- Silicon carbide (</a:t>
            </a:r>
            <a:r>
              <a:rPr lang="en-US" altLang="zh-CN" sz="1800" b="1" dirty="0" err="1"/>
              <a:t>SiC</a:t>
            </a:r>
            <a:r>
              <a:rPr lang="en-US" altLang="zh-CN" sz="1800" b="1" dirty="0"/>
              <a:t>) glass, germanium, ceramics </a:t>
            </a:r>
          </a:p>
          <a:p>
            <a:pPr marL="36576" indent="0">
              <a:buSzPct val="80000"/>
              <a:buNone/>
              <a:defRPr/>
            </a:pPr>
            <a:r>
              <a:rPr lang="en-US" altLang="zh-CN" sz="1800" b="1" dirty="0"/>
              <a:t>    		- Corundum</a:t>
            </a:r>
            <a:r>
              <a:rPr lang="zh-CN" altLang="en-US" sz="1800" b="1" dirty="0"/>
              <a:t> </a:t>
            </a:r>
            <a:r>
              <a:rPr lang="en-US" altLang="zh-CN" sz="1800" b="1" dirty="0"/>
              <a:t>(Al</a:t>
            </a:r>
            <a:r>
              <a:rPr lang="en-US" altLang="zh-CN" sz="1800" b="1" baseline="-25000" dirty="0"/>
              <a:t>2</a:t>
            </a:r>
            <a:r>
              <a:rPr lang="en-US" altLang="zh-CN" sz="1800" b="1" dirty="0"/>
              <a:t>O</a:t>
            </a:r>
            <a:r>
              <a:rPr lang="en-US" altLang="zh-CN" sz="1800" b="1" baseline="-25000" dirty="0"/>
              <a:t>3</a:t>
            </a:r>
            <a:r>
              <a:rPr lang="en-US" altLang="zh-CN" sz="1800" b="1" dirty="0"/>
              <a:t>) </a:t>
            </a:r>
          </a:p>
          <a:p>
            <a:pPr marL="36576" indent="0">
              <a:buSzPct val="80000"/>
              <a:buNone/>
              <a:defRPr/>
            </a:pPr>
            <a:r>
              <a:rPr lang="en-US" altLang="zh-CN" sz="1800" b="1" dirty="0"/>
              <a:t>    		- Diamond (used for rubies</a:t>
            </a:r>
            <a:r>
              <a:rPr lang="zh-CN" altLang="en-US" sz="1800" b="1" dirty="0"/>
              <a:t> </a:t>
            </a:r>
            <a:r>
              <a:rPr lang="en-US" altLang="zh-CN" sz="1800" b="1" dirty="0"/>
              <a:t>, </a:t>
            </a:r>
            <a:r>
              <a:rPr lang="en-US" altLang="zh-CN" sz="1800" b="1" dirty="0" err="1"/>
              <a:t>etc</a:t>
            </a:r>
            <a:r>
              <a:rPr lang="en-US" altLang="zh-CN" sz="1800" b="1" dirty="0"/>
              <a:t>) </a:t>
            </a:r>
          </a:p>
          <a:p>
            <a:pPr marL="36576" indent="0">
              <a:buSzPct val="80000"/>
              <a:buNone/>
              <a:defRPr/>
            </a:pPr>
            <a:r>
              <a:rPr lang="en-US" altLang="zh-CN" sz="1800" b="1" dirty="0"/>
              <a:t>    		- Boron silicon-carbide (10% more abrasive than B</a:t>
            </a:r>
            <a:r>
              <a:rPr lang="en-US" altLang="zh-CN" sz="1800" b="1" baseline="-25000" dirty="0"/>
              <a:t>4</a:t>
            </a:r>
            <a:r>
              <a:rPr lang="en-US" altLang="zh-CN" sz="1800" b="1" dirty="0"/>
              <a:t>C)</a:t>
            </a:r>
          </a:p>
          <a:p>
            <a:pPr marL="676656" lvl="1" indent="-342900">
              <a:buSzPct val="80000"/>
              <a:defRPr/>
            </a:pPr>
            <a:r>
              <a:rPr lang="en-US" altLang="zh-CN" sz="1800" b="1" dirty="0">
                <a:ea typeface="宋体" charset="-122"/>
              </a:rPr>
              <a:t>Liquid </a:t>
            </a:r>
          </a:p>
          <a:p>
            <a:pPr lvl="0" indent="-342900">
              <a:buClrTx/>
              <a:buNone/>
              <a:defRPr/>
            </a:pPr>
            <a:r>
              <a:rPr lang="en-US" altLang="zh-CN" sz="1800" b="1" dirty="0">
                <a:ea typeface="宋体" charset="-122"/>
              </a:rPr>
              <a:t>        		- Water most common </a:t>
            </a:r>
          </a:p>
          <a:p>
            <a:pPr lvl="0" indent="-342900">
              <a:buClrTx/>
              <a:buNone/>
              <a:defRPr/>
            </a:pPr>
            <a:r>
              <a:rPr lang="en-US" altLang="zh-CN" sz="1800" b="1" dirty="0">
                <a:ea typeface="宋体" charset="-122"/>
              </a:rPr>
              <a:t>        		- Benzene</a:t>
            </a:r>
            <a:endParaRPr lang="zh-CN" altLang="en-US" sz="1800" b="1" dirty="0">
              <a:ea typeface="宋体" charset="-122"/>
            </a:endParaRPr>
          </a:p>
          <a:p>
            <a:pPr lvl="0" indent="-342900">
              <a:buClrTx/>
              <a:buNone/>
              <a:defRPr/>
            </a:pPr>
            <a:r>
              <a:rPr lang="zh-CN" altLang="en-US" sz="1800" b="1" dirty="0">
                <a:ea typeface="宋体" charset="-122"/>
              </a:rPr>
              <a:t>        </a:t>
            </a:r>
            <a:r>
              <a:rPr lang="en-US" altLang="zh-CN" sz="1800" b="1" dirty="0">
                <a:ea typeface="宋体" charset="-122"/>
              </a:rPr>
              <a:t>		- Glycerol</a:t>
            </a:r>
            <a:endParaRPr lang="zh-CN" altLang="en-US" sz="1800" b="1" dirty="0">
              <a:ea typeface="宋体" charset="-122"/>
            </a:endParaRPr>
          </a:p>
          <a:p>
            <a:pPr lvl="0" indent="-342900">
              <a:buClrTx/>
              <a:buNone/>
              <a:defRPr/>
            </a:pPr>
            <a:r>
              <a:rPr lang="zh-CN" altLang="en-US" sz="1800" b="1" dirty="0">
                <a:ea typeface="宋体" charset="-122"/>
              </a:rPr>
              <a:t>        </a:t>
            </a:r>
            <a:r>
              <a:rPr lang="en-US" altLang="zh-CN" sz="1800" b="1" dirty="0">
                <a:ea typeface="宋体" charset="-122"/>
              </a:rPr>
              <a:t>		- Oils </a:t>
            </a:r>
          </a:p>
          <a:p>
            <a:pPr marL="0" lvl="0" indent="0">
              <a:buClrTx/>
              <a:buNone/>
              <a:defRPr/>
            </a:pPr>
            <a:r>
              <a:rPr lang="en-US" altLang="zh-CN" sz="1800" b="1" dirty="0">
                <a:ea typeface="宋体" charset="-122"/>
              </a:rPr>
              <a:t>		- High viscosity decreases MRR </a:t>
            </a:r>
          </a:p>
          <a:p>
            <a:pPr marL="36576" indent="0">
              <a:buSzPct val="80000"/>
              <a:buNone/>
              <a:defRPr/>
            </a:pPr>
            <a:endParaRPr lang="en-US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54989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USM system component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5FCF-544B-478A-8DDA-09F03786927D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95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b="1" dirty="0"/>
              <a:t>3. Tool Holder/Acoustic head</a:t>
            </a:r>
          </a:p>
          <a:p>
            <a:pPr lvl="2"/>
            <a:r>
              <a:rPr lang="en-US" sz="1800" b="1" dirty="0"/>
              <a:t>The shape of the tool holder is cylindrical or conical, or a modified cone which helps in magnifying the tool tip vibrations. </a:t>
            </a:r>
          </a:p>
          <a:p>
            <a:pPr lvl="2"/>
            <a:r>
              <a:rPr lang="en-US" altLang="zh-CN" sz="1800" b="1" dirty="0"/>
              <a:t>Its function is to increase the tool vibration amplitude</a:t>
            </a:r>
            <a:r>
              <a:rPr lang="zh-CN" altLang="en-US" sz="1800" b="1" dirty="0"/>
              <a:t> </a:t>
            </a:r>
            <a:r>
              <a:rPr lang="en-US" altLang="zh-CN" sz="1800" b="1" dirty="0"/>
              <a:t>and to match the vibrator to the acoustic</a:t>
            </a:r>
            <a:r>
              <a:rPr lang="zh-CN" altLang="en-US" sz="1800" b="1" dirty="0"/>
              <a:t> </a:t>
            </a:r>
            <a:r>
              <a:rPr lang="en-US" altLang="zh-CN" sz="1800" b="1" dirty="0"/>
              <a:t>load. Therefore it must be constructed of a material with good acoustic properties and be highly resistant to fatigue</a:t>
            </a:r>
            <a:r>
              <a:rPr lang="zh-CN" altLang="en-US" sz="1800" b="1" dirty="0"/>
              <a:t> </a:t>
            </a:r>
            <a:r>
              <a:rPr lang="en-US" altLang="zh-CN" sz="1800" b="1" dirty="0"/>
              <a:t>cracking</a:t>
            </a:r>
            <a:r>
              <a:rPr lang="en-US" altLang="zh-CN" sz="1800" b="1" dirty="0">
                <a:solidFill>
                  <a:srgbClr val="002060"/>
                </a:solidFill>
              </a:rPr>
              <a:t>. </a:t>
            </a:r>
          </a:p>
          <a:p>
            <a:pPr lvl="2"/>
            <a:r>
              <a:rPr lang="en-US" altLang="zh-CN" sz="1800" b="1" dirty="0" err="1">
                <a:ea typeface="宋体" charset="-122"/>
              </a:rPr>
              <a:t>Monel</a:t>
            </a:r>
            <a:r>
              <a:rPr lang="zh-CN" altLang="en-US" sz="1800" b="1" dirty="0">
                <a:ea typeface="宋体" charset="-122"/>
              </a:rPr>
              <a:t> </a:t>
            </a:r>
            <a:r>
              <a:rPr lang="en-US" altLang="zh-CN" sz="1800" b="1" dirty="0">
                <a:ea typeface="宋体" charset="-122"/>
              </a:rPr>
              <a:t>and titanium have good acoustic properties and are often used together with stainless steel, which is cheaper. </a:t>
            </a:r>
          </a:p>
          <a:p>
            <a:pPr lvl="2"/>
            <a:endParaRPr lang="en-US" altLang="zh-CN" sz="1800" b="1" dirty="0">
              <a:solidFill>
                <a:srgbClr val="002060"/>
              </a:solidFill>
            </a:endParaRPr>
          </a:p>
          <a:p>
            <a:pPr lvl="2"/>
            <a:endParaRPr lang="en-US" sz="1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4902" t="13092" r="22821" b="19670"/>
          <a:stretch>
            <a:fillRect/>
          </a:stretch>
        </p:blipFill>
        <p:spPr bwMode="auto">
          <a:xfrm>
            <a:off x="372912" y="4813299"/>
            <a:ext cx="1925929" cy="1896023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2" descr="C:\Users\Nungsithoi\Desktop\sonic-ultrasonic-transducers-sonic-ultrasonic-assistance-in-machining-and-production-process-000101099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715871"/>
            <a:ext cx="2496220" cy="2052228"/>
          </a:xfrm>
          <a:prstGeom prst="rect">
            <a:avLst/>
          </a:prstGeom>
          <a:noFill/>
        </p:spPr>
      </p:pic>
      <p:pic>
        <p:nvPicPr>
          <p:cNvPr id="6" name="Content Placeholder 3" descr="LM-36_page11_imag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4779116"/>
            <a:ext cx="2740173" cy="11431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0544" y="5958394"/>
            <a:ext cx="3334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/>
              <a:t> </a:t>
            </a:r>
            <a:r>
              <a:rPr lang="en-IN" sz="1600" b="1" dirty="0"/>
              <a:t>Exponential      tapered    stepped</a:t>
            </a:r>
          </a:p>
        </p:txBody>
      </p:sp>
    </p:spTree>
    <p:extLst>
      <p:ext uri="{BB962C8B-B14F-4D97-AF65-F5344CB8AC3E}">
        <p14:creationId xmlns:p14="http://schemas.microsoft.com/office/powerpoint/2010/main" val="1711344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USM system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b="1" dirty="0"/>
              <a:t>4. Tool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Tool material should be tough and ductile. Low carbon steels and stainless steels give good performance.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Tools are usually 25 mm long ; its size is equal to the hole size minus twice the size of abrasives.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Mass of tool should be minimum possible so that it does not absorb the ultrasonic energy. </a:t>
            </a:r>
          </a:p>
          <a:p>
            <a:pPr lvl="2"/>
            <a:endParaRPr lang="en-US" altLang="zh-CN" dirty="0">
              <a:ea typeface="宋体" charset="-122"/>
            </a:endParaRPr>
          </a:p>
          <a:p>
            <a:pPr lvl="2"/>
            <a:r>
              <a:rPr lang="en-US" altLang="zh-CN" dirty="0">
                <a:ea typeface="宋体" charset="-122"/>
              </a:rPr>
              <a:t>It is important to realize that finishing or polishing operations on the tools are sometimes necessary because their surface finish will be reproduced in the workpiece.</a:t>
            </a:r>
          </a:p>
          <a:p>
            <a:pPr lvl="2"/>
            <a:endParaRPr lang="en-US" altLang="zh-CN" dirty="0"/>
          </a:p>
          <a:p>
            <a:pPr lvl="2"/>
            <a:r>
              <a:rPr lang="en-US" altLang="zh-CN" dirty="0"/>
              <a:t>Tool and </a:t>
            </a:r>
            <a:r>
              <a:rPr lang="en-US" altLang="zh-CN" dirty="0" err="1"/>
              <a:t>toolholder</a:t>
            </a:r>
            <a:r>
              <a:rPr lang="en-US" altLang="zh-CN" dirty="0"/>
              <a:t> are often attached by silver brazing. </a:t>
            </a:r>
          </a:p>
          <a:p>
            <a:pPr lvl="2"/>
            <a:endParaRPr lang="en-US" altLang="zh-CN" dirty="0">
              <a:ea typeface="宋体" charset="-122"/>
            </a:endParaRP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49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en-US" dirty="0"/>
              <a:t>Amplitude of vibration (a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- 15- 50 um.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dirty="0"/>
              <a:t>Frequency of vibration (f)-19-25kHz</a:t>
            </a:r>
          </a:p>
          <a:p>
            <a:pPr marL="571500" indent="-457200">
              <a:buAutoNum type="arabicPeriod"/>
            </a:pPr>
            <a:r>
              <a:rPr lang="en-US" dirty="0"/>
              <a:t>Feed force (F)</a:t>
            </a:r>
          </a:p>
          <a:p>
            <a:pPr marL="571500" indent="-457200">
              <a:buAutoNum type="arabicPeriod"/>
            </a:pPr>
            <a:r>
              <a:rPr lang="en-US" dirty="0"/>
              <a:t>Feed pressure (p)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dirty="0"/>
              <a:t>Abrasive size-15-150um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dirty="0"/>
              <a:t>Contact area of the tool – A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dirty="0"/>
              <a:t>Volume concentration of abrasive in slurry - C</a:t>
            </a:r>
          </a:p>
          <a:p>
            <a:pPr marL="571500" indent="-457200">
              <a:buFont typeface="Arial" pitchFamily="34" charset="0"/>
              <a:buAutoNum type="arabicPeriod"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18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Parameters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25763-A14F-4782-A817-67E709BC062E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Mohit Ostwal, Asst. Prof., JIET-coed, Jodhpur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772816"/>
            <a:ext cx="3238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5373216"/>
            <a:ext cx="5619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Nungsithoi\Desktop\LM-36_page9_imag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203711"/>
            <a:ext cx="7488832" cy="5458690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204864"/>
            <a:ext cx="1190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861048"/>
            <a:ext cx="1190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2060848"/>
            <a:ext cx="1190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933056"/>
            <a:ext cx="1190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5517232"/>
            <a:ext cx="1190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5013176"/>
            <a:ext cx="6477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5445224"/>
            <a:ext cx="704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6309320"/>
            <a:ext cx="4191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240" y="4797152"/>
            <a:ext cx="53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35696" y="4797152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27784" y="3140968"/>
            <a:ext cx="5143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35896" y="1556792"/>
            <a:ext cx="3524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84168" y="3140968"/>
            <a:ext cx="55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2320" y="2204864"/>
            <a:ext cx="352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2670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693152" cy="4495800"/>
          </a:xfrm>
        </p:spPr>
        <p:txBody>
          <a:bodyPr>
            <a:normAutofit/>
          </a:bodyPr>
          <a:lstStyle/>
          <a:p>
            <a:pPr indent="-34290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mainly used for </a:t>
            </a:r>
          </a:p>
          <a:p>
            <a:pPr indent="-34290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drilling  </a:t>
            </a:r>
          </a:p>
          <a:p>
            <a:pPr indent="-34290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grinding,</a:t>
            </a:r>
          </a:p>
          <a:p>
            <a:pPr indent="-34290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Profiling</a:t>
            </a:r>
          </a:p>
          <a:p>
            <a:pPr indent="-34290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coining </a:t>
            </a:r>
          </a:p>
          <a:p>
            <a:pPr indent="-34290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piercing of dies </a:t>
            </a:r>
          </a:p>
          <a:p>
            <a:pPr marL="342900" lvl="1" indent="-34290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 welding operations on all materials which can be treated suitably by abrasives. </a:t>
            </a:r>
          </a:p>
          <a:p>
            <a:pPr marL="342900" lvl="1" indent="-34290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 Used for machining hard and brittle metallic alloys, semiconductors, glass, ceramics, carbides etc.</a:t>
            </a:r>
          </a:p>
          <a:p>
            <a:pPr lvl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(8)  Used for machining round, square, irregular shaped holes and surface impressions.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35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indent="-342900">
              <a:lnSpc>
                <a:spcPct val="80000"/>
              </a:lnSpc>
            </a:pPr>
            <a:r>
              <a:rPr lang="en-US" sz="2400" dirty="0"/>
              <a:t>Machining any materials regardless of their conductivity</a:t>
            </a:r>
            <a:br>
              <a:rPr lang="en-US" sz="2400" dirty="0"/>
            </a:br>
            <a:endParaRPr lang="en-US" sz="2400" dirty="0"/>
          </a:p>
          <a:p>
            <a:pPr indent="-342900">
              <a:lnSpc>
                <a:spcPct val="80000"/>
              </a:lnSpc>
            </a:pPr>
            <a:r>
              <a:rPr lang="en-US" sz="2400" dirty="0"/>
              <a:t>USM apply to machining semi-conductor such as silicon, germanium etc.</a:t>
            </a:r>
          </a:p>
          <a:p>
            <a:pPr indent="-342900">
              <a:lnSpc>
                <a:spcPct val="80000"/>
              </a:lnSpc>
              <a:buNone/>
            </a:pPr>
            <a:endParaRPr lang="en-US" sz="2400" dirty="0"/>
          </a:p>
          <a:p>
            <a:pPr indent="-342900">
              <a:lnSpc>
                <a:spcPct val="80000"/>
              </a:lnSpc>
            </a:pPr>
            <a:r>
              <a:rPr lang="en-US" sz="2400" dirty="0"/>
              <a:t>USM is suitable to precise machining brittle material.</a:t>
            </a:r>
            <a:br>
              <a:rPr lang="en-US" sz="2400" dirty="0"/>
            </a:br>
            <a:endParaRPr lang="en-US" sz="2400" dirty="0"/>
          </a:p>
          <a:p>
            <a:pPr indent="-342900">
              <a:lnSpc>
                <a:spcPct val="80000"/>
              </a:lnSpc>
            </a:pPr>
            <a:r>
              <a:rPr lang="en-US" sz="2400" dirty="0"/>
              <a:t>USM does not produce electric, thermal, chemical abnormal surface.</a:t>
            </a:r>
          </a:p>
          <a:p>
            <a:pPr indent="-342900">
              <a:lnSpc>
                <a:spcPct val="80000"/>
              </a:lnSpc>
            </a:pPr>
            <a:endParaRPr lang="en-US" sz="2400" dirty="0"/>
          </a:p>
          <a:p>
            <a:pPr indent="-342900">
              <a:lnSpc>
                <a:spcPct val="80000"/>
              </a:lnSpc>
            </a:pPr>
            <a:r>
              <a:rPr lang="en-US" sz="2400" dirty="0"/>
              <a:t>Can drill circular or non-circular holes in very hard materials </a:t>
            </a:r>
          </a:p>
          <a:p>
            <a:pPr indent="-342900">
              <a:lnSpc>
                <a:spcPct val="80000"/>
              </a:lnSpc>
            </a:pPr>
            <a:endParaRPr lang="en-US" sz="2400" dirty="0"/>
          </a:p>
          <a:p>
            <a:pPr indent="-342900">
              <a:lnSpc>
                <a:spcPct val="80000"/>
              </a:lnSpc>
            </a:pPr>
            <a:r>
              <a:rPr lang="en-US" sz="2400" dirty="0"/>
              <a:t>Less stress</a:t>
            </a:r>
            <a:r>
              <a:rPr lang="en-US" sz="2400" i="1" dirty="0"/>
              <a:t> </a:t>
            </a:r>
            <a:r>
              <a:rPr lang="en-US" sz="2400" dirty="0"/>
              <a:t>because of its non-thermal characteristics </a:t>
            </a:r>
          </a:p>
        </p:txBody>
      </p:sp>
    </p:spTree>
    <p:extLst>
      <p:ext uri="{BB962C8B-B14F-4D97-AF65-F5344CB8AC3E}">
        <p14:creationId xmlns:p14="http://schemas.microsoft.com/office/powerpoint/2010/main" val="1053211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-342900"/>
            <a:r>
              <a:rPr lang="en-US" sz="2400" dirty="0"/>
              <a:t>USM has low material removal rate. (3-15mm3/min)</a:t>
            </a:r>
            <a:br>
              <a:rPr lang="en-US" sz="2400" dirty="0"/>
            </a:br>
            <a:endParaRPr lang="en-US" sz="2400" dirty="0"/>
          </a:p>
          <a:p>
            <a:pPr indent="-342900"/>
            <a:r>
              <a:rPr lang="en-US" sz="2400" dirty="0"/>
              <a:t>Tool wears fast in USM.</a:t>
            </a:r>
            <a:br>
              <a:rPr lang="en-US" sz="2400" dirty="0"/>
            </a:br>
            <a:endParaRPr lang="en-US" sz="2400" dirty="0"/>
          </a:p>
          <a:p>
            <a:pPr indent="-342900"/>
            <a:r>
              <a:rPr lang="en-US" sz="2400" dirty="0"/>
              <a:t>Machining area and depth is restraint in USM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9588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1533-6796-49D2-93CE-B636BD667573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Google.com</a:t>
            </a:r>
          </a:p>
          <a:p>
            <a:r>
              <a:rPr lang="en-US" dirty="0"/>
              <a:t>Wikipedia.org</a:t>
            </a:r>
          </a:p>
          <a:p>
            <a:r>
              <a:rPr lang="en-US" dirty="0"/>
              <a:t>Studymafia.org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Introduction</a:t>
            </a:r>
          </a:p>
          <a:p>
            <a:pPr marL="514350" indent="-514350">
              <a:buAutoNum type="arabicPeriod"/>
            </a:pPr>
            <a:r>
              <a:rPr lang="en-US" dirty="0"/>
              <a:t>Schematic diagram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Principle &amp; Working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Mechanism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USM system &amp; subsystem </a:t>
            </a:r>
          </a:p>
          <a:p>
            <a:pPr marL="514350" indent="-514350">
              <a:buAutoNum type="arabicPeriod"/>
            </a:pPr>
            <a:r>
              <a:rPr lang="en-US" dirty="0"/>
              <a:t>Process parameter &amp; effect</a:t>
            </a:r>
          </a:p>
          <a:p>
            <a:pPr marL="514350" indent="-514350">
              <a:buAutoNum type="arabicPeriod"/>
            </a:pPr>
            <a:r>
              <a:rPr lang="en-US" dirty="0"/>
              <a:t>Application </a:t>
            </a:r>
          </a:p>
          <a:p>
            <a:pPr marL="514350" indent="-514350">
              <a:buAutoNum type="arabicPeriod"/>
            </a:pPr>
            <a:r>
              <a:rPr lang="en-US" dirty="0"/>
              <a:t>Advantages &amp; disadvantages</a:t>
            </a:r>
          </a:p>
          <a:p>
            <a:pPr marL="514350" indent="-514350">
              <a:buAutoNum type="arabicPeriod"/>
            </a:pPr>
            <a:r>
              <a:rPr lang="en-US" dirty="0"/>
              <a:t>References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97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Thanks  </a:t>
            </a:r>
          </a:p>
        </p:txBody>
      </p:sp>
    </p:spTree>
    <p:extLst>
      <p:ext uri="{BB962C8B-B14F-4D97-AF65-F5344CB8AC3E}">
        <p14:creationId xmlns:p14="http://schemas.microsoft.com/office/powerpoint/2010/main" val="327774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Ultrasonic Machining-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3197" y="1905000"/>
            <a:ext cx="4953000" cy="480060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Ultrasonic machining is a non-traditional mechanical means of uniform stock material  removal process</a:t>
            </a:r>
            <a:endParaRPr lang="en-US" dirty="0"/>
          </a:p>
          <a:p>
            <a:r>
              <a:rPr lang="en-IN" dirty="0"/>
              <a:t>It is applicable to both conductive and nonconductive materials.</a:t>
            </a:r>
          </a:p>
          <a:p>
            <a:r>
              <a:rPr lang="en-IN" dirty="0"/>
              <a:t> Particularly suited for very hard and/or brittle materials such as graphite, glass, carbide, and ceramics.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0"/>
            <a:ext cx="310515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80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Ultrasonic Machining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70784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It is a mechanical material removal process, used to erode material in the form of fine holes and cavities in hard or brittle workpiece.</a:t>
            </a:r>
          </a:p>
          <a:p>
            <a:r>
              <a:rPr lang="en-US" dirty="0"/>
              <a:t>It uses formed tools, vibrations of high frequency and a suitable abrasive slurry mix.</a:t>
            </a:r>
          </a:p>
          <a:p>
            <a:r>
              <a:rPr lang="en-US" dirty="0"/>
              <a:t>Ultrasonic  range is possible with the help of </a:t>
            </a:r>
            <a:r>
              <a:rPr lang="en-US" b="1" dirty="0"/>
              <a:t>piezoelectric</a:t>
            </a:r>
            <a:r>
              <a:rPr lang="en-US" dirty="0"/>
              <a:t> materials.</a:t>
            </a:r>
          </a:p>
          <a:p>
            <a:r>
              <a:rPr lang="en-US" dirty="0"/>
              <a:t>Frequency  &gt; 20,000 Hz.</a:t>
            </a:r>
          </a:p>
          <a:p>
            <a:endParaRPr lang="en-US" dirty="0"/>
          </a:p>
        </p:txBody>
      </p:sp>
      <p:pic>
        <p:nvPicPr>
          <p:cNvPr id="4" name="Content Placeholder 7" descr="img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600200"/>
            <a:ext cx="3760838" cy="478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4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Schematic Diagram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04975"/>
            <a:ext cx="8338504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151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/>
              <a:t>Impact erosion process - abrasive particles.</a:t>
            </a:r>
          </a:p>
          <a:p>
            <a:r>
              <a:rPr lang="en-US" sz="4000" dirty="0"/>
              <a:t>Cutting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4000" dirty="0"/>
              <a:t>abrasive particles in the slurry (fluid).</a:t>
            </a:r>
          </a:p>
          <a:p>
            <a:r>
              <a:rPr lang="en-US" sz="4000" dirty="0"/>
              <a:t>Material removal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4000" dirty="0"/>
              <a:t>abrading action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4000" dirty="0"/>
              <a:t>“</a:t>
            </a:r>
            <a:r>
              <a:rPr lang="en-US" sz="4000" b="1" dirty="0"/>
              <a:t>shaped tool”</a:t>
            </a:r>
            <a:r>
              <a:rPr lang="en-US" sz="4000" dirty="0"/>
              <a:t> and the workpiece.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36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620000" cy="1143000"/>
          </a:xfrm>
        </p:spPr>
        <p:txBody>
          <a:bodyPr/>
          <a:lstStyle/>
          <a:p>
            <a:r>
              <a:rPr lang="en-US" dirty="0"/>
              <a:t>Working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4648200" cy="542737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altLang="zh-CN" dirty="0">
                <a:ea typeface="宋体" charset="-122"/>
              </a:rPr>
              <a:t>The process is performed by a cutting tool, which oscillates</a:t>
            </a:r>
            <a:r>
              <a:rPr lang="zh-CN" altLang="en-US" u="sng" dirty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at high frequency, typically 20-40 kHz, in abrasive slurry. </a:t>
            </a:r>
          </a:p>
          <a:p>
            <a:pPr lvl="0"/>
            <a:r>
              <a:rPr lang="en-US" altLang="zh-CN" dirty="0">
                <a:ea typeface="宋体" charset="-122"/>
              </a:rPr>
              <a:t>The tool is gradually fed with a uniform force.</a:t>
            </a:r>
          </a:p>
          <a:p>
            <a:r>
              <a:rPr lang="en-US" altLang="zh-CN" dirty="0">
                <a:ea typeface="宋体" charset="-122"/>
              </a:rPr>
              <a:t>The high-speed reciprocations of the tool drive the abrasive grains across a small gap against the workpiece . </a:t>
            </a:r>
          </a:p>
          <a:p>
            <a:r>
              <a:rPr lang="en-US" altLang="zh-CN" dirty="0">
                <a:ea typeface="宋体" charset="-122"/>
              </a:rPr>
              <a:t>The impact of the abrasive is the energy principally responsible for material removal in the form of small wear particles that are carried away by the abrasive slurry. </a:t>
            </a:r>
          </a:p>
          <a:p>
            <a:r>
              <a:rPr lang="en-US" altLang="zh-CN" dirty="0">
                <a:ea typeface="宋体" charset="-122"/>
              </a:rPr>
              <a:t>The shape of the tool corresponds</a:t>
            </a:r>
            <a:r>
              <a:rPr lang="en-US" altLang="zh-CN" u="sng" dirty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to the shape to be produced in the workpiece. </a:t>
            </a:r>
          </a:p>
          <a:p>
            <a:pPr lvl="0"/>
            <a:endParaRPr lang="en-US" altLang="zh-CN" dirty="0">
              <a:ea typeface="宋体" charset="-122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056" y="1676400"/>
            <a:ext cx="3915664" cy="499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24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Mechanism for material removal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Occurs when the abrasive particles, suspended</a:t>
            </a:r>
            <a:r>
              <a:rPr lang="zh-CN" altLang="en-US" dirty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in the slurry between the tool and workpiece, are struck</a:t>
            </a:r>
            <a:r>
              <a:rPr lang="zh-CN" altLang="en-US" dirty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by the </a:t>
            </a:r>
            <a:r>
              <a:rPr lang="en-US" altLang="zh-CN" dirty="0" err="1">
                <a:ea typeface="宋体" charset="-122"/>
              </a:rPr>
              <a:t>downstroke</a:t>
            </a:r>
            <a:r>
              <a:rPr lang="zh-CN" altLang="en-US" dirty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of the vibration</a:t>
            </a:r>
            <a:r>
              <a:rPr lang="zh-CN" altLang="en-US" dirty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tool. </a:t>
            </a:r>
          </a:p>
          <a:p>
            <a:pPr algn="just"/>
            <a:r>
              <a:rPr lang="en-US" altLang="zh-CN" dirty="0">
                <a:ea typeface="宋体" charset="-122"/>
              </a:rPr>
              <a:t>The impact propels</a:t>
            </a:r>
            <a:r>
              <a:rPr lang="zh-CN" altLang="en-US" dirty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the particles across the cutting gap, hammering</a:t>
            </a:r>
            <a:r>
              <a:rPr lang="zh-CN" altLang="en-US" dirty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them into the surface of both tool and workpiece. Collapse of the cavitation</a:t>
            </a:r>
            <a:r>
              <a:rPr lang="zh-CN" altLang="en-US" dirty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bubbles in the abrasive suspension results in very high local pressures. </a:t>
            </a:r>
          </a:p>
          <a:p>
            <a:pPr algn="just"/>
            <a:r>
              <a:rPr lang="en-US" altLang="zh-CN" dirty="0">
                <a:ea typeface="宋体" charset="-122"/>
              </a:rPr>
              <a:t>Under the action of the associated shock waves</a:t>
            </a:r>
            <a:r>
              <a:rPr lang="zh-CN" altLang="en-US" dirty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on the abrasive particles, </a:t>
            </a:r>
            <a:r>
              <a:rPr lang="en-US" altLang="zh-CN" dirty="0" err="1">
                <a:ea typeface="宋体" charset="-122"/>
              </a:rPr>
              <a:t>microcracks</a:t>
            </a:r>
            <a:r>
              <a:rPr lang="en-US" altLang="zh-CN" dirty="0">
                <a:ea typeface="宋体" charset="-122"/>
              </a:rPr>
              <a:t> are generated at the interface of the workpiece – brittle fracture. </a:t>
            </a:r>
          </a:p>
          <a:p>
            <a:pPr algn="just"/>
            <a:r>
              <a:rPr lang="en-US" altLang="zh-CN" dirty="0">
                <a:ea typeface="宋体" charset="-122"/>
              </a:rPr>
              <a:t>The brittle fracture lead to chipping of particles from the workpiece.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5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USM system components</a:t>
            </a:r>
            <a:br>
              <a:rPr lang="en-US" dirty="0"/>
            </a:b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501-75A1-4D70-8AA9-244B39515C95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05200" cy="4800600"/>
          </a:xfrm>
        </p:spPr>
        <p:txBody>
          <a:bodyPr/>
          <a:lstStyle/>
          <a:p>
            <a:pPr marL="571500" indent="-457200">
              <a:buAutoNum type="arabicPeriod"/>
            </a:pPr>
            <a:r>
              <a:rPr lang="en-US" dirty="0"/>
              <a:t>Power supply</a:t>
            </a:r>
          </a:p>
          <a:p>
            <a:pPr marL="571500" indent="-457200">
              <a:buAutoNum type="arabicPeriod"/>
            </a:pPr>
            <a:r>
              <a:rPr lang="en-US" dirty="0"/>
              <a:t>Transducer</a:t>
            </a:r>
          </a:p>
          <a:p>
            <a:pPr marL="571500" indent="-457200">
              <a:buAutoNum type="arabicPeriod"/>
            </a:pPr>
            <a:r>
              <a:rPr lang="en-US" dirty="0"/>
              <a:t>Tool holder</a:t>
            </a:r>
          </a:p>
          <a:p>
            <a:pPr marL="571500" indent="-457200">
              <a:buAutoNum type="arabicPeriod"/>
            </a:pPr>
            <a:r>
              <a:rPr lang="en-US" dirty="0"/>
              <a:t>Tool</a:t>
            </a:r>
          </a:p>
          <a:p>
            <a:pPr marL="571500" indent="-457200">
              <a:buAutoNum type="arabicPeriod"/>
            </a:pPr>
            <a:r>
              <a:rPr lang="en-US" dirty="0"/>
              <a:t>Abrasive slurry</a:t>
            </a:r>
          </a:p>
        </p:txBody>
      </p:sp>
      <p:pic>
        <p:nvPicPr>
          <p:cNvPr id="4" name="Picture 4" descr="manufact-358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447800"/>
            <a:ext cx="4876800" cy="5181600"/>
          </a:xfrm>
          <a:prstGeom prst="rect">
            <a:avLst/>
          </a:prstGeom>
          <a:ln w="38100" cap="sq">
            <a:solidFill>
              <a:srgbClr val="00B0F0"/>
            </a:solidFill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7936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189</TotalTime>
  <Words>827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Times New Roman</vt:lpstr>
      <vt:lpstr>Tw Cen MT</vt:lpstr>
      <vt:lpstr>Verdana</vt:lpstr>
      <vt:lpstr>Wingdings</vt:lpstr>
      <vt:lpstr>Wingdings 2</vt:lpstr>
      <vt:lpstr>Median</vt:lpstr>
      <vt:lpstr>Seminar  On Ultrasonic Machining</vt:lpstr>
      <vt:lpstr>Content</vt:lpstr>
      <vt:lpstr>Ultrasonic Machining- Introduction</vt:lpstr>
      <vt:lpstr>Ultrasonic Machining</vt:lpstr>
      <vt:lpstr>Schematic Diagram</vt:lpstr>
      <vt:lpstr>Process</vt:lpstr>
      <vt:lpstr>Working Principle</vt:lpstr>
      <vt:lpstr>Mechanism for material removal</vt:lpstr>
      <vt:lpstr>USM system components </vt:lpstr>
      <vt:lpstr>USM system components </vt:lpstr>
      <vt:lpstr>USM system component</vt:lpstr>
      <vt:lpstr>USM system component</vt:lpstr>
      <vt:lpstr>USM system component</vt:lpstr>
      <vt:lpstr>Process Parameters</vt:lpstr>
      <vt:lpstr>Process Parameters</vt:lpstr>
      <vt:lpstr>Application</vt:lpstr>
      <vt:lpstr>Advantages</vt:lpstr>
      <vt:lpstr>Disadvantages</vt:lpstr>
      <vt:lpstr>References</vt:lpstr>
      <vt:lpstr>Thanks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Ultrasonic Machining</dc:title>
  <dc:creator>MOHIT</dc:creator>
  <cp:lastModifiedBy>Sumit Thakur</cp:lastModifiedBy>
  <cp:revision>58</cp:revision>
  <dcterms:created xsi:type="dcterms:W3CDTF">2006-08-16T00:00:00Z</dcterms:created>
  <dcterms:modified xsi:type="dcterms:W3CDTF">2021-10-05T05:02:47Z</dcterms:modified>
</cp:coreProperties>
</file>