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1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B690-585D-41F6-814C-A710FFD6B98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837D7-E951-428F-A1A3-E56D99C7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AFEC4-B53D-4654-87C1-B51C2AFB605E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C9100E-8D68-4DCB-B29E-3FDD38D408C9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277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E6E1EA-665B-418A-BA25-57D50479F04D}" type="slidenum">
              <a:rPr lang="en-US" sz="1200">
                <a:latin typeface="Times New Roman" pitchFamily="18" charset="0"/>
              </a:rPr>
              <a:pPr algn="r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E2E4F69-08F7-46BD-A726-5E9B5362CD1F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0BB0A0-19A9-47EA-A026-81F36A73E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69-08F7-46BD-A726-5E9B5362CD1F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B0A0-19A9-47EA-A026-81F36A73E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E2E4F69-08F7-46BD-A726-5E9B5362CD1F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B0BB0A0-19A9-47EA-A026-81F36A73E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69-08F7-46BD-A726-5E9B5362CD1F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BB0A0-19A9-47EA-A026-81F36A73E3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69-08F7-46BD-A726-5E9B5362CD1F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B0BB0A0-19A9-47EA-A026-81F36A73E3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2E4F69-08F7-46BD-A726-5E9B5362CD1F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0BB0A0-19A9-47EA-A026-81F36A73E3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2E4F69-08F7-46BD-A726-5E9B5362CD1F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0BB0A0-19A9-47EA-A026-81F36A73E3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69-08F7-46BD-A726-5E9B5362CD1F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BB0A0-19A9-47EA-A026-81F36A73E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69-08F7-46BD-A726-5E9B5362CD1F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0BB0A0-19A9-47EA-A026-81F36A73E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69-08F7-46BD-A726-5E9B5362CD1F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BB0A0-19A9-47EA-A026-81F36A73E3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E2E4F69-08F7-46BD-A726-5E9B5362CD1F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B0BB0A0-19A9-47EA-A026-81F36A73E3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2E4F69-08F7-46BD-A726-5E9B5362CD1F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0BB0A0-19A9-47EA-A026-81F36A73E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ptplanet.com/" TargetMode="External"/><Relationship Id="rId4" Type="http://schemas.openxmlformats.org/officeDocument/2006/relationships/hyperlink" Target="http://www.studymafia.org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KdTwQXre1D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3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stri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93725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57200" y="762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Verdana" pitchFamily="34" charset="0"/>
              </a:rPr>
              <a:t>www.studymafia.org</a:t>
            </a:r>
            <a:endParaRPr lang="en-US" sz="6000">
              <a:solidFill>
                <a:srgbClr val="FF9900"/>
              </a:solidFill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533400" y="5181600"/>
            <a:ext cx="8610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atin typeface="Times New Roman" pitchFamily="18" charset="0"/>
              </a:rPr>
              <a:t>Submitted To:				              Submitted By:</a:t>
            </a:r>
          </a:p>
          <a:p>
            <a:pPr>
              <a:defRPr/>
            </a:pPr>
            <a:r>
              <a:rPr lang="en-US" b="1" dirty="0">
                <a:latin typeface="+mn-lt"/>
              </a:rPr>
              <a:t>www.studymafia.org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Times New Roman" pitchFamily="18" charset="0"/>
              </a:rPr>
              <a:t>                                                        </a:t>
            </a:r>
            <a:r>
              <a:rPr lang="en-US" b="1" dirty="0" err="1">
                <a:latin typeface="+mn-lt"/>
              </a:rPr>
              <a:t>www.studymafia.org</a:t>
            </a:r>
            <a:r>
              <a:rPr lang="en-US" dirty="0"/>
              <a:t> </a:t>
            </a:r>
            <a:r>
              <a:rPr lang="en-US" b="1" dirty="0">
                <a:latin typeface="Times New Roman" pitchFamily="18" charset="0"/>
              </a:rPr>
              <a:t>               </a:t>
            </a: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2627313" y="2276475"/>
            <a:ext cx="3733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Seminar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On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 </a:t>
            </a:r>
            <a:r>
              <a:rPr lang="en-US" altLang="zh-TW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RaspberryPi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86" y="1512465"/>
            <a:ext cx="5768578" cy="38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 flipH="1">
            <a:off x="4627811" y="5227216"/>
            <a:ext cx="11162" cy="545827"/>
          </a:xfrm>
          <a:prstGeom prst="line">
            <a:avLst/>
          </a:prstGeom>
          <a:noFill/>
          <a:ln w="635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152304" y="4357688"/>
            <a:ext cx="955477" cy="794742"/>
          </a:xfrm>
          <a:prstGeom prst="rect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4393406" y="1571625"/>
            <a:ext cx="642938" cy="1187648"/>
          </a:xfrm>
          <a:prstGeom prst="rect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rot="10800000" flipH="1">
            <a:off x="6182693" y="1592834"/>
            <a:ext cx="630659" cy="332631"/>
          </a:xfrm>
          <a:prstGeom prst="line">
            <a:avLst/>
          </a:prstGeom>
          <a:noFill/>
          <a:ln w="635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5348883" y="1785937"/>
            <a:ext cx="741164" cy="973336"/>
          </a:xfrm>
          <a:prstGeom prst="rect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6090047" y="71089"/>
            <a:ext cx="2215753" cy="14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2400" dirty="0">
                <a:latin typeface="+mj-lt"/>
                <a:ea typeface="Gill Sans Light" charset="0"/>
                <a:cs typeface="Gill Sans Light" charset="0"/>
              </a:rPr>
              <a:t>3.5mm Audio</a:t>
            </a:r>
          </a:p>
          <a:p>
            <a:pPr algn="ctr"/>
            <a:r>
              <a:rPr lang="en-US" altLang="en-US" sz="2400" dirty="0">
                <a:latin typeface="+mj-lt"/>
                <a:ea typeface="Gill Sans Light" charset="0"/>
                <a:cs typeface="Gill Sans Light" charset="0"/>
              </a:rPr>
              <a:t>Standard headphone socket</a:t>
            </a:r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6698" y="1080492"/>
            <a:ext cx="220310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2400" dirty="0">
                <a:latin typeface="+mj-lt"/>
                <a:ea typeface="Gill Sans Light" charset="0"/>
                <a:cs typeface="Gill Sans Light" charset="0"/>
              </a:rPr>
              <a:t>RCA Video</a:t>
            </a:r>
          </a:p>
          <a:p>
            <a:pPr algn="ctr"/>
            <a:r>
              <a:rPr lang="en-US" altLang="en-US" sz="2400" dirty="0">
                <a:latin typeface="+mj-lt"/>
                <a:ea typeface="Gill Sans Light" charset="0"/>
                <a:cs typeface="Gill Sans Light" charset="0"/>
              </a:rPr>
              <a:t>(works with most older TVs)</a:t>
            </a:r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1107281" y="5638800"/>
            <a:ext cx="7054453" cy="112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2800" dirty="0">
                <a:latin typeface="+mj-lt"/>
                <a:ea typeface="Gill Sans Light" charset="0"/>
                <a:cs typeface="Gill Sans Light" charset="0"/>
              </a:rPr>
              <a:t>HDMI Audio &amp; Video</a:t>
            </a:r>
          </a:p>
          <a:p>
            <a:pPr algn="ctr"/>
            <a:r>
              <a:rPr lang="en-US" altLang="en-US" sz="2800" dirty="0">
                <a:latin typeface="+mj-lt"/>
                <a:ea typeface="Gill Sans Light" charset="0"/>
                <a:cs typeface="Gill Sans Light" charset="0"/>
              </a:rPr>
              <a:t>(works with modern TVs and DVI monitors)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50031" y="76201"/>
            <a:ext cx="7911703" cy="1600199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rgbClr val="008000"/>
                </a:solidFill>
              </a:rPr>
              <a:t>A/V (Audio/Video)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rot="10800000">
            <a:off x="2154287" y="1588369"/>
            <a:ext cx="2130847" cy="226590"/>
          </a:xfrm>
          <a:prstGeom prst="line">
            <a:avLst/>
          </a:prstGeom>
          <a:noFill/>
          <a:ln w="635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512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7" grpId="0" animBg="1"/>
      <p:bldP spid="27658" grpId="0" animBg="1"/>
      <p:bldP spid="27659" grpId="0"/>
      <p:bldP spid="13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6" y="1512466"/>
            <a:ext cx="5768578" cy="38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1676885" y="2233816"/>
            <a:ext cx="631401" cy="737984"/>
          </a:xfrm>
          <a:prstGeom prst="line">
            <a:avLst/>
          </a:prstGeom>
          <a:noFill/>
          <a:ln w="635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0" name="Rectangle 10"/>
          <p:cNvSpPr>
            <a:spLocks/>
          </p:cNvSpPr>
          <p:nvPr/>
        </p:nvSpPr>
        <p:spPr bwMode="auto">
          <a:xfrm>
            <a:off x="2308289" y="2059687"/>
            <a:ext cx="1839516" cy="348258"/>
          </a:xfrm>
          <a:prstGeom prst="rect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1" name="Rectangle 11"/>
          <p:cNvSpPr>
            <a:spLocks/>
          </p:cNvSpPr>
          <p:nvPr/>
        </p:nvSpPr>
        <p:spPr bwMode="auto">
          <a:xfrm>
            <a:off x="381000" y="2971800"/>
            <a:ext cx="1523999" cy="14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GPIO</a:t>
            </a:r>
          </a:p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(General</a:t>
            </a:r>
          </a:p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Purpose</a:t>
            </a:r>
          </a:p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Input &amp;</a:t>
            </a:r>
          </a:p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Output)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6324600" y="4982766"/>
            <a:ext cx="0" cy="808434"/>
          </a:xfrm>
          <a:prstGeom prst="line">
            <a:avLst/>
          </a:prstGeom>
          <a:noFill/>
          <a:ln w="635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5679718" y="3973711"/>
            <a:ext cx="1259086" cy="1009055"/>
          </a:xfrm>
          <a:prstGeom prst="rect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Rectangle 8"/>
          <p:cNvSpPr>
            <a:spLocks/>
          </p:cNvSpPr>
          <p:nvPr/>
        </p:nvSpPr>
        <p:spPr bwMode="auto">
          <a:xfrm>
            <a:off x="5181600" y="5700712"/>
            <a:ext cx="227707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10/100Mb</a:t>
            </a:r>
          </a:p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Ethernet</a:t>
            </a: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6270689" y="2946797"/>
            <a:ext cx="1035844" cy="776883"/>
          </a:xfrm>
          <a:prstGeom prst="rect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5"/>
          <p:cNvSpPr>
            <a:spLocks/>
          </p:cNvSpPr>
          <p:nvPr/>
        </p:nvSpPr>
        <p:spPr bwMode="auto">
          <a:xfrm>
            <a:off x="6943130" y="1371600"/>
            <a:ext cx="227707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2 x USB 2.0</a:t>
            </a:r>
          </a:p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ports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rot="10800000" flipH="1">
            <a:off x="7408501" y="2389808"/>
            <a:ext cx="722188" cy="927571"/>
          </a:xfrm>
          <a:prstGeom prst="line">
            <a:avLst/>
          </a:prstGeom>
          <a:noFill/>
          <a:ln w="635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" y="76199"/>
            <a:ext cx="8817769" cy="1295401"/>
          </a:xfrm>
          <a:ln/>
        </p:spPr>
        <p:txBody>
          <a:bodyPr anchor="ctr"/>
          <a:lstStyle/>
          <a:p>
            <a:r>
              <a:rPr lang="en-US" altLang="en-US" dirty="0">
                <a:solidFill>
                  <a:srgbClr val="008000"/>
                </a:solidFill>
              </a:rPr>
              <a:t>Connectivity</a:t>
            </a:r>
          </a:p>
        </p:txBody>
      </p:sp>
    </p:spTree>
    <p:extLst>
      <p:ext uri="{BB962C8B-B14F-4D97-AF65-F5344CB8AC3E}">
        <p14:creationId xmlns="" xmlns:p14="http://schemas.microsoft.com/office/powerpoint/2010/main" val="3103685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0" grpId="0" animBg="1"/>
      <p:bldP spid="30731" grpId="0"/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94" y="1512466"/>
            <a:ext cx="5768578" cy="38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/>
          </p:cNvSpPr>
          <p:nvPr/>
        </p:nvSpPr>
        <p:spPr bwMode="auto">
          <a:xfrm>
            <a:off x="5432928" y="3071813"/>
            <a:ext cx="553641" cy="535781"/>
          </a:xfrm>
          <a:prstGeom prst="rect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+mj-lt"/>
            </a:endParaRPr>
          </a:p>
        </p:txBody>
      </p:sp>
      <p:sp>
        <p:nvSpPr>
          <p:cNvPr id="35850" name="Rectangle 10"/>
          <p:cNvSpPr>
            <a:spLocks/>
          </p:cNvSpPr>
          <p:nvPr/>
        </p:nvSpPr>
        <p:spPr bwMode="auto">
          <a:xfrm>
            <a:off x="4013108" y="3161109"/>
            <a:ext cx="776883" cy="750094"/>
          </a:xfrm>
          <a:prstGeom prst="rect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+mj-lt"/>
            </a:endParaRPr>
          </a:p>
        </p:txBody>
      </p:sp>
      <p:sp>
        <p:nvSpPr>
          <p:cNvPr id="35853" name="Rectangle 13"/>
          <p:cNvSpPr>
            <a:spLocks/>
          </p:cNvSpPr>
          <p:nvPr/>
        </p:nvSpPr>
        <p:spPr bwMode="auto">
          <a:xfrm>
            <a:off x="5185279" y="3875485"/>
            <a:ext cx="319088" cy="1134070"/>
          </a:xfrm>
          <a:prstGeom prst="rect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+mj-lt"/>
            </a:endParaRP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1908675" y="3532807"/>
            <a:ext cx="848691" cy="3348"/>
          </a:xfrm>
          <a:prstGeom prst="line">
            <a:avLst/>
          </a:prstGeom>
          <a:noFill/>
          <a:ln w="635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+mj-lt"/>
            </a:endParaRPr>
          </a:p>
        </p:txBody>
      </p:sp>
      <p:sp>
        <p:nvSpPr>
          <p:cNvPr id="35856" name="Rectangle 16"/>
          <p:cNvSpPr>
            <a:spLocks/>
          </p:cNvSpPr>
          <p:nvPr/>
        </p:nvSpPr>
        <p:spPr bwMode="auto">
          <a:xfrm>
            <a:off x="2825460" y="2964656"/>
            <a:ext cx="250031" cy="1134070"/>
          </a:xfrm>
          <a:prstGeom prst="rect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+mj-lt"/>
            </a:endParaRPr>
          </a:p>
        </p:txBody>
      </p:sp>
      <p:sp>
        <p:nvSpPr>
          <p:cNvPr id="35857" name="Rectangle 17"/>
          <p:cNvSpPr>
            <a:spLocks/>
          </p:cNvSpPr>
          <p:nvPr/>
        </p:nvSpPr>
        <p:spPr bwMode="auto">
          <a:xfrm>
            <a:off x="0" y="2895600"/>
            <a:ext cx="227707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DSI</a:t>
            </a:r>
          </a:p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(display interface)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flipH="1">
            <a:off x="4401550" y="3984874"/>
            <a:ext cx="6698" cy="1364010"/>
          </a:xfrm>
          <a:prstGeom prst="line">
            <a:avLst/>
          </a:prstGeom>
          <a:noFill/>
          <a:ln w="635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+mj-lt"/>
            </a:endParaRPr>
          </a:p>
        </p:txBody>
      </p:sp>
      <p:sp>
        <p:nvSpPr>
          <p:cNvPr id="20" name="Rectangle 5"/>
          <p:cNvSpPr>
            <a:spLocks/>
          </p:cNvSpPr>
          <p:nvPr/>
        </p:nvSpPr>
        <p:spPr bwMode="auto">
          <a:xfrm>
            <a:off x="271569" y="5105400"/>
            <a:ext cx="804683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SOC (System On a Chip)</a:t>
            </a:r>
          </a:p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Broadcom BCM2835 </a:t>
            </a:r>
            <a:r>
              <a:rPr lang="en-US" altLang="en-US" sz="3000" dirty="0" smtClean="0">
                <a:latin typeface="+mj-lt"/>
                <a:ea typeface="Gill Sans Light" charset="0"/>
                <a:cs typeface="Gill Sans Light" charset="0"/>
              </a:rPr>
              <a:t>700Mhz</a:t>
            </a:r>
            <a:endParaRPr lang="en-US" altLang="en-US" sz="3000" dirty="0">
              <a:latin typeface="+mj-lt"/>
              <a:ea typeface="Gill Sans Light" charset="0"/>
              <a:cs typeface="Gill Sans Light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09" y="76200"/>
            <a:ext cx="8966491" cy="1600200"/>
          </a:xfrm>
          <a:ln/>
        </p:spPr>
        <p:txBody>
          <a:bodyPr anchor="ctr"/>
          <a:lstStyle/>
          <a:p>
            <a:r>
              <a:rPr lang="en-US" altLang="en-US" dirty="0">
                <a:solidFill>
                  <a:srgbClr val="008000"/>
                </a:solidFill>
              </a:rPr>
              <a:t>Internals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6018940" y="1545884"/>
            <a:ext cx="1080268" cy="1525929"/>
          </a:xfrm>
          <a:prstGeom prst="line">
            <a:avLst/>
          </a:prstGeom>
          <a:noFill/>
          <a:ln w="635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108608" y="617195"/>
            <a:ext cx="227707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LAN Controller</a:t>
            </a: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rot="10800000" flipH="1" flipV="1">
            <a:off x="5504366" y="4343400"/>
            <a:ext cx="1594842" cy="0"/>
          </a:xfrm>
          <a:prstGeom prst="line">
            <a:avLst/>
          </a:prstGeom>
          <a:noFill/>
          <a:ln w="635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+mj-lt"/>
            </a:endParaRPr>
          </a:p>
        </p:txBody>
      </p:sp>
      <p:sp>
        <p:nvSpPr>
          <p:cNvPr id="28" name="Rectangle 14"/>
          <p:cNvSpPr>
            <a:spLocks/>
          </p:cNvSpPr>
          <p:nvPr/>
        </p:nvSpPr>
        <p:spPr bwMode="auto">
          <a:xfrm>
            <a:off x="6861678" y="3758841"/>
            <a:ext cx="19812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CSI</a:t>
            </a:r>
          </a:p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(camera interface)</a:t>
            </a:r>
          </a:p>
        </p:txBody>
      </p:sp>
    </p:spTree>
    <p:extLst>
      <p:ext uri="{BB962C8B-B14F-4D97-AF65-F5344CB8AC3E}">
        <p14:creationId xmlns="" xmlns:p14="http://schemas.microsoft.com/office/powerpoint/2010/main" val="2101653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53" grpId="0" animBg="1"/>
      <p:bldP spid="35855" grpId="0" animBg="1"/>
      <p:bldP spid="35856" grpId="0" animBg="1"/>
      <p:bldP spid="35857" grpId="0"/>
      <p:bldP spid="23" grpId="0" animBg="1"/>
      <p:bldP spid="24" grpId="0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42" y="1375172"/>
            <a:ext cx="5866805" cy="39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Line 3"/>
          <p:cNvSpPr>
            <a:spLocks noChangeShapeType="1"/>
          </p:cNvSpPr>
          <p:nvPr/>
        </p:nvSpPr>
        <p:spPr bwMode="auto">
          <a:xfrm flipH="1">
            <a:off x="4669111" y="4332017"/>
            <a:ext cx="1537022" cy="1230584"/>
          </a:xfrm>
          <a:prstGeom prst="line">
            <a:avLst/>
          </a:prstGeom>
          <a:noFill/>
          <a:ln w="635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1366242" y="5562600"/>
            <a:ext cx="602515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SD Card Slot</a:t>
            </a:r>
          </a:p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(supports SD cards up to 32GB)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5616773" y="2607469"/>
            <a:ext cx="1214438" cy="1625203"/>
          </a:xfrm>
          <a:prstGeom prst="rect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0031" y="76200"/>
            <a:ext cx="8055769" cy="1600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rgbClr val="008000"/>
                </a:solidFill>
              </a:rPr>
              <a:t>Storage</a:t>
            </a:r>
          </a:p>
        </p:txBody>
      </p:sp>
    </p:spTree>
    <p:extLst>
      <p:ext uri="{BB962C8B-B14F-4D97-AF65-F5344CB8AC3E}">
        <p14:creationId xmlns="" xmlns:p14="http://schemas.microsoft.com/office/powerpoint/2010/main" val="1010984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406900"/>
            <a:ext cx="8113713" cy="1362075"/>
          </a:xfrm>
          <a:ln/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8000"/>
                </a:solidFill>
              </a:rPr>
              <a:t>10 </a:t>
            </a:r>
            <a:r>
              <a:rPr lang="en-US" altLang="en-US" dirty="0" smtClean="0">
                <a:solidFill>
                  <a:srgbClr val="008000"/>
                </a:solidFill>
              </a:rPr>
              <a:t>Uses for</a:t>
            </a:r>
            <a:br>
              <a:rPr lang="en-US" altLang="en-US" dirty="0" smtClean="0">
                <a:solidFill>
                  <a:srgbClr val="008000"/>
                </a:solidFill>
              </a:rPr>
            </a:br>
            <a:r>
              <a:rPr lang="en-US" altLang="en-US" dirty="0" smtClean="0">
                <a:solidFill>
                  <a:srgbClr val="008000"/>
                </a:solidFill>
              </a:rPr>
              <a:t>a Raspberry Pi</a:t>
            </a:r>
            <a:endParaRPr lang="en-US" alt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3816426" cy="487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1128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1236805" y="2565217"/>
            <a:ext cx="955391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>
                <a:ea typeface="Gill Sans Light" charset="0"/>
                <a:cs typeface="Gill Sans Light" charset="0"/>
              </a:rPr>
              <a:t>10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3529226" y="2569682"/>
            <a:ext cx="207550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Office</a:t>
            </a: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748574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684057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6197637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5554700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39943" name="Rectangle 7"/>
          <p:cNvSpPr>
            <a:spLocks/>
          </p:cNvSpPr>
          <p:nvPr/>
        </p:nvSpPr>
        <p:spPr bwMode="auto">
          <a:xfrm>
            <a:off x="4911762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39944" name="Rectangle 8"/>
          <p:cNvSpPr>
            <a:spLocks/>
          </p:cNvSpPr>
          <p:nvPr/>
        </p:nvSpPr>
        <p:spPr bwMode="auto">
          <a:xfrm>
            <a:off x="426882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39945" name="Rectangle 9"/>
          <p:cNvSpPr>
            <a:spLocks/>
          </p:cNvSpPr>
          <p:nvPr/>
        </p:nvSpPr>
        <p:spPr bwMode="auto">
          <a:xfrm>
            <a:off x="3599098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2929371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 dirty="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228643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 dirty="0">
                <a:ea typeface="Gill Sans Light" charset="0"/>
                <a:cs typeface="Gill Sans Light" charset="0"/>
              </a:rPr>
              <a:t>9</a:t>
            </a:r>
          </a:p>
        </p:txBody>
      </p:sp>
    </p:spTree>
    <p:extLst>
      <p:ext uri="{BB962C8B-B14F-4D97-AF65-F5344CB8AC3E}">
        <p14:creationId xmlns="" xmlns:p14="http://schemas.microsoft.com/office/powerpoint/2010/main" val="2206203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661440" presetClass="entr" presetSubtype="6991739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748574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684057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6197637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40964" name="Rectangle 4"/>
          <p:cNvSpPr>
            <a:spLocks/>
          </p:cNvSpPr>
          <p:nvPr/>
        </p:nvSpPr>
        <p:spPr bwMode="auto">
          <a:xfrm>
            <a:off x="5554700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40965" name="Rectangle 5"/>
          <p:cNvSpPr>
            <a:spLocks/>
          </p:cNvSpPr>
          <p:nvPr/>
        </p:nvSpPr>
        <p:spPr bwMode="auto">
          <a:xfrm>
            <a:off x="4911762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40966" name="Rectangle 6"/>
          <p:cNvSpPr>
            <a:spLocks/>
          </p:cNvSpPr>
          <p:nvPr/>
        </p:nvSpPr>
        <p:spPr bwMode="auto">
          <a:xfrm>
            <a:off x="426882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40967" name="Rectangle 7"/>
          <p:cNvSpPr>
            <a:spLocks/>
          </p:cNvSpPr>
          <p:nvPr/>
        </p:nvSpPr>
        <p:spPr bwMode="auto">
          <a:xfrm>
            <a:off x="3599098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40968" name="Rectangle 8"/>
          <p:cNvSpPr>
            <a:spLocks/>
          </p:cNvSpPr>
          <p:nvPr/>
        </p:nvSpPr>
        <p:spPr bwMode="auto">
          <a:xfrm>
            <a:off x="2929371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228643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40" y="2321718"/>
            <a:ext cx="4321969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Rectangle 11"/>
          <p:cNvSpPr>
            <a:spLocks/>
          </p:cNvSpPr>
          <p:nvPr/>
        </p:nvSpPr>
        <p:spPr bwMode="auto">
          <a:xfrm>
            <a:off x="1406426" y="5938242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3314781" y="426557"/>
            <a:ext cx="2228688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>
                <a:solidFill>
                  <a:srgbClr val="008000"/>
                </a:solidFill>
                <a:ea typeface="Gill Sans Light" charset="0"/>
                <a:cs typeface="Gill Sans Light" charset="0"/>
              </a:rPr>
              <a:t>Office</a:t>
            </a:r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29727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1475652" y="2565217"/>
            <a:ext cx="47769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2495307" y="2554258"/>
            <a:ext cx="470699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Programming</a:t>
            </a:r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748574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684057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41989" name="Rectangle 5"/>
          <p:cNvSpPr>
            <a:spLocks/>
          </p:cNvSpPr>
          <p:nvPr/>
        </p:nvSpPr>
        <p:spPr bwMode="auto">
          <a:xfrm>
            <a:off x="6197637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41990" name="Rectangle 6"/>
          <p:cNvSpPr>
            <a:spLocks/>
          </p:cNvSpPr>
          <p:nvPr/>
        </p:nvSpPr>
        <p:spPr bwMode="auto">
          <a:xfrm>
            <a:off x="5554700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4911762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26882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3599098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2929371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1388567" y="5929313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44246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662208" presetClass="entr" presetSubtype="7164868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748574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684057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6197637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554700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911762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43014" name="Rectangle 6"/>
          <p:cNvSpPr>
            <a:spLocks/>
          </p:cNvSpPr>
          <p:nvPr/>
        </p:nvSpPr>
        <p:spPr bwMode="auto">
          <a:xfrm>
            <a:off x="426882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3599098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43016" name="Rectangle 8"/>
          <p:cNvSpPr>
            <a:spLocks/>
          </p:cNvSpPr>
          <p:nvPr/>
        </p:nvSpPr>
        <p:spPr bwMode="auto">
          <a:xfrm>
            <a:off x="2929371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43017" name="Rectangle 9"/>
          <p:cNvSpPr>
            <a:spLocks/>
          </p:cNvSpPr>
          <p:nvPr/>
        </p:nvSpPr>
        <p:spPr bwMode="auto">
          <a:xfrm>
            <a:off x="228643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43018" name="Rectangle 10"/>
          <p:cNvSpPr>
            <a:spLocks/>
          </p:cNvSpPr>
          <p:nvPr/>
        </p:nvSpPr>
        <p:spPr bwMode="auto">
          <a:xfrm>
            <a:off x="1388567" y="5938242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64" y="1625203"/>
            <a:ext cx="5366742" cy="181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47" y="3339703"/>
            <a:ext cx="3821906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Rectangle 13"/>
          <p:cNvSpPr>
            <a:spLocks/>
          </p:cNvSpPr>
          <p:nvPr/>
        </p:nvSpPr>
        <p:spPr bwMode="auto">
          <a:xfrm>
            <a:off x="2213481" y="364049"/>
            <a:ext cx="470699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Programming</a:t>
            </a:r>
          </a:p>
        </p:txBody>
      </p:sp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027576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1475652" y="2565217"/>
            <a:ext cx="47769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44034" name="Rectangle 2"/>
          <p:cNvSpPr>
            <a:spLocks/>
          </p:cNvSpPr>
          <p:nvPr/>
        </p:nvSpPr>
        <p:spPr bwMode="auto">
          <a:xfrm>
            <a:off x="3177174" y="2054156"/>
            <a:ext cx="277960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 smtClean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Game</a:t>
            </a:r>
            <a: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/>
            </a:r>
            <a:b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</a:br>
            <a: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Console</a:t>
            </a:r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748574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684057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44037" name="Rectangle 5"/>
          <p:cNvSpPr>
            <a:spLocks/>
          </p:cNvSpPr>
          <p:nvPr/>
        </p:nvSpPr>
        <p:spPr bwMode="auto">
          <a:xfrm>
            <a:off x="6197637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5554700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4911762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426882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3599098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44042" name="Rectangle 10"/>
          <p:cNvSpPr>
            <a:spLocks/>
          </p:cNvSpPr>
          <p:nvPr/>
        </p:nvSpPr>
        <p:spPr bwMode="auto">
          <a:xfrm>
            <a:off x="228643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44043" name="Rectangle 11"/>
          <p:cNvSpPr>
            <a:spLocks/>
          </p:cNvSpPr>
          <p:nvPr/>
        </p:nvSpPr>
        <p:spPr bwMode="auto">
          <a:xfrm>
            <a:off x="1388567" y="5929313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4136902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662976" presetClass="entr" presetSubtype="6928140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8000"/>
                </a:solidFill>
              </a:rPr>
              <a:t>What is a Raspberry Pi</a:t>
            </a:r>
            <a:r>
              <a:rPr lang="en-US" altLang="en-US" dirty="0" smtClean="0">
                <a:solidFill>
                  <a:srgbClr val="008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Key Components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Programming </a:t>
            </a:r>
            <a:r>
              <a:rPr lang="en-US" dirty="0" smtClean="0">
                <a:solidFill>
                  <a:srgbClr val="008000"/>
                </a:solidFill>
              </a:rPr>
              <a:t>Languages</a:t>
            </a:r>
          </a:p>
          <a:p>
            <a:r>
              <a:rPr lang="en-US" altLang="en-US" dirty="0" smtClean="0">
                <a:solidFill>
                  <a:srgbClr val="008000"/>
                </a:solidFill>
              </a:rPr>
              <a:t>Raspberry </a:t>
            </a:r>
            <a:r>
              <a:rPr lang="en-US" altLang="en-US" dirty="0" err="1" smtClean="0">
                <a:solidFill>
                  <a:srgbClr val="008000"/>
                </a:solidFill>
              </a:rPr>
              <a:t>Pis</a:t>
            </a:r>
            <a:r>
              <a:rPr lang="en-US" altLang="en-US" dirty="0" smtClean="0">
                <a:solidFill>
                  <a:srgbClr val="008000"/>
                </a:solidFill>
              </a:rPr>
              <a:t> in Primary Ed</a:t>
            </a:r>
            <a:r>
              <a:rPr lang="en-US" alt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altLang="en-US" sz="3200" dirty="0" smtClean="0">
                <a:solidFill>
                  <a:srgbClr val="008000"/>
                </a:solidFill>
                <a:ea typeface="Gill Sans Light" charset="0"/>
                <a:cs typeface="Gill Sans Light" charset="0"/>
              </a:rPr>
              <a:t>Office</a:t>
            </a:r>
          </a:p>
          <a:p>
            <a:r>
              <a:rPr lang="en-US" altLang="en-US" dirty="0" smtClean="0">
                <a:solidFill>
                  <a:srgbClr val="008000"/>
                </a:solidFill>
              </a:rPr>
              <a:t>Reference</a:t>
            </a:r>
          </a:p>
          <a:p>
            <a:pPr>
              <a:buNone/>
            </a:pPr>
            <a:endParaRPr lang="en-US" alt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748574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45058" name="Rectangle 2"/>
          <p:cNvSpPr>
            <a:spLocks/>
          </p:cNvSpPr>
          <p:nvPr/>
        </p:nvSpPr>
        <p:spPr bwMode="auto">
          <a:xfrm>
            <a:off x="684057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6197637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45060" name="Rectangle 4"/>
          <p:cNvSpPr>
            <a:spLocks/>
          </p:cNvSpPr>
          <p:nvPr/>
        </p:nvSpPr>
        <p:spPr bwMode="auto">
          <a:xfrm>
            <a:off x="5554700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4911762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426882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3599098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45064" name="Rectangle 8"/>
          <p:cNvSpPr>
            <a:spLocks/>
          </p:cNvSpPr>
          <p:nvPr/>
        </p:nvSpPr>
        <p:spPr bwMode="auto">
          <a:xfrm>
            <a:off x="2929371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45065" name="Rectangle 9"/>
          <p:cNvSpPr>
            <a:spLocks/>
          </p:cNvSpPr>
          <p:nvPr/>
        </p:nvSpPr>
        <p:spPr bwMode="auto">
          <a:xfrm>
            <a:off x="228643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45066" name="Rectangle 10"/>
          <p:cNvSpPr>
            <a:spLocks/>
          </p:cNvSpPr>
          <p:nvPr/>
        </p:nvSpPr>
        <p:spPr bwMode="auto">
          <a:xfrm>
            <a:off x="1388567" y="5938242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sp>
        <p:nvSpPr>
          <p:cNvPr id="45067" name="Rectangle 11"/>
          <p:cNvSpPr>
            <a:spLocks/>
          </p:cNvSpPr>
          <p:nvPr/>
        </p:nvSpPr>
        <p:spPr bwMode="auto">
          <a:xfrm>
            <a:off x="3039321" y="167439"/>
            <a:ext cx="277960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 smtClean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Game</a:t>
            </a:r>
            <a: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/>
            </a:r>
            <a:b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</a:br>
            <a: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Console</a:t>
            </a:r>
          </a:p>
        </p:txBody>
      </p:sp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00" y="1326341"/>
            <a:ext cx="2848570" cy="2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3" y="1361777"/>
            <a:ext cx="2044898" cy="17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7" y="3916785"/>
            <a:ext cx="2473523" cy="162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29" y="2298740"/>
            <a:ext cx="2544961" cy="16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77" y="3622661"/>
            <a:ext cx="1964531" cy="221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703" b="1170"/>
          <a:stretch>
            <a:fillRect/>
          </a:stretch>
        </p:blipFill>
        <p:spPr bwMode="auto">
          <a:xfrm>
            <a:off x="3873474" y="3985990"/>
            <a:ext cx="2269256" cy="17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2123447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1475652" y="2565217"/>
            <a:ext cx="47769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2544726" y="2569682"/>
            <a:ext cx="404450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 smtClean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Web Server</a:t>
            </a:r>
            <a:endParaRPr lang="en-US" altLang="en-US" sz="6700" dirty="0">
              <a:solidFill>
                <a:srgbClr val="008000"/>
              </a:solidFill>
              <a:latin typeface="+mj-lt"/>
              <a:ea typeface="Gill Sans Light" charset="0"/>
              <a:cs typeface="Gill Sans Light" charset="0"/>
            </a:endParaRPr>
          </a:p>
        </p:txBody>
      </p:sp>
      <p:sp>
        <p:nvSpPr>
          <p:cNvPr id="46083" name="Rectangle 3"/>
          <p:cNvSpPr>
            <a:spLocks/>
          </p:cNvSpPr>
          <p:nvPr/>
        </p:nvSpPr>
        <p:spPr bwMode="auto">
          <a:xfrm>
            <a:off x="748574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684057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6197637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5554700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4911762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426882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2929371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228643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1388567" y="5929313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0930725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791744" presetClass="entr" presetSubtype="692817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748574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684057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6197637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5554700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4911762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426882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47111" name="Rectangle 7"/>
          <p:cNvSpPr>
            <a:spLocks/>
          </p:cNvSpPr>
          <p:nvPr/>
        </p:nvSpPr>
        <p:spPr bwMode="auto">
          <a:xfrm>
            <a:off x="3599098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47112" name="Rectangle 8"/>
          <p:cNvSpPr>
            <a:spLocks/>
          </p:cNvSpPr>
          <p:nvPr/>
        </p:nvSpPr>
        <p:spPr bwMode="auto">
          <a:xfrm>
            <a:off x="2929371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47113" name="Rectangle 9"/>
          <p:cNvSpPr>
            <a:spLocks/>
          </p:cNvSpPr>
          <p:nvPr/>
        </p:nvSpPr>
        <p:spPr bwMode="auto">
          <a:xfrm>
            <a:off x="228643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47114" name="Rectangle 10"/>
          <p:cNvSpPr>
            <a:spLocks/>
          </p:cNvSpPr>
          <p:nvPr/>
        </p:nvSpPr>
        <p:spPr bwMode="auto">
          <a:xfrm>
            <a:off x="1388567" y="5938242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sp>
        <p:nvSpPr>
          <p:cNvPr id="47115" name="Rectangle 11"/>
          <p:cNvSpPr>
            <a:spLocks/>
          </p:cNvSpPr>
          <p:nvPr/>
        </p:nvSpPr>
        <p:spPr bwMode="auto">
          <a:xfrm>
            <a:off x="2544726" y="355119"/>
            <a:ext cx="404450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 smtClean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Web Server</a:t>
            </a:r>
            <a:endParaRPr lang="en-US" altLang="en-US" sz="6700" dirty="0">
              <a:solidFill>
                <a:srgbClr val="008000"/>
              </a:solidFill>
              <a:latin typeface="+mj-lt"/>
              <a:ea typeface="Gill Sans Light" charset="0"/>
              <a:cs typeface="Gill Sans Light" charset="0"/>
            </a:endParaRPr>
          </a:p>
        </p:txBody>
      </p:sp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geekpeek.net/wp-content/uploads/2013/07/Apach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26557" cy="3937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8795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1475652" y="2565217"/>
            <a:ext cx="47769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2741479" y="2569682"/>
            <a:ext cx="3650999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Tor Router</a:t>
            </a: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748574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684057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48133" name="Rectangle 5"/>
          <p:cNvSpPr>
            <a:spLocks/>
          </p:cNvSpPr>
          <p:nvPr/>
        </p:nvSpPr>
        <p:spPr bwMode="auto">
          <a:xfrm>
            <a:off x="6197637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48134" name="Rectangle 6"/>
          <p:cNvSpPr>
            <a:spLocks/>
          </p:cNvSpPr>
          <p:nvPr/>
        </p:nvSpPr>
        <p:spPr bwMode="auto">
          <a:xfrm>
            <a:off x="5554700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48135" name="Rectangle 7"/>
          <p:cNvSpPr>
            <a:spLocks/>
          </p:cNvSpPr>
          <p:nvPr/>
        </p:nvSpPr>
        <p:spPr bwMode="auto">
          <a:xfrm>
            <a:off x="4911762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48136" name="Rectangle 8"/>
          <p:cNvSpPr>
            <a:spLocks/>
          </p:cNvSpPr>
          <p:nvPr/>
        </p:nvSpPr>
        <p:spPr bwMode="auto">
          <a:xfrm>
            <a:off x="3599098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48137" name="Rectangle 9"/>
          <p:cNvSpPr>
            <a:spLocks/>
          </p:cNvSpPr>
          <p:nvPr/>
        </p:nvSpPr>
        <p:spPr bwMode="auto">
          <a:xfrm>
            <a:off x="2929371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48138" name="Rectangle 10"/>
          <p:cNvSpPr>
            <a:spLocks/>
          </p:cNvSpPr>
          <p:nvPr/>
        </p:nvSpPr>
        <p:spPr bwMode="auto">
          <a:xfrm>
            <a:off x="228643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48139" name="Rectangle 11"/>
          <p:cNvSpPr>
            <a:spLocks/>
          </p:cNvSpPr>
          <p:nvPr/>
        </p:nvSpPr>
        <p:spPr bwMode="auto">
          <a:xfrm>
            <a:off x="1388567" y="5929313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182037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792512" presetClass="entr" presetSubtype="692820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2771166" y="362813"/>
            <a:ext cx="35916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6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Tor Router</a:t>
            </a:r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748574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684057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6197637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554700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911762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426882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3599098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2929371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228643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1388567" y="5938242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83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6" y="1890862"/>
            <a:ext cx="5197078" cy="32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50204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792896" presetClass="entr" presetSubtype="9834457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1475652" y="2565217"/>
            <a:ext cx="47769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3638839" y="2569682"/>
            <a:ext cx="1856277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HTPC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748574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684057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6197637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5554700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50183" name="Rectangle 7"/>
          <p:cNvSpPr>
            <a:spLocks/>
          </p:cNvSpPr>
          <p:nvPr/>
        </p:nvSpPr>
        <p:spPr bwMode="auto">
          <a:xfrm>
            <a:off x="426882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3599098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2929371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228643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50187" name="Rectangle 11"/>
          <p:cNvSpPr>
            <a:spLocks/>
          </p:cNvSpPr>
          <p:nvPr/>
        </p:nvSpPr>
        <p:spPr bwMode="auto">
          <a:xfrm>
            <a:off x="1388567" y="5929313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83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46279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793280" presetClass="entr" presetSubtype="692824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748574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684057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6197637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5554700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4911762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426882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3599098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2929371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228643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51210" name="Rectangle 10"/>
          <p:cNvSpPr>
            <a:spLocks/>
          </p:cNvSpPr>
          <p:nvPr/>
        </p:nvSpPr>
        <p:spPr bwMode="auto">
          <a:xfrm>
            <a:off x="1388567" y="5938242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sp>
        <p:nvSpPr>
          <p:cNvPr id="51211" name="Rectangle 11"/>
          <p:cNvSpPr>
            <a:spLocks/>
          </p:cNvSpPr>
          <p:nvPr/>
        </p:nvSpPr>
        <p:spPr bwMode="auto">
          <a:xfrm>
            <a:off x="3330923" y="348422"/>
            <a:ext cx="1856277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HTPC</a:t>
            </a:r>
          </a:p>
        </p:txBody>
      </p:sp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83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2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10" y="863948"/>
            <a:ext cx="4009430" cy="300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5" y="3110508"/>
            <a:ext cx="3087687" cy="231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26" y="2901791"/>
            <a:ext cx="3223897" cy="24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1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49" y="3241477"/>
            <a:ext cx="3202410" cy="240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54337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793664" presetClass="entr" presetSubtype="10063662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/>
        </p:nvSpPr>
        <p:spPr bwMode="auto">
          <a:xfrm>
            <a:off x="1475652" y="2565217"/>
            <a:ext cx="47769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2664477" y="2569682"/>
            <a:ext cx="3805016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 smtClean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Bird House</a:t>
            </a:r>
            <a:endParaRPr lang="en-US" altLang="en-US" sz="6700" dirty="0">
              <a:solidFill>
                <a:srgbClr val="008000"/>
              </a:solidFill>
              <a:latin typeface="+mj-lt"/>
              <a:ea typeface="Gill Sans Light" charset="0"/>
              <a:cs typeface="Gill Sans Light" charset="0"/>
            </a:endParaRP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748574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684057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6197637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4911762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426882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599098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52233" name="Rectangle 9"/>
          <p:cNvSpPr>
            <a:spLocks/>
          </p:cNvSpPr>
          <p:nvPr/>
        </p:nvSpPr>
        <p:spPr bwMode="auto">
          <a:xfrm>
            <a:off x="2929371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52234" name="Rectangle 10"/>
          <p:cNvSpPr>
            <a:spLocks/>
          </p:cNvSpPr>
          <p:nvPr/>
        </p:nvSpPr>
        <p:spPr bwMode="auto">
          <a:xfrm>
            <a:off x="228643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52235" name="Rectangle 11"/>
          <p:cNvSpPr>
            <a:spLocks/>
          </p:cNvSpPr>
          <p:nvPr/>
        </p:nvSpPr>
        <p:spPr bwMode="auto">
          <a:xfrm>
            <a:off x="1388567" y="5929313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83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2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457505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794048" presetClass="entr" presetSubtype="6928276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2526619" y="344478"/>
            <a:ext cx="3805016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 smtClean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Bird House</a:t>
            </a:r>
            <a:endParaRPr lang="en-US" altLang="en-US" sz="6700" dirty="0">
              <a:solidFill>
                <a:srgbClr val="008000"/>
              </a:solidFill>
              <a:latin typeface="+mj-lt"/>
              <a:ea typeface="Gill Sans Light" charset="0"/>
              <a:cs typeface="Gill Sans Light" charset="0"/>
            </a:endParaRPr>
          </a:p>
        </p:txBody>
      </p:sp>
      <p:sp>
        <p:nvSpPr>
          <p:cNvPr id="53250" name="Rectangle 2"/>
          <p:cNvSpPr>
            <a:spLocks/>
          </p:cNvSpPr>
          <p:nvPr/>
        </p:nvSpPr>
        <p:spPr bwMode="auto">
          <a:xfrm>
            <a:off x="748574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53251" name="Rectangle 3"/>
          <p:cNvSpPr>
            <a:spLocks/>
          </p:cNvSpPr>
          <p:nvPr/>
        </p:nvSpPr>
        <p:spPr bwMode="auto">
          <a:xfrm>
            <a:off x="684057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6197637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5554700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4911762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426882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599098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53257" name="Rectangle 9"/>
          <p:cNvSpPr>
            <a:spLocks/>
          </p:cNvSpPr>
          <p:nvPr/>
        </p:nvSpPr>
        <p:spPr bwMode="auto">
          <a:xfrm>
            <a:off x="2929371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53258" name="Rectangle 10"/>
          <p:cNvSpPr>
            <a:spLocks/>
          </p:cNvSpPr>
          <p:nvPr/>
        </p:nvSpPr>
        <p:spPr bwMode="auto">
          <a:xfrm>
            <a:off x="228643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53259" name="Rectangle 11"/>
          <p:cNvSpPr>
            <a:spLocks/>
          </p:cNvSpPr>
          <p:nvPr/>
        </p:nvSpPr>
        <p:spPr bwMode="auto">
          <a:xfrm>
            <a:off x="1388567" y="5938242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83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2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1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Pi projects - a bird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71" y="1752600"/>
            <a:ext cx="3457029" cy="3595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988655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/>
          </p:cNvSpPr>
          <p:nvPr/>
        </p:nvSpPr>
        <p:spPr bwMode="auto">
          <a:xfrm>
            <a:off x="1475652" y="2565217"/>
            <a:ext cx="47769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2812303" y="2054156"/>
            <a:ext cx="350935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 smtClean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Super</a:t>
            </a:r>
          </a:p>
          <a:p>
            <a:pPr algn="ctr"/>
            <a:r>
              <a:rPr lang="en-US" altLang="en-US" sz="6700" dirty="0" smtClean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Computer</a:t>
            </a:r>
            <a:endParaRPr lang="en-US" altLang="en-US" sz="6700" dirty="0">
              <a:solidFill>
                <a:srgbClr val="008000"/>
              </a:solidFill>
              <a:latin typeface="+mj-lt"/>
              <a:ea typeface="Gill Sans Light" charset="0"/>
              <a:cs typeface="Gill Sans Light" charset="0"/>
            </a:endParaRP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748574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684057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5554700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911762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426882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599098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54281" name="Rectangle 9"/>
          <p:cNvSpPr>
            <a:spLocks/>
          </p:cNvSpPr>
          <p:nvPr/>
        </p:nvSpPr>
        <p:spPr bwMode="auto">
          <a:xfrm>
            <a:off x="2929371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54282" name="Rectangle 10"/>
          <p:cNvSpPr>
            <a:spLocks/>
          </p:cNvSpPr>
          <p:nvPr/>
        </p:nvSpPr>
        <p:spPr bwMode="auto">
          <a:xfrm>
            <a:off x="228643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54283" name="Rectangle 11"/>
          <p:cNvSpPr>
            <a:spLocks/>
          </p:cNvSpPr>
          <p:nvPr/>
        </p:nvSpPr>
        <p:spPr bwMode="auto">
          <a:xfrm>
            <a:off x="1388567" y="5929313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83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2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1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64896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0151680" presetClass="entr" presetSubtype="692830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0151680" presetClass="entr" presetSubtype="692830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>
                <a:solidFill>
                  <a:srgbClr val="008000"/>
                </a:solidFill>
              </a:rPr>
              <a:t>What is a </a:t>
            </a:r>
            <a:r>
              <a:rPr lang="en-US" altLang="en-US" dirty="0" smtClean="0">
                <a:solidFill>
                  <a:srgbClr val="008000"/>
                </a:solidFill>
              </a:rPr>
              <a:t>Raspberry </a:t>
            </a:r>
            <a:r>
              <a:rPr lang="en-US" altLang="en-US" dirty="0">
                <a:solidFill>
                  <a:srgbClr val="008000"/>
                </a:solidFill>
              </a:rPr>
              <a:t>Pi?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r>
              <a:rPr lang="en-US" altLang="en-US" sz="3000" dirty="0" smtClean="0"/>
              <a:t>University </a:t>
            </a:r>
            <a:r>
              <a:rPr lang="en-US" altLang="en-US" sz="3000" dirty="0"/>
              <a:t>of Cambridge’s Computer Laboratory</a:t>
            </a:r>
          </a:p>
          <a:p>
            <a:pPr lvl="1"/>
            <a:r>
              <a:rPr lang="en-US" altLang="en-US" sz="2600" dirty="0" smtClean="0"/>
              <a:t>Decline in skill level</a:t>
            </a:r>
          </a:p>
          <a:p>
            <a:pPr lvl="1"/>
            <a:r>
              <a:rPr lang="en-US" altLang="en-US" sz="2600" dirty="0" smtClean="0"/>
              <a:t>Designed </a:t>
            </a:r>
            <a:r>
              <a:rPr lang="en-US" altLang="en-US" sz="2600" dirty="0"/>
              <a:t>for </a:t>
            </a:r>
            <a:r>
              <a:rPr lang="en-US" altLang="en-US" sz="2600" dirty="0" smtClean="0"/>
              <a:t>education</a:t>
            </a:r>
            <a:endParaRPr lang="en-US" altLang="en-US" sz="2600" dirty="0"/>
          </a:p>
          <a:p>
            <a:r>
              <a:rPr lang="en-US" altLang="en-US" sz="3000" dirty="0" smtClean="0"/>
              <a:t>A </a:t>
            </a:r>
            <a:r>
              <a:rPr lang="en-US" altLang="en-US" sz="3000" dirty="0"/>
              <a:t>credit card sized </a:t>
            </a:r>
            <a:r>
              <a:rPr lang="en-US" altLang="en-US" sz="3000" dirty="0" smtClean="0"/>
              <a:t>PC</a:t>
            </a:r>
          </a:p>
          <a:p>
            <a:r>
              <a:rPr lang="en-US" altLang="en-US" sz="3000" dirty="0" smtClean="0"/>
              <a:t>Plugs into a TV or monitor</a:t>
            </a:r>
          </a:p>
          <a:p>
            <a:r>
              <a:rPr lang="en-US" altLang="en-US" sz="3000" dirty="0" smtClean="0"/>
              <a:t>Inexpensive(</a:t>
            </a:r>
            <a:r>
              <a:rPr lang="en-US" altLang="en-US" sz="3000" dirty="0" err="1" smtClean="0"/>
              <a:t>ish</a:t>
            </a:r>
            <a:r>
              <a:rPr lang="en-US" altLang="en-US" sz="3000" dirty="0" smtClean="0"/>
              <a:t>) ~$35 each</a:t>
            </a:r>
          </a:p>
          <a:p>
            <a:r>
              <a:rPr lang="en-US" altLang="en-US" sz="3000" dirty="0" smtClean="0"/>
              <a:t>Capability:</a:t>
            </a:r>
          </a:p>
          <a:p>
            <a:pPr lvl="1"/>
            <a:r>
              <a:rPr lang="en-US" altLang="en-US" sz="2600" dirty="0" smtClean="0"/>
              <a:t>Programming</a:t>
            </a:r>
          </a:p>
          <a:p>
            <a:pPr lvl="1"/>
            <a:r>
              <a:rPr lang="en-US" altLang="en-US" sz="2600" dirty="0" smtClean="0"/>
              <a:t>Electronic Projects</a:t>
            </a:r>
          </a:p>
          <a:p>
            <a:pPr lvl="1"/>
            <a:r>
              <a:rPr lang="en-US" altLang="en-US" sz="2600" dirty="0" smtClean="0"/>
              <a:t>Office</a:t>
            </a:r>
          </a:p>
          <a:p>
            <a:pPr lvl="1"/>
            <a:r>
              <a:rPr lang="en-US" altLang="en-US" sz="2600" dirty="0" smtClean="0"/>
              <a:t>Play HD Videos</a:t>
            </a:r>
            <a:endParaRPr lang="en-US" altLang="en-US" sz="26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87" y="2438400"/>
            <a:ext cx="42401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8255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/>
          </p:cNvSpPr>
          <p:nvPr/>
        </p:nvSpPr>
        <p:spPr bwMode="auto">
          <a:xfrm>
            <a:off x="748574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55298" name="Rectangle 2"/>
          <p:cNvSpPr>
            <a:spLocks/>
          </p:cNvSpPr>
          <p:nvPr/>
        </p:nvSpPr>
        <p:spPr bwMode="auto">
          <a:xfrm>
            <a:off x="684057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55299" name="Rectangle 3"/>
          <p:cNvSpPr>
            <a:spLocks/>
          </p:cNvSpPr>
          <p:nvPr/>
        </p:nvSpPr>
        <p:spPr bwMode="auto">
          <a:xfrm>
            <a:off x="6197637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55300" name="Rectangle 4"/>
          <p:cNvSpPr>
            <a:spLocks/>
          </p:cNvSpPr>
          <p:nvPr/>
        </p:nvSpPr>
        <p:spPr bwMode="auto">
          <a:xfrm>
            <a:off x="5554700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4911762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426882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3599098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2929371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228643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55306" name="Rectangle 10"/>
          <p:cNvSpPr>
            <a:spLocks/>
          </p:cNvSpPr>
          <p:nvPr/>
        </p:nvSpPr>
        <p:spPr bwMode="auto">
          <a:xfrm>
            <a:off x="1388567" y="5938242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1729086" y="355118"/>
            <a:ext cx="5421291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 smtClean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Supercomputer</a:t>
            </a:r>
            <a:endParaRPr lang="en-US" altLang="en-US" sz="6700" dirty="0">
              <a:solidFill>
                <a:srgbClr val="008000"/>
              </a:solidFill>
              <a:latin typeface="+mj-lt"/>
              <a:ea typeface="Gill Sans Light" charset="0"/>
              <a:cs typeface="Gill Sans Light" charset="0"/>
            </a:endParaRPr>
          </a:p>
        </p:txBody>
      </p:sp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83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2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1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6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A Raspberry Pi supercomputer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2913"/>
            <a:ext cx="7685050" cy="4398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484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1475652" y="2565217"/>
            <a:ext cx="47769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56322" name="Rectangle 2"/>
          <p:cNvSpPr>
            <a:spLocks/>
          </p:cNvSpPr>
          <p:nvPr/>
        </p:nvSpPr>
        <p:spPr bwMode="auto">
          <a:xfrm>
            <a:off x="748574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6197637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554700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4911762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426882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599098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2929371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228643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56330" name="Rectangle 10"/>
          <p:cNvSpPr>
            <a:spLocks/>
          </p:cNvSpPr>
          <p:nvPr/>
        </p:nvSpPr>
        <p:spPr bwMode="auto">
          <a:xfrm>
            <a:off x="1388567" y="5929313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sp>
        <p:nvSpPr>
          <p:cNvPr id="56331" name="Rectangle 11"/>
          <p:cNvSpPr>
            <a:spLocks/>
          </p:cNvSpPr>
          <p:nvPr/>
        </p:nvSpPr>
        <p:spPr bwMode="auto">
          <a:xfrm>
            <a:off x="3467059" y="2564419"/>
            <a:ext cx="186429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Clock</a:t>
            </a:r>
          </a:p>
        </p:txBody>
      </p:sp>
      <p:pic>
        <p:nvPicPr>
          <p:cNvPr id="5633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83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2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1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9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6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67314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0152448" presetClass="entr" presetSubtype="1020808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748574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57346" name="Rectangle 2"/>
          <p:cNvSpPr>
            <a:spLocks/>
          </p:cNvSpPr>
          <p:nvPr/>
        </p:nvSpPr>
        <p:spPr bwMode="auto">
          <a:xfrm>
            <a:off x="684057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6197637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5554700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4911762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426882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99098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2929371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57353" name="Rectangle 9"/>
          <p:cNvSpPr>
            <a:spLocks/>
          </p:cNvSpPr>
          <p:nvPr/>
        </p:nvSpPr>
        <p:spPr bwMode="auto">
          <a:xfrm>
            <a:off x="228643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57354" name="Rectangle 10"/>
          <p:cNvSpPr>
            <a:spLocks/>
          </p:cNvSpPr>
          <p:nvPr/>
        </p:nvSpPr>
        <p:spPr bwMode="auto">
          <a:xfrm>
            <a:off x="1388567" y="5938242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10</a:t>
            </a:r>
          </a:p>
        </p:txBody>
      </p:sp>
      <p:sp>
        <p:nvSpPr>
          <p:cNvPr id="57355" name="Rectangle 11"/>
          <p:cNvSpPr>
            <a:spLocks/>
          </p:cNvSpPr>
          <p:nvPr/>
        </p:nvSpPr>
        <p:spPr bwMode="auto">
          <a:xfrm>
            <a:off x="3274636" y="355118"/>
            <a:ext cx="186429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Clock</a:t>
            </a:r>
          </a:p>
        </p:txBody>
      </p:sp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83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2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1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6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4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i projects - nixie c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75" y="1937657"/>
            <a:ext cx="4381500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33302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/>
          </p:cNvSpPr>
          <p:nvPr/>
        </p:nvSpPr>
        <p:spPr bwMode="auto">
          <a:xfrm>
            <a:off x="1475652" y="2565217"/>
            <a:ext cx="47769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58370" name="Rectangle 2"/>
          <p:cNvSpPr>
            <a:spLocks/>
          </p:cNvSpPr>
          <p:nvPr/>
        </p:nvSpPr>
        <p:spPr bwMode="auto">
          <a:xfrm>
            <a:off x="684057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6197637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5554700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4911762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4268825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3599098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2929371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58377" name="Rectangle 9"/>
          <p:cNvSpPr>
            <a:spLocks/>
          </p:cNvSpPr>
          <p:nvPr/>
        </p:nvSpPr>
        <p:spPr bwMode="auto">
          <a:xfrm>
            <a:off x="2286434" y="5940252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58378" name="Rectangle 10"/>
          <p:cNvSpPr>
            <a:spLocks/>
          </p:cNvSpPr>
          <p:nvPr/>
        </p:nvSpPr>
        <p:spPr bwMode="auto">
          <a:xfrm>
            <a:off x="1388567" y="5929313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 dirty="0">
                <a:ea typeface="Gill Sans Light" charset="0"/>
                <a:cs typeface="Gill Sans Light" charset="0"/>
              </a:rPr>
              <a:t>10</a:t>
            </a:r>
          </a:p>
        </p:txBody>
      </p:sp>
      <p:sp>
        <p:nvSpPr>
          <p:cNvPr id="58379" name="Rectangle 11"/>
          <p:cNvSpPr>
            <a:spLocks/>
          </p:cNvSpPr>
          <p:nvPr/>
        </p:nvSpPr>
        <p:spPr bwMode="auto">
          <a:xfrm>
            <a:off x="3373732" y="2565216"/>
            <a:ext cx="213199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 err="1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PiBot</a:t>
            </a:r>
            <a:r>
              <a:rPr lang="en-US" altLang="en-US" sz="6700" dirty="0">
                <a:solidFill>
                  <a:srgbClr val="008000"/>
                </a:solidFill>
                <a:latin typeface="+mj-lt"/>
                <a:ea typeface="Gill Sans Light" charset="0"/>
                <a:cs typeface="Gill Sans Light" charset="0"/>
              </a:rPr>
              <a:t>!</a:t>
            </a:r>
          </a:p>
        </p:txBody>
      </p:sp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83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2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1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6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94707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0153216" presetClass="entr" presetSubtype="1020832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/>
          </p:cNvSpPr>
          <p:nvPr/>
        </p:nvSpPr>
        <p:spPr bwMode="auto">
          <a:xfrm>
            <a:off x="2929371" y="355119"/>
            <a:ext cx="2293898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6700" dirty="0" err="1">
                <a:solidFill>
                  <a:srgbClr val="008000"/>
                </a:solidFill>
                <a:ea typeface="Gill Sans Light" charset="0"/>
                <a:cs typeface="Gill Sans Light" charset="0"/>
              </a:rPr>
              <a:t>PiBot</a:t>
            </a:r>
            <a:r>
              <a:rPr lang="en-US" altLang="en-US" sz="6700" dirty="0">
                <a:solidFill>
                  <a:srgbClr val="008000"/>
                </a:solidFill>
                <a:ea typeface="Gill Sans Light" charset="0"/>
                <a:cs typeface="Gill Sans Light" charset="0"/>
              </a:rPr>
              <a:t>!</a:t>
            </a:r>
          </a:p>
        </p:txBody>
      </p:sp>
      <p:sp>
        <p:nvSpPr>
          <p:cNvPr id="59394" name="Rectangle 2"/>
          <p:cNvSpPr>
            <a:spLocks/>
          </p:cNvSpPr>
          <p:nvPr/>
        </p:nvSpPr>
        <p:spPr bwMode="auto">
          <a:xfrm>
            <a:off x="748574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1</a:t>
            </a:r>
          </a:p>
        </p:txBody>
      </p:sp>
      <p:sp>
        <p:nvSpPr>
          <p:cNvPr id="59395" name="Rectangle 3"/>
          <p:cNvSpPr>
            <a:spLocks/>
          </p:cNvSpPr>
          <p:nvPr/>
        </p:nvSpPr>
        <p:spPr bwMode="auto">
          <a:xfrm>
            <a:off x="684057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2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197637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3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554700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4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911762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5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4268825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6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599098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7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2929371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8</a:t>
            </a:r>
          </a:p>
        </p:txBody>
      </p:sp>
      <p:sp>
        <p:nvSpPr>
          <p:cNvPr id="59402" name="Rectangle 10"/>
          <p:cNvSpPr>
            <a:spLocks/>
          </p:cNvSpPr>
          <p:nvPr/>
        </p:nvSpPr>
        <p:spPr bwMode="auto">
          <a:xfrm>
            <a:off x="2286434" y="5949181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ea typeface="Gill Sans Light" charset="0"/>
                <a:cs typeface="Gill Sans Light" charset="0"/>
              </a:rPr>
              <a:t>9</a:t>
            </a:r>
          </a:p>
        </p:txBody>
      </p:sp>
      <p:sp>
        <p:nvSpPr>
          <p:cNvPr id="59403" name="Rectangle 11"/>
          <p:cNvSpPr>
            <a:spLocks/>
          </p:cNvSpPr>
          <p:nvPr/>
        </p:nvSpPr>
        <p:spPr bwMode="auto">
          <a:xfrm>
            <a:off x="1388567" y="5938242"/>
            <a:ext cx="65186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 dirty="0">
                <a:ea typeface="Gill Sans Light" charset="0"/>
                <a:cs typeface="Gill Sans Light" charset="0"/>
              </a:rPr>
              <a:t>10</a:t>
            </a:r>
          </a:p>
        </p:txBody>
      </p:sp>
      <p:pic>
        <p:nvPicPr>
          <p:cNvPr id="5940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5950521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83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2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17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6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4" y="593824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22" y="5947172"/>
            <a:ext cx="46769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17" y="1759148"/>
            <a:ext cx="6397005" cy="3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35166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0153600" presetClass="entr" presetSubtype="10208456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REFERENCES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hlinkClick r:id="rId2"/>
              </a:rPr>
              <a:t>www.google.com</a:t>
            </a:r>
            <a:r>
              <a:rPr lang="en-US" b="1" dirty="0" smtClean="0"/>
              <a:t> </a:t>
            </a:r>
          </a:p>
          <a:p>
            <a:pPr eaLnBrk="1" hangingPunct="1"/>
            <a:r>
              <a:rPr lang="en-US" b="1" u="sng" dirty="0" smtClean="0">
                <a:hlinkClick r:id="rId3"/>
              </a:rPr>
              <a:t>www.wikipedia.com</a:t>
            </a:r>
            <a:endParaRPr lang="en-US" b="1" dirty="0" smtClean="0"/>
          </a:p>
          <a:p>
            <a:pPr eaLnBrk="1" hangingPunct="1"/>
            <a:r>
              <a:rPr lang="en-US" b="1" u="sng" dirty="0" smtClean="0">
                <a:hlinkClick r:id="rId4"/>
              </a:rPr>
              <a:t>www.studymafia.org</a:t>
            </a:r>
            <a:endParaRPr lang="en-US" b="1" u="sng" dirty="0" smtClean="0"/>
          </a:p>
          <a:p>
            <a:pPr eaLnBrk="1" hangingPunct="1"/>
            <a:r>
              <a:rPr lang="en-US" b="1" u="sng" dirty="0" smtClean="0">
                <a:hlinkClick r:id="rId5"/>
              </a:rPr>
              <a:t>www.pptplanet.com</a:t>
            </a:r>
            <a:endParaRPr lang="en-US" b="1" u="sng" dirty="0" smtClean="0"/>
          </a:p>
          <a:p>
            <a:pPr eaLnBrk="1" hangingPunct="1">
              <a:buNone/>
            </a:pPr>
            <a:r>
              <a:rPr lang="en-US" b="1" dirty="0" smtClean="0"/>
              <a:t> </a:t>
            </a: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Thanks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Key </a:t>
            </a:r>
            <a:r>
              <a:rPr lang="en-US" dirty="0" smtClean="0">
                <a:solidFill>
                  <a:srgbClr val="008000"/>
                </a:solidFill>
              </a:rPr>
              <a:t>Components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Essential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Raspberry </a:t>
            </a:r>
            <a:r>
              <a:rPr lang="en-US" sz="2400" dirty="0"/>
              <a:t>Pi </a:t>
            </a:r>
            <a:r>
              <a:rPr lang="en-US" sz="2400" dirty="0" smtClean="0"/>
              <a:t>board</a:t>
            </a:r>
          </a:p>
          <a:p>
            <a:pPr lvl="1"/>
            <a:r>
              <a:rPr lang="en-US" sz="2400" dirty="0" smtClean="0"/>
              <a:t>Prepared </a:t>
            </a:r>
            <a:r>
              <a:rPr lang="en-US" sz="2400" dirty="0"/>
              <a:t>Operating System SD </a:t>
            </a:r>
            <a:r>
              <a:rPr lang="en-US" sz="2400" dirty="0" smtClean="0"/>
              <a:t>Card</a:t>
            </a:r>
          </a:p>
          <a:p>
            <a:pPr lvl="1"/>
            <a:r>
              <a:rPr lang="en-US" sz="2400" dirty="0" smtClean="0"/>
              <a:t>USB keyboard</a:t>
            </a:r>
          </a:p>
          <a:p>
            <a:pPr lvl="1"/>
            <a:r>
              <a:rPr lang="en-US" sz="2400" dirty="0" smtClean="0"/>
              <a:t>Display </a:t>
            </a:r>
            <a:r>
              <a:rPr lang="en-US" sz="2400" dirty="0"/>
              <a:t>(with HDMI, DVI, or Composite </a:t>
            </a:r>
            <a:r>
              <a:rPr lang="en-US" sz="2400" dirty="0" smtClean="0"/>
              <a:t>input)</a:t>
            </a:r>
          </a:p>
          <a:p>
            <a:pPr lvl="1"/>
            <a:r>
              <a:rPr lang="en-US" sz="2400" dirty="0" smtClean="0"/>
              <a:t>Power Supply</a:t>
            </a:r>
            <a:endParaRPr lang="en-US" sz="2400" dirty="0"/>
          </a:p>
          <a:p>
            <a:r>
              <a:rPr lang="en-US" sz="2800" dirty="0"/>
              <a:t>Highly suggested extras </a:t>
            </a:r>
            <a:r>
              <a:rPr lang="en-US" sz="2800" dirty="0" smtClean="0"/>
              <a:t>include:</a:t>
            </a:r>
          </a:p>
          <a:p>
            <a:pPr lvl="1"/>
            <a:r>
              <a:rPr lang="en-US" sz="2400" dirty="0" smtClean="0"/>
              <a:t>USB mouse</a:t>
            </a:r>
          </a:p>
          <a:p>
            <a:pPr lvl="1"/>
            <a:r>
              <a:rPr lang="en-US" sz="2400" dirty="0" smtClean="0"/>
              <a:t>Internet </a:t>
            </a:r>
            <a:r>
              <a:rPr lang="en-US" sz="2400" dirty="0"/>
              <a:t>connectivity - LAN </a:t>
            </a:r>
            <a:r>
              <a:rPr lang="en-US" sz="2400" dirty="0" smtClean="0"/>
              <a:t>cable</a:t>
            </a:r>
          </a:p>
          <a:p>
            <a:pPr lvl="1"/>
            <a:r>
              <a:rPr lang="en-US" sz="2400" dirty="0" smtClean="0"/>
              <a:t>Powered </a:t>
            </a:r>
            <a:r>
              <a:rPr lang="en-US" sz="2400" dirty="0"/>
              <a:t>USB </a:t>
            </a:r>
            <a:r>
              <a:rPr lang="en-US" sz="2400" dirty="0" smtClean="0"/>
              <a:t>Hub</a:t>
            </a:r>
          </a:p>
          <a:p>
            <a:pPr lvl="1"/>
            <a:r>
              <a:rPr lang="en-US" sz="2400" dirty="0" smtClean="0"/>
              <a:t>Case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4674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Programming Languages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Raspberry Pi Foundation recommends </a:t>
            </a:r>
            <a:r>
              <a:rPr lang="en-US" sz="2800" dirty="0" smtClean="0"/>
              <a:t>Python</a:t>
            </a:r>
          </a:p>
          <a:p>
            <a:r>
              <a:rPr lang="en-US" sz="2800" dirty="0" smtClean="0"/>
              <a:t>Any </a:t>
            </a:r>
            <a:r>
              <a:rPr lang="en-US" sz="2800" dirty="0"/>
              <a:t>language which will compile for ARMv6 can be </a:t>
            </a:r>
            <a:r>
              <a:rPr lang="en-US" sz="2800" dirty="0" smtClean="0"/>
              <a:t>used</a:t>
            </a:r>
          </a:p>
          <a:p>
            <a:r>
              <a:rPr lang="en-US" sz="2800" dirty="0" smtClean="0"/>
              <a:t>Installed by default on the Raspberry Pi:</a:t>
            </a:r>
          </a:p>
          <a:p>
            <a:pPr lvl="1"/>
            <a:r>
              <a:rPr lang="en-US" sz="2400" dirty="0" smtClean="0"/>
              <a:t>C</a:t>
            </a:r>
          </a:p>
          <a:p>
            <a:pPr lvl="1"/>
            <a:r>
              <a:rPr lang="en-US" sz="2400" dirty="0" smtClean="0"/>
              <a:t>C++</a:t>
            </a:r>
          </a:p>
          <a:p>
            <a:pPr lvl="1"/>
            <a:r>
              <a:rPr lang="en-US" sz="2400" dirty="0" smtClean="0"/>
              <a:t>Java</a:t>
            </a:r>
          </a:p>
          <a:p>
            <a:pPr lvl="1"/>
            <a:r>
              <a:rPr lang="en-US" sz="2400" dirty="0" smtClean="0"/>
              <a:t>Scratch</a:t>
            </a:r>
          </a:p>
          <a:p>
            <a:pPr lvl="1"/>
            <a:r>
              <a:rPr lang="en-US" sz="2400" dirty="0" smtClean="0"/>
              <a:t>Ruby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227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  <a:ln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rgbClr val="008000"/>
                </a:solidFill>
              </a:rPr>
              <a:t>Raspberry </a:t>
            </a:r>
            <a:r>
              <a:rPr lang="en-US" altLang="en-US" dirty="0" err="1" smtClean="0">
                <a:solidFill>
                  <a:srgbClr val="008000"/>
                </a:solidFill>
              </a:rPr>
              <a:t>Pis</a:t>
            </a:r>
            <a:r>
              <a:rPr lang="en-US" altLang="en-US" dirty="0" smtClean="0">
                <a:solidFill>
                  <a:srgbClr val="008000"/>
                </a:solidFill>
              </a:rPr>
              <a:t> in Primary Ed.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9700" y="571500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http://www.youtube.com/watch?v=KdTwQXre1DU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6168"/>
            <a:ext cx="8001000" cy="449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82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Setup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3816426" cy="487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58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st\Desktop\Screen-Shot-2012-12-24-at-10.59.55-1024x72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68"/>
          <a:stretch/>
        </p:blipFill>
        <p:spPr bwMode="auto">
          <a:xfrm>
            <a:off x="66040" y="152400"/>
            <a:ext cx="8645849" cy="5573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50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86" y="1512466"/>
            <a:ext cx="5768578" cy="38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" y="76201"/>
            <a:ext cx="8055769" cy="1436266"/>
          </a:xfrm>
          <a:ln/>
        </p:spPr>
        <p:txBody>
          <a:bodyPr anchor="ctr"/>
          <a:lstStyle/>
          <a:p>
            <a:r>
              <a:rPr lang="en-US" altLang="en-US" dirty="0">
                <a:solidFill>
                  <a:srgbClr val="008000"/>
                </a:solidFill>
              </a:rPr>
              <a:t>Power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rot="10800000">
            <a:off x="1232297" y="3068464"/>
            <a:ext cx="857250" cy="1208856"/>
          </a:xfrm>
          <a:prstGeom prst="line">
            <a:avLst/>
          </a:prstGeom>
          <a:noFill/>
          <a:ln w="635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2160985" y="4375547"/>
            <a:ext cx="446484" cy="500063"/>
          </a:xfrm>
          <a:prstGeom prst="rect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-1116" y="1660922"/>
            <a:ext cx="2275954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5v micro</a:t>
            </a:r>
          </a:p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USB connector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609599" y="5423000"/>
            <a:ext cx="65532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 dirty="0">
                <a:latin typeface="+mj-lt"/>
                <a:ea typeface="Gill Sans Light" charset="0"/>
                <a:cs typeface="Gill Sans Light" charset="0"/>
              </a:rPr>
              <a:t>(Similar to the one on a lot of mobile phones!)</a:t>
            </a:r>
          </a:p>
        </p:txBody>
      </p:sp>
    </p:spTree>
    <p:extLst>
      <p:ext uri="{BB962C8B-B14F-4D97-AF65-F5344CB8AC3E}">
        <p14:creationId xmlns="" xmlns:p14="http://schemas.microsoft.com/office/powerpoint/2010/main" val="3107182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</TotalTime>
  <Words>496</Words>
  <Application>Microsoft Office PowerPoint</Application>
  <PresentationFormat>On-screen Show (4:3)</PresentationFormat>
  <Paragraphs>315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Slide 1</vt:lpstr>
      <vt:lpstr>Content</vt:lpstr>
      <vt:lpstr>What is a Raspberry Pi?</vt:lpstr>
      <vt:lpstr>Key Components</vt:lpstr>
      <vt:lpstr>Programming Languages</vt:lpstr>
      <vt:lpstr>Slide 6</vt:lpstr>
      <vt:lpstr>Setup</vt:lpstr>
      <vt:lpstr>Slide 8</vt:lpstr>
      <vt:lpstr>Power</vt:lpstr>
      <vt:lpstr>Slide 10</vt:lpstr>
      <vt:lpstr>Connectivity</vt:lpstr>
      <vt:lpstr>Internals</vt:lpstr>
      <vt:lpstr>Slide 13</vt:lpstr>
      <vt:lpstr>10 Uses for a Raspberry Pi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REFERENCES </vt:lpstr>
      <vt:lpstr>Thanks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RaspberryPi</dc:title>
  <dc:creator>a</dc:creator>
  <cp:lastModifiedBy>Sumit Thakur</cp:lastModifiedBy>
  <cp:revision>5</cp:revision>
  <dcterms:created xsi:type="dcterms:W3CDTF">2016-07-14T06:35:33Z</dcterms:created>
  <dcterms:modified xsi:type="dcterms:W3CDTF">2016-07-16T05:40:04Z</dcterms:modified>
</cp:coreProperties>
</file>