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9"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0"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F5327-0D78-40DB-A5A0-16B482D2ECCC}" type="datetimeFigureOut">
              <a:rPr lang="en-US" smtClean="0"/>
              <a:pPr/>
              <a:t>9/28/2021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139D9D-F0E9-43FB-A8B2-BA965AA31F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E701121-B02A-494C-BE46-991C9F43A0DB}" type="slidenum">
              <a:rPr lang="en-US" smtClean="0"/>
              <a:pPr/>
              <a:t>1</a:t>
            </a:fld>
            <a:endParaRPr lang="en-US"/>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05FA00C-9466-4800-8CA9-5C53E54ECE7D}" type="slidenum">
              <a:rPr lang="en-US" sz="1200">
                <a:latin typeface="Calibri" pitchFamily="34" charset="0"/>
              </a:rPr>
              <a:pPr algn="r"/>
              <a:t>1</a:t>
            </a:fld>
            <a:endParaRPr lang="en-US" sz="1200">
              <a:latin typeface="Calibri" pitchFamily="34" charset="0"/>
            </a:endParaRPr>
          </a:p>
        </p:txBody>
      </p:sp>
      <p:sp>
        <p:nvSpPr>
          <p:cNvPr id="3379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09A05E3-7434-4564-9254-4BA091991A7D}" type="slidenum">
              <a:rPr lang="en-US" sz="1200">
                <a:latin typeface="Times New Roman" pitchFamily="18" charset="0"/>
              </a:rPr>
              <a:pPr algn="r"/>
              <a:t>1</a:t>
            </a:fld>
            <a:endParaRPr lang="en-US" sz="1200">
              <a:latin typeface="Times New Roman" pitchFamily="18"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p:spPr>
        <p:txBody>
          <a:bodyPr/>
          <a:lstStyle/>
          <a:p>
            <a:pPr>
              <a:spcBef>
                <a:spcPct val="0"/>
              </a:spcBef>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849E91-EDDF-48D5-A7A9-C39797FAE44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F1EB45-5DBB-4200-A37D-068348F9CC0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C6CBE9-18E2-4A33-B0E5-DD8CF7AB458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433D55-2659-4DEB-9E23-125B587A402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DE8854-19F6-409C-925F-90F971D07B8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1487AA-C4C3-45D3-BBC8-D20C00DDD4B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2981EA-52B5-42BB-9711-D191B0E1246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F5B183-638F-4E0E-B1B8-1BB35160405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FD99E7-2CB6-4FE3-9617-D43B1BC77FF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EEA823-0BE8-4C18-8D66-9885525BD75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C9BFA9-2E98-4245-AC0B-166886AC43A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2DB4AB-2F5E-412C-8666-6D1B4A76A627}"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8F1777-0F31-4767-80F7-6C2116741F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F4304A-ED71-402B-8102-04F0EE63497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1A0E48-5982-4BFF-9C3E-996F74A31AC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BC654C-45F7-4063-8DD5-5B1F9ED22A0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8FFA10-60E5-4C1D-A66E-F1F605CAC3C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9FFED-64F7-40CF-98AA-DF0F3189C51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649137-CC4A-4C2F-83BC-9B4F06808F4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DEA238C-1EB7-4F0F-8CFC-2F723938C484}" type="datetimeFigureOut">
              <a:rPr lang="en-US" smtClean="0"/>
              <a:pPr/>
              <a:t>9/28/2021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80AEE69-AAA5-4B7B-9FAC-9BEEF2DBBF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EA238C-1EB7-4F0F-8CFC-2F723938C484}"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AEE69-AAA5-4B7B-9FAC-9BEEF2DBBF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EA238C-1EB7-4F0F-8CFC-2F723938C484}"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AEE69-AAA5-4B7B-9FAC-9BEEF2DBBF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DEA238C-1EB7-4F0F-8CFC-2F723938C484}" type="datetimeFigureOut">
              <a:rPr lang="en-US" smtClean="0"/>
              <a:pPr/>
              <a:t>9/28/2021</a:t>
            </a:fld>
            <a:endParaRPr lang="en-US"/>
          </a:p>
        </p:txBody>
      </p:sp>
      <p:sp>
        <p:nvSpPr>
          <p:cNvPr id="9" name="Slide Number Placeholder 8"/>
          <p:cNvSpPr>
            <a:spLocks noGrp="1"/>
          </p:cNvSpPr>
          <p:nvPr>
            <p:ph type="sldNum" sz="quarter" idx="15"/>
          </p:nvPr>
        </p:nvSpPr>
        <p:spPr/>
        <p:txBody>
          <a:bodyPr rtlCol="0"/>
          <a:lstStyle/>
          <a:p>
            <a:fld id="{480AEE69-AAA5-4B7B-9FAC-9BEEF2DBBFA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DEA238C-1EB7-4F0F-8CFC-2F723938C484}" type="datetimeFigureOut">
              <a:rPr lang="en-US" smtClean="0"/>
              <a:pPr/>
              <a:t>9/28/2021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80AEE69-AAA5-4B7B-9FAC-9BEEF2DBBF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DEA238C-1EB7-4F0F-8CFC-2F723938C484}" type="datetimeFigureOut">
              <a:rPr lang="en-US" smtClean="0"/>
              <a:pPr/>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AEE69-AAA5-4B7B-9FAC-9BEEF2DBBFA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DEA238C-1EB7-4F0F-8CFC-2F723938C484}" type="datetimeFigureOut">
              <a:rPr lang="en-US" smtClean="0"/>
              <a:pPr/>
              <a:t>9/28/2021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AEE69-AAA5-4B7B-9FAC-9BEEF2DBBFA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DEA238C-1EB7-4F0F-8CFC-2F723938C484}" type="datetimeFigureOut">
              <a:rPr lang="en-US" smtClean="0"/>
              <a:pPr/>
              <a:t>9/28/2021</a:t>
            </a:fld>
            <a:endParaRPr lang="en-US"/>
          </a:p>
        </p:txBody>
      </p:sp>
      <p:sp>
        <p:nvSpPr>
          <p:cNvPr id="7" name="Slide Number Placeholder 6"/>
          <p:cNvSpPr>
            <a:spLocks noGrp="1"/>
          </p:cNvSpPr>
          <p:nvPr>
            <p:ph type="sldNum" sz="quarter" idx="11"/>
          </p:nvPr>
        </p:nvSpPr>
        <p:spPr/>
        <p:txBody>
          <a:bodyPr rtlCol="0"/>
          <a:lstStyle/>
          <a:p>
            <a:fld id="{480AEE69-AAA5-4B7B-9FAC-9BEEF2DBBFA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A238C-1EB7-4F0F-8CFC-2F723938C484}" type="datetimeFigureOut">
              <a:rPr lang="en-US" smtClean="0"/>
              <a:pPr/>
              <a:t>9/28/2021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AEE69-AAA5-4B7B-9FAC-9BEEF2DBBF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DEA238C-1EB7-4F0F-8CFC-2F723938C484}" type="datetimeFigureOut">
              <a:rPr lang="en-US" smtClean="0"/>
              <a:pPr/>
              <a:t>9/28/2021</a:t>
            </a:fld>
            <a:endParaRPr lang="en-US"/>
          </a:p>
        </p:txBody>
      </p:sp>
      <p:sp>
        <p:nvSpPr>
          <p:cNvPr id="22" name="Slide Number Placeholder 21"/>
          <p:cNvSpPr>
            <a:spLocks noGrp="1"/>
          </p:cNvSpPr>
          <p:nvPr>
            <p:ph type="sldNum" sz="quarter" idx="15"/>
          </p:nvPr>
        </p:nvSpPr>
        <p:spPr/>
        <p:txBody>
          <a:bodyPr rtlCol="0"/>
          <a:lstStyle/>
          <a:p>
            <a:fld id="{480AEE69-AAA5-4B7B-9FAC-9BEEF2DBBFA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DEA238C-1EB7-4F0F-8CFC-2F723938C484}" type="datetimeFigureOut">
              <a:rPr lang="en-US" smtClean="0"/>
              <a:pPr/>
              <a:t>9/28/2021</a:t>
            </a:fld>
            <a:endParaRPr lang="en-US"/>
          </a:p>
        </p:txBody>
      </p:sp>
      <p:sp>
        <p:nvSpPr>
          <p:cNvPr id="18" name="Slide Number Placeholder 17"/>
          <p:cNvSpPr>
            <a:spLocks noGrp="1"/>
          </p:cNvSpPr>
          <p:nvPr>
            <p:ph type="sldNum" sz="quarter" idx="11"/>
          </p:nvPr>
        </p:nvSpPr>
        <p:spPr/>
        <p:txBody>
          <a:bodyPr rtlCol="0"/>
          <a:lstStyle/>
          <a:p>
            <a:fld id="{480AEE69-AAA5-4B7B-9FAC-9BEEF2DBBFA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DEA238C-1EB7-4F0F-8CFC-2F723938C484}" type="datetimeFigureOut">
              <a:rPr lang="en-US" smtClean="0"/>
              <a:pPr/>
              <a:t>9/28/2021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0AEE69-AAA5-4B7B-9FAC-9BEEF2DBBF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File:Golden_Gate_Bridge_architecture_10.jp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11267"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1268"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dirty="0">
                <a:solidFill>
                  <a:srgbClr val="0070C0"/>
                </a:solidFill>
                <a:latin typeface="Verdana" pitchFamily="34" charset="0"/>
              </a:rPr>
              <a:t>www.studymafia.org</a:t>
            </a:r>
            <a:endParaRPr lang="en-US" sz="6000" dirty="0">
              <a:solidFill>
                <a:srgbClr val="0070C0"/>
              </a:solidFill>
            </a:endParaRPr>
          </a:p>
        </p:txBody>
      </p:sp>
      <p:sp>
        <p:nvSpPr>
          <p:cNvPr id="11269"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a:spcBef>
                <a:spcPct val="50000"/>
              </a:spcBef>
            </a:pPr>
            <a:r>
              <a:rPr lang="en-US" sz="2000" b="1" dirty="0">
                <a:latin typeface="Times New Roman" pitchFamily="18" charset="0"/>
              </a:rPr>
              <a:t>Submitted To:				              Submitted By:</a:t>
            </a:r>
          </a:p>
          <a:p>
            <a:r>
              <a:rPr lang="en-US" b="1" dirty="0">
                <a:latin typeface="Times New Roman" pitchFamily="18" charset="0"/>
              </a:rPr>
              <a:t>www.studymafia.</a:t>
            </a:r>
            <a:r>
              <a:rPr lang="en-US" b="1" dirty="0"/>
              <a:t>org</a:t>
            </a:r>
            <a:r>
              <a:rPr lang="en-US" dirty="0"/>
              <a:t> </a:t>
            </a:r>
            <a:r>
              <a:rPr lang="en-US" b="1" dirty="0">
                <a:latin typeface="Times New Roman" pitchFamily="18" charset="0"/>
              </a:rPr>
              <a:t>                                                          www.studymafia.</a:t>
            </a:r>
            <a:r>
              <a:rPr lang="en-US" b="1" dirty="0"/>
              <a:t>org</a:t>
            </a:r>
            <a:r>
              <a:rPr lang="en-US" dirty="0"/>
              <a:t> </a:t>
            </a:r>
            <a:r>
              <a:rPr lang="en-US" b="1" dirty="0">
                <a:latin typeface="Times New Roman" pitchFamily="18" charset="0"/>
              </a:rPr>
              <a:t>               </a:t>
            </a:r>
          </a:p>
        </p:txBody>
      </p:sp>
      <p:sp>
        <p:nvSpPr>
          <p:cNvPr id="11270" name="Rectangle 8"/>
          <p:cNvSpPr>
            <a:spLocks noChangeArrowheads="1"/>
          </p:cNvSpPr>
          <p:nvPr/>
        </p:nvSpPr>
        <p:spPr bwMode="auto">
          <a:xfrm>
            <a:off x="304800" y="1997075"/>
            <a:ext cx="3733800" cy="2185214"/>
          </a:xfrm>
          <a:prstGeom prst="rect">
            <a:avLst/>
          </a:prstGeom>
          <a:noFill/>
          <a:ln w="9525">
            <a:noFill/>
            <a:miter lim="800000"/>
            <a:headEnd/>
            <a:tailEnd/>
          </a:ln>
        </p:spPr>
        <p:txBody>
          <a:bodyPr wrap="square">
            <a:spAutoFit/>
          </a:bodyPr>
          <a:lstStyle/>
          <a:p>
            <a:pPr algn="ctr"/>
            <a:r>
              <a:rPr lang="en-US" sz="3200" b="1" dirty="0">
                <a:solidFill>
                  <a:srgbClr val="0070C0"/>
                </a:solidFill>
                <a:latin typeface="Times New Roman" pitchFamily="18" charset="0"/>
              </a:rPr>
              <a:t>Seminar </a:t>
            </a:r>
          </a:p>
          <a:p>
            <a:pPr algn="ctr"/>
            <a:r>
              <a:rPr lang="en-US" sz="3200" b="1" dirty="0">
                <a:solidFill>
                  <a:srgbClr val="0070C0"/>
                </a:solidFill>
                <a:latin typeface="Times New Roman" pitchFamily="18" charset="0"/>
              </a:rPr>
              <a:t>On</a:t>
            </a:r>
          </a:p>
          <a:p>
            <a:pPr algn="ctr"/>
            <a:r>
              <a:rPr lang="en-US" sz="4000" b="1" dirty="0">
                <a:solidFill>
                  <a:srgbClr val="0070C0"/>
                </a:solidFill>
              </a:rPr>
              <a:t> </a:t>
            </a:r>
            <a:r>
              <a:rPr lang="en-US" sz="3200" b="1" dirty="0">
                <a:solidFill>
                  <a:srgbClr val="0070C0"/>
                </a:solidFill>
                <a:latin typeface="Georgia" pitchFamily="18" charset="0"/>
              </a:rPr>
              <a:t>Suspension Bridge</a:t>
            </a:r>
            <a:endParaRPr lang="en-US" sz="3200" dirty="0">
              <a:solidFill>
                <a:srgbClr val="0070C0"/>
              </a:solidFill>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D4650A29-7636-4548-A8A3-9EB05B695C3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88840" y="1844427"/>
            <a:ext cx="3962400" cy="3169146"/>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sz="4400">
                <a:latin typeface="Garamond" pitchFamily="18" charset="0"/>
              </a:rPr>
              <a:t>Suspension Bridge</a:t>
            </a:r>
          </a:p>
        </p:txBody>
      </p:sp>
      <p:sp>
        <p:nvSpPr>
          <p:cNvPr id="30723" name="Rectangle 3"/>
          <p:cNvSpPr>
            <a:spLocks noGrp="1" noChangeArrowheads="1"/>
          </p:cNvSpPr>
          <p:nvPr>
            <p:ph sz="quarter" idx="1"/>
          </p:nvPr>
        </p:nvSpPr>
        <p:spPr/>
        <p:txBody>
          <a:bodyPr/>
          <a:lstStyle/>
          <a:p>
            <a:pPr eaLnBrk="1" hangingPunct="1"/>
            <a:r>
              <a:rPr lang="en-US" sz="2000"/>
              <a:t>Nowadays these are the pioneers in bridge technology.</a:t>
            </a:r>
          </a:p>
          <a:p>
            <a:pPr eaLnBrk="1" hangingPunct="1"/>
            <a:r>
              <a:rPr lang="en-US" sz="2000"/>
              <a:t>Of all the bridge types in use today, the suspension bridge allows for the longest span ranging from 2,000 to 7,000 feet.</a:t>
            </a:r>
          </a:p>
          <a:p>
            <a:pPr eaLnBrk="1" hangingPunct="1"/>
            <a:r>
              <a:rPr lang="en-US" sz="2000"/>
              <a:t>This type of bridge has cables suspended between towers &amp; the cables support vertical suspender</a:t>
            </a:r>
            <a:r>
              <a:rPr lang="en-US" sz="2000" i="1"/>
              <a:t> </a:t>
            </a:r>
            <a:r>
              <a:rPr lang="en-US" sz="2000"/>
              <a:t>cables that carry the weight of the deck below. This arrangement allows the deck to be level or to arc upward for additional clearance.</a:t>
            </a:r>
          </a:p>
          <a:p>
            <a:pPr eaLnBrk="1" hangingPunct="1"/>
            <a:r>
              <a:rPr lang="en-US" sz="2000"/>
              <a:t>The suspension cables are anchored at each end of the bridge.</a:t>
            </a:r>
          </a:p>
          <a:p>
            <a:pPr eaLnBrk="1" hangingPunct="1"/>
            <a:r>
              <a:rPr lang="en-US" sz="2000"/>
              <a:t>They are ideal for covering busy waterways.</a:t>
            </a:r>
          </a:p>
          <a:p>
            <a:pPr eaLnBrk="1" hangingPunct="1"/>
            <a:endParaRPr lang="en-US" sz="190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792162"/>
          </a:xfrm>
        </p:spPr>
        <p:txBody>
          <a:bodyPr>
            <a:normAutofit fontScale="90000"/>
          </a:bodyPr>
          <a:lstStyle/>
          <a:p>
            <a:pPr algn="ctr" eaLnBrk="1" hangingPunct="1"/>
            <a:r>
              <a:rPr lang="en-US" sz="3400" b="1" dirty="0"/>
              <a:t>Terms related to Suspension Bridge</a:t>
            </a:r>
          </a:p>
        </p:txBody>
      </p:sp>
      <p:sp>
        <p:nvSpPr>
          <p:cNvPr id="31747" name="Rectangle 3"/>
          <p:cNvSpPr>
            <a:spLocks noGrp="1" noChangeArrowheads="1"/>
          </p:cNvSpPr>
          <p:nvPr>
            <p:ph sz="quarter" idx="1"/>
          </p:nvPr>
        </p:nvSpPr>
        <p:spPr>
          <a:xfrm>
            <a:off x="457200" y="1066800"/>
            <a:ext cx="8229600" cy="4759325"/>
          </a:xfrm>
        </p:spPr>
        <p:txBody>
          <a:bodyPr/>
          <a:lstStyle/>
          <a:p>
            <a:pPr eaLnBrk="1" hangingPunct="1">
              <a:lnSpc>
                <a:spcPct val="80000"/>
              </a:lnSpc>
            </a:pPr>
            <a:r>
              <a:rPr lang="en-US" sz="2000" b="1" dirty="0"/>
              <a:t>Side span</a:t>
            </a:r>
            <a:r>
              <a:rPr lang="en-US" sz="2000" dirty="0"/>
              <a:t>: segment between two pylons at the ends of a bridge.</a:t>
            </a:r>
          </a:p>
          <a:p>
            <a:pPr eaLnBrk="1" hangingPunct="1">
              <a:lnSpc>
                <a:spcPct val="80000"/>
              </a:lnSpc>
            </a:pPr>
            <a:r>
              <a:rPr lang="en-US" sz="2000" b="1" dirty="0"/>
              <a:t>Centre span</a:t>
            </a:r>
            <a:r>
              <a:rPr lang="en-US" sz="2000" dirty="0"/>
              <a:t>: segment between two pylons at the centre of a bridge.</a:t>
            </a:r>
          </a:p>
          <a:p>
            <a:pPr eaLnBrk="1" hangingPunct="1">
              <a:lnSpc>
                <a:spcPct val="80000"/>
              </a:lnSpc>
            </a:pPr>
            <a:r>
              <a:rPr lang="en-US" sz="2000" b="1" dirty="0"/>
              <a:t>Side pylon</a:t>
            </a:r>
            <a:r>
              <a:rPr lang="en-US" sz="2000" dirty="0"/>
              <a:t>: tower-like vertical construction situated at the side. usually supporting the cables of a suspension bridge.</a:t>
            </a:r>
          </a:p>
          <a:p>
            <a:pPr eaLnBrk="1" hangingPunct="1">
              <a:lnSpc>
                <a:spcPct val="80000"/>
              </a:lnSpc>
            </a:pPr>
            <a:r>
              <a:rPr lang="en-US" sz="2000" b="1" dirty="0"/>
              <a:t>Foundation of a pylon</a:t>
            </a:r>
            <a:r>
              <a:rPr lang="en-US" sz="2000" dirty="0"/>
              <a:t>: very durable lower part of a tower.</a:t>
            </a:r>
          </a:p>
          <a:p>
            <a:pPr eaLnBrk="1" hangingPunct="1">
              <a:lnSpc>
                <a:spcPct val="80000"/>
              </a:lnSpc>
            </a:pPr>
            <a:r>
              <a:rPr lang="en-US" sz="2000" b="1" dirty="0"/>
              <a:t>Suspender</a:t>
            </a:r>
            <a:r>
              <a:rPr lang="en-US" sz="2000" dirty="0"/>
              <a:t>: support cable.</a:t>
            </a:r>
          </a:p>
          <a:p>
            <a:pPr eaLnBrk="1" hangingPunct="1">
              <a:lnSpc>
                <a:spcPct val="80000"/>
              </a:lnSpc>
            </a:pPr>
            <a:r>
              <a:rPr lang="en-US" sz="2000" b="1" dirty="0"/>
              <a:t>Suspension cable</a:t>
            </a:r>
            <a:r>
              <a:rPr lang="en-US" sz="2000" dirty="0"/>
              <a:t>: set of braided wire that supports a bridge.</a:t>
            </a:r>
          </a:p>
          <a:p>
            <a:pPr eaLnBrk="1" hangingPunct="1">
              <a:lnSpc>
                <a:spcPct val="80000"/>
              </a:lnSpc>
            </a:pPr>
            <a:r>
              <a:rPr lang="en-US" sz="2000" b="1" dirty="0"/>
              <a:t>Pylon</a:t>
            </a:r>
            <a:r>
              <a:rPr lang="en-US" sz="2000" dirty="0"/>
              <a:t>: tower-like vertical support that usually supports the cables of a suspension bridge or a cable-stayed bridge.</a:t>
            </a:r>
          </a:p>
          <a:p>
            <a:pPr eaLnBrk="1" hangingPunct="1">
              <a:lnSpc>
                <a:spcPct val="80000"/>
              </a:lnSpc>
            </a:pPr>
            <a:r>
              <a:rPr lang="en-US" sz="2000" b="1" dirty="0"/>
              <a:t>Stiffening girder</a:t>
            </a:r>
            <a:r>
              <a:rPr lang="en-US" sz="2000" dirty="0"/>
              <a:t>: </a:t>
            </a:r>
            <a:r>
              <a:rPr lang="en-US" sz="2000" dirty="0" err="1"/>
              <a:t>tightener</a:t>
            </a:r>
            <a:r>
              <a:rPr lang="en-US" sz="2000" dirty="0"/>
              <a:t> beam.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z="5000" b="1">
                <a:latin typeface="Garamond" pitchFamily="18" charset="0"/>
              </a:rPr>
              <a:t>Structural Analysis</a:t>
            </a:r>
          </a:p>
        </p:txBody>
      </p:sp>
      <p:sp>
        <p:nvSpPr>
          <p:cNvPr id="32771" name="Rectangle 3"/>
          <p:cNvSpPr>
            <a:spLocks noGrp="1" noChangeArrowheads="1"/>
          </p:cNvSpPr>
          <p:nvPr>
            <p:ph sz="quarter" idx="1"/>
          </p:nvPr>
        </p:nvSpPr>
        <p:spPr/>
        <p:txBody>
          <a:bodyPr>
            <a:normAutofit lnSpcReduction="10000"/>
          </a:bodyPr>
          <a:lstStyle/>
          <a:p>
            <a:pPr eaLnBrk="1" hangingPunct="1"/>
            <a:r>
              <a:rPr lang="en-US" sz="2000"/>
              <a:t>The main forces in a suspension bridge are tension in the main cables and compression in the pillars. Since almost all the force on the pillars is vertically downwards and they are also stabilized by the main cables, they can be made quite slender. </a:t>
            </a:r>
          </a:p>
          <a:p>
            <a:pPr eaLnBrk="1" hangingPunct="1"/>
            <a:r>
              <a:rPr lang="en-US" sz="2000"/>
              <a:t>In a suspended deck bridge, cables suspended via towers hold up the road deck. The weight is transferred by the cables to the towers, which in turn transfer the weight to the ground.</a:t>
            </a:r>
          </a:p>
          <a:p>
            <a:pPr eaLnBrk="1" hangingPunct="1"/>
            <a:r>
              <a:rPr lang="en-US" sz="2000"/>
              <a:t>Most of the weight or load of the bridge is transferred by the cables to the anchorage systems. These are imbedded in either solid rock or huge concrete blocks. Inside the anchorages, the cables are spread over a large area to evenly distribute the load and to prevent the cables from breaking free.</a:t>
            </a:r>
            <a:br>
              <a:rPr lang="en-US" sz="2400"/>
            </a:br>
            <a:endParaRPr lang="en-US" sz="2400"/>
          </a:p>
          <a:p>
            <a:pPr eaLnBrk="1" hangingPunct="1">
              <a:buFont typeface="Wingdings" pitchFamily="2" charset="2"/>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en-US" b="1"/>
              <a:t>Structural Analysis</a:t>
            </a:r>
          </a:p>
        </p:txBody>
      </p:sp>
      <p:pic>
        <p:nvPicPr>
          <p:cNvPr id="33796" name="Picture 4" descr="bridge-anchorage"/>
          <p:cNvPicPr>
            <a:picLocks noChangeAspect="1" noChangeArrowheads="1"/>
          </p:cNvPicPr>
          <p:nvPr/>
        </p:nvPicPr>
        <p:blipFill>
          <a:blip r:embed="rId3" cstate="print"/>
          <a:srcRect/>
          <a:stretch>
            <a:fillRect/>
          </a:stretch>
        </p:blipFill>
        <p:spPr bwMode="auto">
          <a:xfrm>
            <a:off x="457200" y="1600200"/>
            <a:ext cx="4609088" cy="2590800"/>
          </a:xfrm>
          <a:prstGeom prst="rect">
            <a:avLst/>
          </a:prstGeom>
          <a:noFill/>
          <a:ln w="9525">
            <a:noFill/>
            <a:miter lim="800000"/>
            <a:headEnd/>
            <a:tailEnd/>
          </a:ln>
        </p:spPr>
      </p:pic>
      <p:pic>
        <p:nvPicPr>
          <p:cNvPr id="33797" name="Picture 5" descr="bridge-suspension"/>
          <p:cNvPicPr>
            <a:picLocks noChangeAspect="1" noChangeArrowheads="1"/>
          </p:cNvPicPr>
          <p:nvPr/>
        </p:nvPicPr>
        <p:blipFill>
          <a:blip r:embed="rId4" cstate="print"/>
          <a:srcRect/>
          <a:stretch>
            <a:fillRect/>
          </a:stretch>
        </p:blipFill>
        <p:spPr bwMode="auto">
          <a:xfrm>
            <a:off x="2590800" y="4792662"/>
            <a:ext cx="5534025" cy="17907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en-US" sz="4600" b="1"/>
              <a:t>Structural Failure</a:t>
            </a:r>
          </a:p>
        </p:txBody>
      </p:sp>
      <p:sp>
        <p:nvSpPr>
          <p:cNvPr id="34819" name="Rectangle 3"/>
          <p:cNvSpPr>
            <a:spLocks noGrp="1" noChangeArrowheads="1"/>
          </p:cNvSpPr>
          <p:nvPr>
            <p:ph sz="quarter" idx="1"/>
          </p:nvPr>
        </p:nvSpPr>
        <p:spPr/>
        <p:txBody>
          <a:bodyPr/>
          <a:lstStyle/>
          <a:p>
            <a:pPr eaLnBrk="1" hangingPunct="1"/>
            <a:r>
              <a:rPr lang="en-US" sz="2000"/>
              <a:t>Some bridges have in the past suffered from structural failure due to combination of poor design and severe weather conditions.</a:t>
            </a:r>
          </a:p>
          <a:p>
            <a:pPr eaLnBrk="1" hangingPunct="1"/>
            <a:r>
              <a:rPr lang="en-US" sz="2000"/>
              <a:t>Collapse of the bridge also depends upon a phenomenon called resonance. It is the phenomenon when a body vibrates at its natural frequency &amp; it shatters.</a:t>
            </a:r>
          </a:p>
          <a:p>
            <a:pPr eaLnBrk="1" hangingPunct="1"/>
            <a:r>
              <a:rPr lang="en-US" sz="2000"/>
              <a:t>To avoid these types of failures today all new bridges prototypes have to be tested in a wind tunnel before being constructed.</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04800"/>
            <a:ext cx="8229600" cy="1371600"/>
          </a:xfrm>
        </p:spPr>
        <p:txBody>
          <a:bodyPr>
            <a:normAutofit fontScale="90000"/>
          </a:bodyPr>
          <a:lstStyle/>
          <a:p>
            <a:pPr algn="ctr" eaLnBrk="1" hangingPunct="1"/>
            <a:r>
              <a:rPr lang="en-US" sz="4400" b="1"/>
              <a:t>Quality Control in Suspension Cable</a:t>
            </a:r>
            <a:endParaRPr lang="en-US" sz="4400"/>
          </a:p>
        </p:txBody>
      </p:sp>
      <p:sp>
        <p:nvSpPr>
          <p:cNvPr id="35843" name="Rectangle 3"/>
          <p:cNvSpPr>
            <a:spLocks noGrp="1" noChangeArrowheads="1"/>
          </p:cNvSpPr>
          <p:nvPr>
            <p:ph sz="quarter" idx="1"/>
          </p:nvPr>
        </p:nvSpPr>
        <p:spPr>
          <a:xfrm>
            <a:off x="381000" y="1752600"/>
            <a:ext cx="8229600" cy="4835525"/>
          </a:xfrm>
        </p:spPr>
        <p:txBody>
          <a:bodyPr/>
          <a:lstStyle/>
          <a:p>
            <a:pPr eaLnBrk="1" hangingPunct="1">
              <a:lnSpc>
                <a:spcPct val="90000"/>
              </a:lnSpc>
            </a:pPr>
            <a:r>
              <a:rPr lang="en-US" sz="1900"/>
              <a:t>The main suspension cable in older bridges was often made from chain or linked bars, but modern bridge cables are made from multiple strands of wire. This contributes greater redundancy; a few flawed strands in the hundreds used pose very little threat, whereas a single bad link or eyebar can cause failure of the entire bridge. </a:t>
            </a:r>
          </a:p>
          <a:p>
            <a:pPr eaLnBrk="1" hangingPunct="1">
              <a:lnSpc>
                <a:spcPct val="90000"/>
              </a:lnSpc>
            </a:pPr>
            <a:r>
              <a:rPr lang="en-US" sz="1900"/>
              <a:t>Another reason is that as spans increased, engineers were unable to lift larger chains into position, whereas wire strand cables can be largely prepared in mid-air from a temporary walkway.</a:t>
            </a:r>
          </a:p>
          <a:p>
            <a:pPr eaLnBrk="1" hangingPunct="1">
              <a:lnSpc>
                <a:spcPct val="90000"/>
              </a:lnSpc>
            </a:pPr>
            <a:r>
              <a:rPr lang="en-US" sz="1900"/>
              <a:t>The cables are made of thousands of individual steel wires bound tightly together. Steel, which is very strong under tension, is an ideal material for cables; a single steel wire, only 0.1 inch thick, can support over half a ton without breaking.</a:t>
            </a:r>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lgn="ctr" eaLnBrk="1" hangingPunct="1"/>
            <a:r>
              <a:rPr lang="en-US" sz="4400" b="1"/>
              <a:t>Quality Control in Suspension Cable</a:t>
            </a:r>
          </a:p>
        </p:txBody>
      </p:sp>
      <p:pic>
        <p:nvPicPr>
          <p:cNvPr id="36868" name="Picture 4" descr="180px-Golden_Gate_Bridge_architecture_10">
            <a:hlinkClick r:id="rId3" tooltip="Suspender cables and suspender cable band on the Golden Gate Bridge in San Francisco. Main cable diameter is 36 inches, and suspender cable diameter is 3 1/2 inches."/>
          </p:cNvPr>
          <p:cNvPicPr>
            <a:picLocks noChangeAspect="1" noChangeArrowheads="1"/>
          </p:cNvPicPr>
          <p:nvPr/>
        </p:nvPicPr>
        <p:blipFill>
          <a:blip r:embed="rId4" cstate="print"/>
          <a:srcRect/>
          <a:stretch>
            <a:fillRect/>
          </a:stretch>
        </p:blipFill>
        <p:spPr bwMode="auto">
          <a:xfrm>
            <a:off x="1905000" y="2209800"/>
            <a:ext cx="2411413" cy="3124200"/>
          </a:xfrm>
          <a:prstGeom prst="rect">
            <a:avLst/>
          </a:prstGeom>
          <a:noFill/>
          <a:ln w="9525">
            <a:noFill/>
            <a:miter lim="800000"/>
            <a:headEnd/>
            <a:tailEnd/>
          </a:ln>
        </p:spPr>
      </p:pic>
      <p:pic>
        <p:nvPicPr>
          <p:cNvPr id="36869" name="Picture 5" descr="sbwires2"/>
          <p:cNvPicPr>
            <a:picLocks noChangeAspect="1" noChangeArrowheads="1"/>
          </p:cNvPicPr>
          <p:nvPr/>
        </p:nvPicPr>
        <p:blipFill>
          <a:blip r:embed="rId5" cstate="print"/>
          <a:srcRect/>
          <a:stretch>
            <a:fillRect/>
          </a:stretch>
        </p:blipFill>
        <p:spPr bwMode="auto">
          <a:xfrm>
            <a:off x="5410200" y="2590800"/>
            <a:ext cx="2590800" cy="21986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algn="ctr" eaLnBrk="1" hangingPunct="1"/>
            <a:r>
              <a:rPr lang="en-US" b="1" dirty="0"/>
              <a:t>Advantages over other bridge types</a:t>
            </a:r>
            <a:r>
              <a:rPr lang="en-US" dirty="0"/>
              <a:t> </a:t>
            </a:r>
          </a:p>
        </p:txBody>
      </p:sp>
      <p:sp>
        <p:nvSpPr>
          <p:cNvPr id="37891" name="Rectangle 3"/>
          <p:cNvSpPr>
            <a:spLocks noGrp="1" noChangeArrowheads="1"/>
          </p:cNvSpPr>
          <p:nvPr>
            <p:ph sz="quarter" idx="1"/>
          </p:nvPr>
        </p:nvSpPr>
        <p:spPr/>
        <p:txBody>
          <a:bodyPr/>
          <a:lstStyle/>
          <a:p>
            <a:pPr eaLnBrk="1" hangingPunct="1"/>
            <a:r>
              <a:rPr lang="en-US" sz="2000" dirty="0"/>
              <a:t>Longer main spans are achievable than with any other type of bridge.</a:t>
            </a:r>
          </a:p>
          <a:p>
            <a:pPr eaLnBrk="1" hangingPunct="1"/>
            <a:r>
              <a:rPr lang="en-US" sz="2000" dirty="0"/>
              <a:t>May be better able to withstand earthquake movements than can heavier and more rigid bridges. </a:t>
            </a:r>
          </a:p>
          <a:p>
            <a:pPr eaLnBrk="1" hangingPunct="1"/>
            <a:r>
              <a:rPr lang="en-US" sz="2000" dirty="0"/>
              <a:t>The center span may be made very long in proportion to the amount of materials required, allowing the bridge to economically span a very wide canyon or waterway. </a:t>
            </a:r>
          </a:p>
          <a:p>
            <a:pPr eaLnBrk="1" hangingPunct="1"/>
            <a:r>
              <a:rPr lang="en-US" sz="2000" dirty="0"/>
              <a:t>It can be built high over water to allow the passage of very tall ships.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algn="ctr" eaLnBrk="1" hangingPunct="1"/>
            <a:r>
              <a:rPr lang="en-US" b="1" dirty="0"/>
              <a:t>Limitations compared to other bridge types</a:t>
            </a:r>
            <a:r>
              <a:rPr lang="en-US" dirty="0"/>
              <a:t> </a:t>
            </a:r>
          </a:p>
        </p:txBody>
      </p:sp>
      <p:sp>
        <p:nvSpPr>
          <p:cNvPr id="38915" name="Rectangle 3"/>
          <p:cNvSpPr>
            <a:spLocks noGrp="1" noChangeArrowheads="1"/>
          </p:cNvSpPr>
          <p:nvPr>
            <p:ph sz="quarter" idx="1"/>
          </p:nvPr>
        </p:nvSpPr>
        <p:spPr/>
        <p:txBody>
          <a:bodyPr/>
          <a:lstStyle/>
          <a:p>
            <a:pPr eaLnBrk="1" hangingPunct="1"/>
            <a:r>
              <a:rPr lang="en-US" sz="2000" dirty="0"/>
              <a:t>Considerable stiffness or aerodynamic profiling may be required to prevent the bridge deck vibrating under high winds.</a:t>
            </a:r>
          </a:p>
          <a:p>
            <a:pPr eaLnBrk="1" hangingPunct="1"/>
            <a:r>
              <a:rPr lang="en-US" sz="2000" dirty="0"/>
              <a:t>The relatively low deck stiffness compared to other types of bridges makes it more difficult to carry heavy rail traffic where high concentrated live loads occur.</a:t>
            </a:r>
          </a:p>
          <a:p>
            <a:pPr eaLnBrk="1" hangingPunct="1"/>
            <a:r>
              <a:rPr lang="en-US" sz="2000" dirty="0"/>
              <a:t>Under severe wind loading, the towers exert a large torque force in the ground, and thus require very expensive foundation work when building on soft ground.</a:t>
            </a:r>
          </a:p>
          <a:p>
            <a:pPr eaLnBrk="1" hangingPunct="1">
              <a:buFont typeface="Wingdings" pitchFamily="2" charset="2"/>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792162"/>
          </a:xfrm>
        </p:spPr>
        <p:txBody>
          <a:bodyPr>
            <a:normAutofit fontScale="90000"/>
          </a:bodyPr>
          <a:lstStyle/>
          <a:p>
            <a:pPr algn="ctr" eaLnBrk="1" hangingPunct="1"/>
            <a:r>
              <a:rPr lang="en-US" b="1"/>
              <a:t>Load distribution in different types of bridges</a:t>
            </a:r>
          </a:p>
        </p:txBody>
      </p:sp>
      <p:pic>
        <p:nvPicPr>
          <p:cNvPr id="39940" name="Picture 4" descr="bridge-cable-stay"/>
          <p:cNvPicPr>
            <a:picLocks noChangeAspect="1" noChangeArrowheads="1"/>
          </p:cNvPicPr>
          <p:nvPr/>
        </p:nvPicPr>
        <p:blipFill>
          <a:blip r:embed="rId3" cstate="print"/>
          <a:srcRect/>
          <a:stretch>
            <a:fillRect/>
          </a:stretch>
        </p:blipFill>
        <p:spPr bwMode="auto">
          <a:xfrm>
            <a:off x="457200" y="1219200"/>
            <a:ext cx="2667000" cy="1600200"/>
          </a:xfrm>
          <a:prstGeom prst="rect">
            <a:avLst/>
          </a:prstGeom>
          <a:noFill/>
          <a:ln w="9525">
            <a:noFill/>
            <a:miter lim="800000"/>
            <a:headEnd/>
            <a:tailEnd/>
          </a:ln>
        </p:spPr>
      </p:pic>
      <p:pic>
        <p:nvPicPr>
          <p:cNvPr id="39941" name="Picture 5" descr="bridge-ct"/>
          <p:cNvPicPr>
            <a:picLocks noChangeAspect="1" noChangeArrowheads="1"/>
          </p:cNvPicPr>
          <p:nvPr/>
        </p:nvPicPr>
        <p:blipFill>
          <a:blip r:embed="rId4" cstate="print"/>
          <a:srcRect/>
          <a:stretch>
            <a:fillRect/>
          </a:stretch>
        </p:blipFill>
        <p:spPr bwMode="auto">
          <a:xfrm>
            <a:off x="5257800" y="1219200"/>
            <a:ext cx="3419475" cy="1450975"/>
          </a:xfrm>
          <a:prstGeom prst="rect">
            <a:avLst/>
          </a:prstGeom>
          <a:noFill/>
          <a:ln w="9525">
            <a:noFill/>
            <a:miter lim="800000"/>
            <a:headEnd/>
            <a:tailEnd/>
          </a:ln>
        </p:spPr>
      </p:pic>
      <p:sp>
        <p:nvSpPr>
          <p:cNvPr id="39942" name="Rectangle 7"/>
          <p:cNvSpPr>
            <a:spLocks noChangeArrowheads="1"/>
          </p:cNvSpPr>
          <p:nvPr/>
        </p:nvSpPr>
        <p:spPr bwMode="auto">
          <a:xfrm>
            <a:off x="685800" y="2895600"/>
            <a:ext cx="2228850" cy="366713"/>
          </a:xfrm>
          <a:prstGeom prst="rect">
            <a:avLst/>
          </a:prstGeom>
          <a:noFill/>
          <a:ln w="9525">
            <a:noFill/>
            <a:miter lim="800000"/>
            <a:headEnd/>
            <a:tailEnd/>
          </a:ln>
        </p:spPr>
        <p:txBody>
          <a:bodyPr>
            <a:spAutoFit/>
          </a:bodyPr>
          <a:lstStyle/>
          <a:p>
            <a:pPr algn="l"/>
            <a:r>
              <a:rPr lang="en-US" sz="1800"/>
              <a:t>Cable-stayed bridge</a:t>
            </a:r>
          </a:p>
        </p:txBody>
      </p:sp>
      <p:sp>
        <p:nvSpPr>
          <p:cNvPr id="39943" name="Rectangle 8"/>
          <p:cNvSpPr>
            <a:spLocks noChangeArrowheads="1"/>
          </p:cNvSpPr>
          <p:nvPr/>
        </p:nvSpPr>
        <p:spPr bwMode="auto">
          <a:xfrm>
            <a:off x="6019800" y="2895600"/>
            <a:ext cx="1479550" cy="366713"/>
          </a:xfrm>
          <a:prstGeom prst="rect">
            <a:avLst/>
          </a:prstGeom>
          <a:noFill/>
          <a:ln w="9525">
            <a:noFill/>
            <a:miter lim="800000"/>
            <a:headEnd/>
            <a:tailEnd/>
          </a:ln>
        </p:spPr>
        <p:txBody>
          <a:bodyPr wrap="none">
            <a:spAutoFit/>
          </a:bodyPr>
          <a:lstStyle/>
          <a:p>
            <a:pPr algn="l"/>
            <a:r>
              <a:rPr lang="en-US" sz="1800"/>
              <a:t>Beam bridge</a:t>
            </a:r>
          </a:p>
        </p:txBody>
      </p:sp>
      <p:pic>
        <p:nvPicPr>
          <p:cNvPr id="39944" name="Picture 12" descr="267px-Pierre_Pflimlin_UC_AdjAndCrop"/>
          <p:cNvPicPr>
            <a:picLocks noChangeAspect="1" noChangeArrowheads="1"/>
          </p:cNvPicPr>
          <p:nvPr/>
        </p:nvPicPr>
        <p:blipFill>
          <a:blip r:embed="rId5" cstate="print"/>
          <a:srcRect/>
          <a:stretch>
            <a:fillRect/>
          </a:stretch>
        </p:blipFill>
        <p:spPr bwMode="auto">
          <a:xfrm>
            <a:off x="2590800" y="3657600"/>
            <a:ext cx="3390900" cy="1524000"/>
          </a:xfrm>
          <a:prstGeom prst="rect">
            <a:avLst/>
          </a:prstGeom>
          <a:noFill/>
          <a:ln w="9525">
            <a:noFill/>
            <a:miter lim="800000"/>
            <a:headEnd/>
            <a:tailEnd/>
          </a:ln>
        </p:spPr>
      </p:pic>
      <p:sp>
        <p:nvSpPr>
          <p:cNvPr id="39945" name="Rectangle 13"/>
          <p:cNvSpPr>
            <a:spLocks noChangeArrowheads="1"/>
          </p:cNvSpPr>
          <p:nvPr/>
        </p:nvSpPr>
        <p:spPr bwMode="auto">
          <a:xfrm>
            <a:off x="4267200" y="3200400"/>
            <a:ext cx="1016000" cy="396875"/>
          </a:xfrm>
          <a:prstGeom prst="rect">
            <a:avLst/>
          </a:prstGeom>
          <a:noFill/>
          <a:ln w="9525">
            <a:noFill/>
            <a:miter lim="800000"/>
            <a:headEnd/>
            <a:tailEnd/>
          </a:ln>
        </p:spPr>
        <p:txBody>
          <a:bodyPr anchor="ctr">
            <a:spAutoFit/>
          </a:bodyPr>
          <a:lstStyle/>
          <a:p>
            <a:pPr algn="l" eaLnBrk="1" hangingPunct="1"/>
            <a:r>
              <a:rPr lang="en-US" sz="1600">
                <a:latin typeface="Verdana" pitchFamily="34" charset="0"/>
              </a:rPr>
              <a:t>tension</a:t>
            </a:r>
            <a:r>
              <a:rPr lang="en-US">
                <a:latin typeface="Verdana" pitchFamily="34" charset="0"/>
              </a:rPr>
              <a:t> </a:t>
            </a:r>
          </a:p>
        </p:txBody>
      </p:sp>
      <p:sp>
        <p:nvSpPr>
          <p:cNvPr id="39946" name="Rectangle 14"/>
          <p:cNvSpPr>
            <a:spLocks noChangeArrowheads="1"/>
          </p:cNvSpPr>
          <p:nvPr/>
        </p:nvSpPr>
        <p:spPr bwMode="auto">
          <a:xfrm>
            <a:off x="2895600" y="5181600"/>
            <a:ext cx="1557338" cy="396875"/>
          </a:xfrm>
          <a:prstGeom prst="rect">
            <a:avLst/>
          </a:prstGeom>
          <a:noFill/>
          <a:ln w="9525">
            <a:noFill/>
            <a:miter lim="800000"/>
            <a:headEnd/>
            <a:tailEnd/>
          </a:ln>
        </p:spPr>
        <p:txBody>
          <a:bodyPr wrap="none" anchor="ctr">
            <a:spAutoFit/>
          </a:bodyPr>
          <a:lstStyle/>
          <a:p>
            <a:pPr algn="l" eaLnBrk="1" hangingPunct="1"/>
            <a:r>
              <a:rPr lang="en-US" sz="1600">
                <a:latin typeface="Verdana" pitchFamily="34" charset="0"/>
              </a:rPr>
              <a:t>compression</a:t>
            </a:r>
            <a:r>
              <a:rPr lang="en-US">
                <a:latin typeface="Verdana" pitchFamily="34" charset="0"/>
              </a:rPr>
              <a:t> </a:t>
            </a:r>
          </a:p>
        </p:txBody>
      </p:sp>
      <p:sp>
        <p:nvSpPr>
          <p:cNvPr id="39947" name="Line 15"/>
          <p:cNvSpPr>
            <a:spLocks noChangeShapeType="1"/>
          </p:cNvSpPr>
          <p:nvPr/>
        </p:nvSpPr>
        <p:spPr bwMode="auto">
          <a:xfrm flipH="1">
            <a:off x="3886200" y="3581400"/>
            <a:ext cx="533400" cy="762000"/>
          </a:xfrm>
          <a:prstGeom prst="line">
            <a:avLst/>
          </a:prstGeom>
          <a:noFill/>
          <a:ln w="9525">
            <a:solidFill>
              <a:schemeClr val="tx1"/>
            </a:solidFill>
            <a:round/>
            <a:headEnd/>
            <a:tailEnd type="triangle" w="med" len="med"/>
          </a:ln>
        </p:spPr>
        <p:txBody>
          <a:bodyPr/>
          <a:lstStyle/>
          <a:p>
            <a:endParaRPr lang="en-US"/>
          </a:p>
        </p:txBody>
      </p:sp>
      <p:sp>
        <p:nvSpPr>
          <p:cNvPr id="39948" name="Line 16"/>
          <p:cNvSpPr>
            <a:spLocks noChangeShapeType="1"/>
          </p:cNvSpPr>
          <p:nvPr/>
        </p:nvSpPr>
        <p:spPr bwMode="auto">
          <a:xfrm flipV="1">
            <a:off x="3276600" y="4648200"/>
            <a:ext cx="533400" cy="609600"/>
          </a:xfrm>
          <a:prstGeom prst="line">
            <a:avLst/>
          </a:prstGeom>
          <a:noFill/>
          <a:ln w="9525">
            <a:solidFill>
              <a:schemeClr val="tx1"/>
            </a:solidFill>
            <a:round/>
            <a:headEnd/>
            <a:tailEnd type="triangle" w="med" len="med"/>
          </a:ln>
        </p:spPr>
        <p:txBody>
          <a:bodyPr/>
          <a:lstStyle/>
          <a:p>
            <a:endParaRPr lang="en-US"/>
          </a:p>
        </p:txBody>
      </p:sp>
      <p:sp>
        <p:nvSpPr>
          <p:cNvPr id="39949" name="Rectangle 18"/>
          <p:cNvSpPr>
            <a:spLocks noChangeArrowheads="1"/>
          </p:cNvSpPr>
          <p:nvPr/>
        </p:nvSpPr>
        <p:spPr bwMode="auto">
          <a:xfrm>
            <a:off x="3505200" y="5715000"/>
            <a:ext cx="1911350" cy="366713"/>
          </a:xfrm>
          <a:prstGeom prst="rect">
            <a:avLst/>
          </a:prstGeom>
          <a:noFill/>
          <a:ln w="9525">
            <a:noFill/>
            <a:miter lim="800000"/>
            <a:headEnd/>
            <a:tailEnd/>
          </a:ln>
        </p:spPr>
        <p:txBody>
          <a:bodyPr wrap="none">
            <a:spAutoFit/>
          </a:bodyPr>
          <a:lstStyle/>
          <a:p>
            <a:r>
              <a:rPr lang="en-US" sz="1800"/>
              <a:t>Cantilever bridge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22238"/>
            <a:ext cx="7543800" cy="712787"/>
          </a:xfrm>
        </p:spPr>
        <p:txBody>
          <a:bodyPr>
            <a:normAutofit fontScale="90000"/>
          </a:bodyPr>
          <a:lstStyle/>
          <a:p>
            <a:pPr algn="ctr" eaLnBrk="1" hangingPunct="1"/>
            <a:r>
              <a:rPr lang="en-US" sz="4100" u="sng"/>
              <a:t>Contents</a:t>
            </a:r>
          </a:p>
        </p:txBody>
      </p:sp>
      <p:sp>
        <p:nvSpPr>
          <p:cNvPr id="22531" name="Rectangle 3"/>
          <p:cNvSpPr>
            <a:spLocks noGrp="1" noChangeArrowheads="1"/>
          </p:cNvSpPr>
          <p:nvPr>
            <p:ph sz="quarter" idx="1"/>
          </p:nvPr>
        </p:nvSpPr>
        <p:spPr>
          <a:xfrm>
            <a:off x="457200" y="1066800"/>
            <a:ext cx="8229600" cy="5064125"/>
          </a:xfrm>
        </p:spPr>
        <p:txBody>
          <a:bodyPr>
            <a:normAutofit lnSpcReduction="10000"/>
          </a:bodyPr>
          <a:lstStyle/>
          <a:p>
            <a:pPr eaLnBrk="1" hangingPunct="1">
              <a:lnSpc>
                <a:spcPct val="80000"/>
              </a:lnSpc>
            </a:pPr>
            <a:r>
              <a:rPr lang="en-US" sz="2000" dirty="0"/>
              <a:t>What???</a:t>
            </a:r>
          </a:p>
          <a:p>
            <a:pPr eaLnBrk="1" hangingPunct="1">
              <a:lnSpc>
                <a:spcPct val="80000"/>
              </a:lnSpc>
            </a:pPr>
            <a:r>
              <a:rPr lang="en-US" sz="2000" dirty="0"/>
              <a:t>Types of Bridges</a:t>
            </a:r>
          </a:p>
          <a:p>
            <a:pPr eaLnBrk="1" hangingPunct="1">
              <a:lnSpc>
                <a:spcPct val="80000"/>
              </a:lnSpc>
            </a:pPr>
            <a:r>
              <a:rPr lang="en-US" sz="2000" dirty="0"/>
              <a:t>Arch Bridge</a:t>
            </a:r>
          </a:p>
          <a:p>
            <a:pPr eaLnBrk="1" hangingPunct="1">
              <a:lnSpc>
                <a:spcPct val="80000"/>
              </a:lnSpc>
            </a:pPr>
            <a:r>
              <a:rPr lang="en-US" sz="2000" dirty="0"/>
              <a:t>Beam Bridge</a:t>
            </a:r>
          </a:p>
          <a:p>
            <a:pPr eaLnBrk="1" hangingPunct="1">
              <a:lnSpc>
                <a:spcPct val="80000"/>
              </a:lnSpc>
            </a:pPr>
            <a:r>
              <a:rPr lang="en-US" sz="2000" dirty="0"/>
              <a:t>Cable-stayed Bridge</a:t>
            </a:r>
          </a:p>
          <a:p>
            <a:pPr eaLnBrk="1" hangingPunct="1">
              <a:lnSpc>
                <a:spcPct val="80000"/>
              </a:lnSpc>
            </a:pPr>
            <a:r>
              <a:rPr lang="en-US" sz="2000" dirty="0"/>
              <a:t>Cantilever Bridge</a:t>
            </a:r>
          </a:p>
          <a:p>
            <a:pPr eaLnBrk="1" hangingPunct="1">
              <a:lnSpc>
                <a:spcPct val="80000"/>
              </a:lnSpc>
            </a:pPr>
            <a:r>
              <a:rPr lang="en-US" sz="2000" dirty="0"/>
              <a:t>Truss Bridge</a:t>
            </a:r>
          </a:p>
          <a:p>
            <a:pPr eaLnBrk="1" hangingPunct="1">
              <a:lnSpc>
                <a:spcPct val="80000"/>
              </a:lnSpc>
            </a:pPr>
            <a:r>
              <a:rPr lang="en-US" sz="2000" dirty="0"/>
              <a:t>Suspension Bridge – An Introduction</a:t>
            </a:r>
          </a:p>
          <a:p>
            <a:pPr eaLnBrk="1" hangingPunct="1">
              <a:lnSpc>
                <a:spcPct val="80000"/>
              </a:lnSpc>
            </a:pPr>
            <a:r>
              <a:rPr lang="en-US" sz="2000" dirty="0"/>
              <a:t>Terms related to Suspension Bridge</a:t>
            </a:r>
          </a:p>
          <a:p>
            <a:pPr eaLnBrk="1" hangingPunct="1">
              <a:lnSpc>
                <a:spcPct val="80000"/>
              </a:lnSpc>
            </a:pPr>
            <a:r>
              <a:rPr lang="en-US" sz="2000" dirty="0"/>
              <a:t>Structural Analysis</a:t>
            </a:r>
          </a:p>
          <a:p>
            <a:pPr eaLnBrk="1" hangingPunct="1">
              <a:lnSpc>
                <a:spcPct val="80000"/>
              </a:lnSpc>
            </a:pPr>
            <a:r>
              <a:rPr lang="en-US" sz="2000" dirty="0"/>
              <a:t>Structural Failure</a:t>
            </a:r>
          </a:p>
          <a:p>
            <a:pPr eaLnBrk="1" hangingPunct="1">
              <a:lnSpc>
                <a:spcPct val="80000"/>
              </a:lnSpc>
            </a:pPr>
            <a:r>
              <a:rPr lang="en-US" sz="2000" dirty="0"/>
              <a:t>Quality Control in Suspension Cable</a:t>
            </a:r>
          </a:p>
          <a:p>
            <a:pPr eaLnBrk="1" hangingPunct="1">
              <a:lnSpc>
                <a:spcPct val="80000"/>
              </a:lnSpc>
            </a:pPr>
            <a:r>
              <a:rPr lang="en-US" sz="2000" dirty="0"/>
              <a:t>Advantages &amp; Limitations</a:t>
            </a:r>
          </a:p>
          <a:p>
            <a:pPr eaLnBrk="1" hangingPunct="1">
              <a:lnSpc>
                <a:spcPct val="80000"/>
              </a:lnSpc>
            </a:pPr>
            <a:r>
              <a:rPr lang="en-US" sz="2000" dirty="0"/>
              <a:t>Load Distribution in Different Types of Bridges</a:t>
            </a:r>
          </a:p>
          <a:p>
            <a:pPr eaLnBrk="1" hangingPunct="1">
              <a:lnSpc>
                <a:spcPct val="80000"/>
              </a:lnSpc>
            </a:pPr>
            <a:r>
              <a:rPr lang="en-US" sz="2000" dirty="0"/>
              <a:t>Conclusion</a:t>
            </a:r>
          </a:p>
          <a:p>
            <a:pPr eaLnBrk="1" hangingPunct="1">
              <a:lnSpc>
                <a:spcPct val="80000"/>
              </a:lnSpc>
            </a:pPr>
            <a:r>
              <a:rPr lang="en-US" sz="2000" dirty="0"/>
              <a:t>References </a:t>
            </a:r>
          </a:p>
          <a:p>
            <a:pPr eaLnBrk="1" hangingPunct="1">
              <a:lnSpc>
                <a:spcPct val="80000"/>
              </a:lnSpc>
              <a:buFont typeface="Wingdings" pitchFamily="2" charset="2"/>
              <a:buNone/>
            </a:pP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b="1">
                <a:latin typeface="Garamond" pitchFamily="18" charset="0"/>
              </a:rPr>
              <a:t>Conclusion</a:t>
            </a:r>
          </a:p>
        </p:txBody>
      </p:sp>
      <p:sp>
        <p:nvSpPr>
          <p:cNvPr id="40963" name="Rectangle 3"/>
          <p:cNvSpPr>
            <a:spLocks noGrp="1" noChangeArrowheads="1"/>
          </p:cNvSpPr>
          <p:nvPr>
            <p:ph sz="quarter" idx="1"/>
          </p:nvPr>
        </p:nvSpPr>
        <p:spPr/>
        <p:txBody>
          <a:bodyPr/>
          <a:lstStyle/>
          <a:p>
            <a:pPr eaLnBrk="1" hangingPunct="1"/>
            <a:r>
              <a:rPr lang="en-US" sz="2000"/>
              <a:t>These are the pinnacles in modern days bridge technology.</a:t>
            </a:r>
          </a:p>
          <a:p>
            <a:pPr eaLnBrk="1" hangingPunct="1"/>
            <a:r>
              <a:rPr lang="en-US" sz="2000"/>
              <a:t>Longer spans of up to 2000 ft-7000 ft is possible.</a:t>
            </a:r>
          </a:p>
          <a:p>
            <a:pPr eaLnBrk="1" hangingPunct="1"/>
            <a:r>
              <a:rPr lang="en-US" sz="2000"/>
              <a:t>They are ideal for covering busy waterways such as Gulf, Strait, Lake, etc.</a:t>
            </a:r>
          </a:p>
          <a:p>
            <a:pPr eaLnBrk="1" hangingPunct="1"/>
            <a:r>
              <a:rPr lang="en-US" sz="2000"/>
              <a:t>These bridges are mainly meant for light &amp; heavy roadways rather than railways.</a:t>
            </a:r>
          </a:p>
          <a:p>
            <a:pPr eaLnBrk="1" hangingPunct="1"/>
            <a:r>
              <a:rPr lang="en-US" sz="2000"/>
              <a:t>The main forces in a suspension bridge are tension in the main cables and compression in the pillars.</a:t>
            </a:r>
          </a:p>
          <a:p>
            <a:pPr eaLnBrk="1" hangingPunct="1"/>
            <a:endParaRPr lang="en-US" sz="2000"/>
          </a:p>
          <a:p>
            <a:pPr eaLnBrk="1" hangingPunct="1"/>
            <a:endParaRPr lang="en-US" sz="2000"/>
          </a:p>
          <a:p>
            <a:pPr eaLnBrk="1" hangingPunct="1"/>
            <a:endParaRPr 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REFERENCES</a:t>
            </a:r>
            <a:br>
              <a:rPr lang="en-US" dirty="0"/>
            </a:br>
            <a:endParaRPr lang="en-US" dirty="0"/>
          </a:p>
        </p:txBody>
      </p:sp>
      <p:sp>
        <p:nvSpPr>
          <p:cNvPr id="3" name="Content Placeholder 2"/>
          <p:cNvSpPr>
            <a:spLocks noGrp="1"/>
          </p:cNvSpPr>
          <p:nvPr>
            <p:ph idx="1"/>
          </p:nvPr>
        </p:nvSpPr>
        <p:spPr/>
        <p:txBody>
          <a:bodyPr/>
          <a:lstStyle/>
          <a:p>
            <a:pPr lvl="0"/>
            <a:r>
              <a:rPr lang="en-US" u="sng" dirty="0">
                <a:hlinkClick r:id="rId2"/>
              </a:rPr>
              <a:t>www.google.com</a:t>
            </a:r>
            <a:r>
              <a:rPr lang="en-US" b="1" dirty="0"/>
              <a:t> </a:t>
            </a:r>
            <a:endParaRPr lang="en-US" dirty="0"/>
          </a:p>
          <a:p>
            <a:pPr lvl="0"/>
            <a:r>
              <a:rPr lang="en-US" u="sng" dirty="0">
                <a:hlinkClick r:id="rId3"/>
              </a:rPr>
              <a:t>www.wikipedia.com</a:t>
            </a:r>
            <a:endParaRPr lang="en-US" dirty="0"/>
          </a:p>
          <a:p>
            <a:pPr lvl="0"/>
            <a:r>
              <a:rPr lang="en-US" u="sng" dirty="0"/>
              <a:t>www.studymafia.org</a:t>
            </a:r>
            <a:endParaRPr lang="en-US" dirty="0"/>
          </a:p>
          <a:p>
            <a:pPr>
              <a:buNone/>
            </a:pPr>
            <a:r>
              <a:rPr lang="en-US" dirty="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3200"/>
            <a:ext cx="7467600" cy="1143000"/>
          </a:xfrm>
        </p:spPr>
        <p:txBody>
          <a:bodyPr>
            <a:normAutofit/>
          </a:bodyPr>
          <a:lstStyle/>
          <a:p>
            <a:pPr algn="ctr"/>
            <a:r>
              <a:rPr lang="en-US" sz="6600" dirty="0"/>
              <a:t>Thanks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sz="4000" b="1" u="sng"/>
              <a:t>Bridge</a:t>
            </a:r>
          </a:p>
        </p:txBody>
      </p:sp>
      <p:sp>
        <p:nvSpPr>
          <p:cNvPr id="23555" name="Rectangle 3"/>
          <p:cNvSpPr>
            <a:spLocks noGrp="1" noChangeArrowheads="1"/>
          </p:cNvSpPr>
          <p:nvPr>
            <p:ph sz="quarter" idx="1"/>
          </p:nvPr>
        </p:nvSpPr>
        <p:spPr/>
        <p:txBody>
          <a:bodyPr/>
          <a:lstStyle/>
          <a:p>
            <a:pPr eaLnBrk="1" hangingPunct="1"/>
            <a:r>
              <a:rPr lang="en-US"/>
              <a:t>A bridge is a structure built to span a valley, road, body of water, or other physical obstacle, for the purpose of providing passage over the obstacle.</a:t>
            </a:r>
          </a:p>
          <a:p>
            <a:pPr eaLnBrk="1" hangingPunct="1"/>
            <a:r>
              <a:rPr lang="en-US"/>
              <a:t>Designs of bridges vary depending on the function of the bridge and the nature of the terrain where the bridge is constructed.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b="1" u="sng" dirty="0"/>
              <a:t>Types of Bridge</a:t>
            </a:r>
          </a:p>
        </p:txBody>
      </p:sp>
      <p:sp>
        <p:nvSpPr>
          <p:cNvPr id="24579" name="Rectangle 3"/>
          <p:cNvSpPr>
            <a:spLocks noGrp="1" noChangeArrowheads="1"/>
          </p:cNvSpPr>
          <p:nvPr>
            <p:ph sz="quarter" idx="1"/>
          </p:nvPr>
        </p:nvSpPr>
        <p:spPr/>
        <p:txBody>
          <a:bodyPr/>
          <a:lstStyle/>
          <a:p>
            <a:pPr eaLnBrk="1" hangingPunct="1"/>
            <a:r>
              <a:rPr lang="en-US" dirty="0"/>
              <a:t>There are six main types of bridges:-</a:t>
            </a:r>
          </a:p>
          <a:p>
            <a:pPr eaLnBrk="1" hangingPunct="1"/>
            <a:r>
              <a:rPr lang="en-US" dirty="0"/>
              <a:t>Arch Bridge</a:t>
            </a:r>
          </a:p>
          <a:p>
            <a:pPr eaLnBrk="1" hangingPunct="1"/>
            <a:r>
              <a:rPr lang="en-US" dirty="0"/>
              <a:t>Beam Bridge</a:t>
            </a:r>
          </a:p>
          <a:p>
            <a:pPr eaLnBrk="1" hangingPunct="1"/>
            <a:r>
              <a:rPr lang="en-US" dirty="0"/>
              <a:t>Cable-stayed Bridge</a:t>
            </a:r>
          </a:p>
          <a:p>
            <a:pPr eaLnBrk="1" hangingPunct="1"/>
            <a:r>
              <a:rPr lang="en-US" dirty="0"/>
              <a:t>Cantilever Bridge</a:t>
            </a:r>
          </a:p>
          <a:p>
            <a:pPr eaLnBrk="1" hangingPunct="1"/>
            <a:r>
              <a:rPr lang="en-US" dirty="0"/>
              <a:t>Truss Bridge</a:t>
            </a:r>
          </a:p>
          <a:p>
            <a:pPr eaLnBrk="1" hangingPunct="1"/>
            <a:r>
              <a:rPr lang="en-US" dirty="0"/>
              <a:t>Suspension Bridge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a:t>Arch Bridge</a:t>
            </a:r>
          </a:p>
        </p:txBody>
      </p:sp>
      <p:sp>
        <p:nvSpPr>
          <p:cNvPr id="25603" name="Rectangle 3"/>
          <p:cNvSpPr>
            <a:spLocks noGrp="1" noChangeArrowheads="1"/>
          </p:cNvSpPr>
          <p:nvPr>
            <p:ph sz="quarter" idx="1"/>
          </p:nvPr>
        </p:nvSpPr>
        <p:spPr/>
        <p:txBody>
          <a:bodyPr/>
          <a:lstStyle/>
          <a:p>
            <a:pPr eaLnBrk="1" hangingPunct="1"/>
            <a:r>
              <a:rPr lang="en-US" sz="2000"/>
              <a:t>Arch bridges are arch-shaped and have abutments at each end.</a:t>
            </a:r>
            <a:endParaRPr lang="en-US"/>
          </a:p>
          <a:p>
            <a:pPr eaLnBrk="1" hangingPunct="1"/>
            <a:r>
              <a:rPr lang="en-US" sz="2000"/>
              <a:t>An arch bridge doesn't need additional supports or cables. In fact it’s the shape of the structure that gives it its strength.</a:t>
            </a:r>
          </a:p>
          <a:p>
            <a:pPr eaLnBrk="1" hangingPunct="1"/>
            <a:r>
              <a:rPr lang="en-US" sz="2000"/>
              <a:t>Arch bridges are designed to be constantly under compression.</a:t>
            </a:r>
          </a:p>
          <a:p>
            <a:pPr eaLnBrk="1" hangingPunct="1"/>
            <a:r>
              <a:rPr lang="en-US" sz="2000"/>
              <a:t>The weight of the bridge is thrust into the abutments at either side.</a:t>
            </a:r>
          </a:p>
          <a:p>
            <a:pPr eaLnBrk="1" hangingPunct="1"/>
            <a:r>
              <a:rPr lang="en-US" sz="2000"/>
              <a:t>Usually they are made for short span range but often set end-to-end to form a large total length.</a:t>
            </a:r>
          </a:p>
          <a:p>
            <a:pPr eaLnBrk="1" hangingPunct="1"/>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a:t>Beam Bridge</a:t>
            </a:r>
          </a:p>
        </p:txBody>
      </p:sp>
      <p:sp>
        <p:nvSpPr>
          <p:cNvPr id="26627" name="Rectangle 3"/>
          <p:cNvSpPr>
            <a:spLocks noGrp="1" noChangeArrowheads="1"/>
          </p:cNvSpPr>
          <p:nvPr>
            <p:ph sz="quarter" idx="1"/>
          </p:nvPr>
        </p:nvSpPr>
        <p:spPr/>
        <p:txBody>
          <a:bodyPr/>
          <a:lstStyle/>
          <a:p>
            <a:pPr eaLnBrk="1" hangingPunct="1"/>
            <a:r>
              <a:rPr lang="en-US" sz="2000"/>
              <a:t>Beam bridges are the simplest kind of bridge today.</a:t>
            </a:r>
          </a:p>
          <a:p>
            <a:pPr eaLnBrk="1" hangingPunct="1"/>
            <a:r>
              <a:rPr lang="en-US" sz="2000"/>
              <a:t>Bridges consist of one horizontal beam with 2 supports usually on either ends.</a:t>
            </a:r>
          </a:p>
          <a:p>
            <a:pPr eaLnBrk="1" hangingPunct="1"/>
            <a:r>
              <a:rPr lang="en-US" sz="2000"/>
              <a:t>It is frequently used in pedestrian bridges and for highway overpasses &amp; flyovers.</a:t>
            </a:r>
          </a:p>
          <a:p>
            <a:pPr eaLnBrk="1" hangingPunct="1"/>
            <a:r>
              <a:rPr lang="en-US" sz="2000"/>
              <a:t>They are constructed for short span requirements.</a:t>
            </a:r>
          </a:p>
          <a:p>
            <a:pPr eaLnBrk="1" hangingPunct="1"/>
            <a:r>
              <a:rPr lang="en-US" sz="2000"/>
              <a:t>The weight of the bridge and any traffic on it is directly supported by the piers.</a:t>
            </a:r>
          </a:p>
          <a:p>
            <a:pPr eaLnBrk="1" hangingPunct="1"/>
            <a:r>
              <a:rPr lang="en-US" sz="2000"/>
              <a:t>The top side of the deck is under compression while the bottom side of the deck is under tension.</a:t>
            </a:r>
          </a:p>
          <a:p>
            <a:pPr eaLnBrk="1" hangingPunct="1"/>
            <a:r>
              <a:rPr lang="en-US" sz="2000"/>
              <a:t>To increase the bridge’s strength designers introduce truss to the bridge’s beam.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a:t>Cable-stayed Bridge</a:t>
            </a:r>
          </a:p>
        </p:txBody>
      </p:sp>
      <p:sp>
        <p:nvSpPr>
          <p:cNvPr id="27651" name="Rectangle 3"/>
          <p:cNvSpPr>
            <a:spLocks noGrp="1" noChangeArrowheads="1"/>
          </p:cNvSpPr>
          <p:nvPr>
            <p:ph sz="quarter" idx="1"/>
          </p:nvPr>
        </p:nvSpPr>
        <p:spPr>
          <a:xfrm>
            <a:off x="457200" y="1600200"/>
            <a:ext cx="8229600" cy="5029200"/>
          </a:xfrm>
        </p:spPr>
        <p:txBody>
          <a:bodyPr/>
          <a:lstStyle/>
          <a:p>
            <a:pPr eaLnBrk="1" hangingPunct="1"/>
            <a:r>
              <a:rPr lang="en-US" sz="2000" dirty="0"/>
              <a:t>A bridge that consists of one or more pylons with cables.</a:t>
            </a:r>
          </a:p>
          <a:p>
            <a:pPr eaLnBrk="1" hangingPunct="1"/>
            <a:r>
              <a:rPr lang="en-US" sz="2000" dirty="0"/>
              <a:t>There are two major classes of cable-stayed bridges such as a </a:t>
            </a:r>
            <a:r>
              <a:rPr lang="en-US" sz="2000" b="1" dirty="0"/>
              <a:t>harp</a:t>
            </a:r>
            <a:r>
              <a:rPr lang="en-US" sz="2000" dirty="0"/>
              <a:t> design &amp; a </a:t>
            </a:r>
            <a:r>
              <a:rPr lang="en-US" sz="2000" b="1" dirty="0"/>
              <a:t>fan</a:t>
            </a:r>
            <a:r>
              <a:rPr lang="en-US" sz="2000" dirty="0"/>
              <a:t> design.</a:t>
            </a:r>
          </a:p>
          <a:p>
            <a:pPr eaLnBrk="1" hangingPunct="1"/>
            <a:endParaRPr lang="en-US" sz="2000" dirty="0"/>
          </a:p>
          <a:p>
            <a:pPr eaLnBrk="1" hangingPunct="1"/>
            <a:endParaRPr lang="en-US" sz="2000" dirty="0"/>
          </a:p>
          <a:p>
            <a:pPr eaLnBrk="1" hangingPunct="1"/>
            <a:r>
              <a:rPr lang="en-US" sz="2000" dirty="0"/>
              <a:t>The cable-stay design is best suited for a medium span range.</a:t>
            </a:r>
          </a:p>
          <a:p>
            <a:pPr eaLnBrk="1" hangingPunct="1"/>
            <a:r>
              <a:rPr lang="en-US" sz="2000" dirty="0"/>
              <a:t>The towers form the primary load-bearing structure.</a:t>
            </a:r>
          </a:p>
          <a:p>
            <a:pPr eaLnBrk="1" hangingPunct="1"/>
            <a:r>
              <a:rPr lang="en-US" sz="2000" dirty="0"/>
              <a:t>It has greater stiffness.</a:t>
            </a:r>
          </a:p>
          <a:p>
            <a:pPr eaLnBrk="1" hangingPunct="1"/>
            <a:r>
              <a:rPr lang="en-US" sz="2000" dirty="0"/>
              <a:t>The cables act as both temporary &amp; permanent supports to the bridge-deck.</a:t>
            </a:r>
          </a:p>
          <a:p>
            <a:pPr eaLnBrk="1" hangingPunct="1"/>
            <a:r>
              <a:rPr lang="en-US" sz="2000" dirty="0"/>
              <a:t>The tower in a cable-stayed bridge is responsible for absorbing and dealing with the compression forces while the cables are under tension.</a:t>
            </a:r>
            <a:endParaRPr lang="en-US" dirty="0"/>
          </a:p>
        </p:txBody>
      </p:sp>
      <p:sp>
        <p:nvSpPr>
          <p:cNvPr id="27652" name="Rectangle 5"/>
          <p:cNvSpPr>
            <a:spLocks noChangeArrowheads="1"/>
          </p:cNvSpPr>
          <p:nvPr/>
        </p:nvSpPr>
        <p:spPr bwMode="auto">
          <a:xfrm>
            <a:off x="3741738" y="3597275"/>
            <a:ext cx="9144000" cy="1588"/>
          </a:xfrm>
          <a:prstGeom prst="rect">
            <a:avLst/>
          </a:prstGeom>
          <a:noFill/>
          <a:ln w="9525">
            <a:noFill/>
            <a:miter lim="800000"/>
            <a:headEnd/>
            <a:tailEnd/>
          </a:ln>
        </p:spPr>
        <p:txBody>
          <a:bodyPr wrap="none" anchor="ctr">
            <a:spAutoFit/>
          </a:bodyPr>
          <a:lstStyle/>
          <a:p>
            <a:endParaRPr lang="en-US"/>
          </a:p>
        </p:txBody>
      </p:sp>
      <p:sp>
        <p:nvSpPr>
          <p:cNvPr id="27653" name="Line 7"/>
          <p:cNvSpPr>
            <a:spLocks noChangeShapeType="1"/>
          </p:cNvSpPr>
          <p:nvPr/>
        </p:nvSpPr>
        <p:spPr bwMode="auto">
          <a:xfrm flipH="1">
            <a:off x="2667000" y="2971800"/>
            <a:ext cx="533400" cy="0"/>
          </a:xfrm>
          <a:prstGeom prst="line">
            <a:avLst/>
          </a:prstGeom>
          <a:noFill/>
          <a:ln w="9525">
            <a:solidFill>
              <a:schemeClr val="tx1"/>
            </a:solidFill>
            <a:round/>
            <a:headEnd/>
            <a:tailEnd type="triangle" w="med" len="med"/>
          </a:ln>
        </p:spPr>
        <p:txBody>
          <a:bodyPr/>
          <a:lstStyle/>
          <a:p>
            <a:endParaRPr lang="en-US"/>
          </a:p>
        </p:txBody>
      </p:sp>
      <p:sp>
        <p:nvSpPr>
          <p:cNvPr id="27654" name="Rectangle 9"/>
          <p:cNvSpPr>
            <a:spLocks noChangeArrowheads="1"/>
          </p:cNvSpPr>
          <p:nvPr/>
        </p:nvSpPr>
        <p:spPr bwMode="auto">
          <a:xfrm>
            <a:off x="3200400" y="2743200"/>
            <a:ext cx="1327150" cy="366713"/>
          </a:xfrm>
          <a:prstGeom prst="rect">
            <a:avLst/>
          </a:prstGeom>
          <a:noFill/>
          <a:ln w="9525">
            <a:noFill/>
            <a:miter lim="800000"/>
            <a:headEnd/>
            <a:tailEnd/>
          </a:ln>
        </p:spPr>
        <p:txBody>
          <a:bodyPr wrap="none" anchor="ctr">
            <a:spAutoFit/>
          </a:bodyPr>
          <a:lstStyle/>
          <a:p>
            <a:pPr algn="l" eaLnBrk="1" hangingPunct="1"/>
            <a:r>
              <a:rPr lang="en-US" sz="1800" b="1"/>
              <a:t>fan</a:t>
            </a:r>
            <a:r>
              <a:rPr lang="en-US" sz="1800"/>
              <a:t> design </a:t>
            </a:r>
          </a:p>
        </p:txBody>
      </p:sp>
      <p:sp>
        <p:nvSpPr>
          <p:cNvPr id="27655" name="Rectangle 10"/>
          <p:cNvSpPr>
            <a:spLocks noChangeArrowheads="1"/>
          </p:cNvSpPr>
          <p:nvPr/>
        </p:nvSpPr>
        <p:spPr bwMode="auto">
          <a:xfrm>
            <a:off x="5105400" y="2743200"/>
            <a:ext cx="1479550" cy="366713"/>
          </a:xfrm>
          <a:prstGeom prst="rect">
            <a:avLst/>
          </a:prstGeom>
          <a:noFill/>
          <a:ln w="9525">
            <a:noFill/>
            <a:miter lim="800000"/>
            <a:headEnd/>
            <a:tailEnd/>
          </a:ln>
        </p:spPr>
        <p:txBody>
          <a:bodyPr anchor="ctr">
            <a:spAutoFit/>
          </a:bodyPr>
          <a:lstStyle/>
          <a:p>
            <a:pPr algn="l" eaLnBrk="1" hangingPunct="1"/>
            <a:r>
              <a:rPr lang="en-US" sz="1800" b="1"/>
              <a:t>harp</a:t>
            </a:r>
            <a:r>
              <a:rPr lang="en-US" sz="1800"/>
              <a:t> design </a:t>
            </a:r>
          </a:p>
        </p:txBody>
      </p:sp>
      <p:sp>
        <p:nvSpPr>
          <p:cNvPr id="27656" name="Line 12"/>
          <p:cNvSpPr>
            <a:spLocks noChangeShapeType="1"/>
          </p:cNvSpPr>
          <p:nvPr/>
        </p:nvSpPr>
        <p:spPr bwMode="auto">
          <a:xfrm>
            <a:off x="6629400" y="2971800"/>
            <a:ext cx="533400" cy="0"/>
          </a:xfrm>
          <a:prstGeom prst="line">
            <a:avLst/>
          </a:prstGeom>
          <a:noFill/>
          <a:ln w="9525">
            <a:solidFill>
              <a:schemeClr val="tx1"/>
            </a:solidFill>
            <a:round/>
            <a:headEnd/>
            <a:tailEnd type="triangle" w="med" len="med"/>
          </a:ln>
        </p:spPr>
        <p:txBody>
          <a:bodyPr/>
          <a:lstStyle/>
          <a:p>
            <a:endParaRPr lang="en-US"/>
          </a:p>
        </p:txBody>
      </p:sp>
      <p:pic>
        <p:nvPicPr>
          <p:cNvPr id="27658" name="Picture 15" descr="180px-Bridge-fan-cable-stayed"/>
          <p:cNvPicPr>
            <a:picLocks noChangeAspect="1" noChangeArrowheads="1"/>
          </p:cNvPicPr>
          <p:nvPr/>
        </p:nvPicPr>
        <p:blipFill>
          <a:blip r:embed="rId3" cstate="print"/>
          <a:srcRect/>
          <a:stretch>
            <a:fillRect/>
          </a:stretch>
        </p:blipFill>
        <p:spPr bwMode="auto">
          <a:xfrm>
            <a:off x="762000" y="2667000"/>
            <a:ext cx="1714500" cy="466725"/>
          </a:xfrm>
          <a:prstGeom prst="rect">
            <a:avLst/>
          </a:prstGeom>
          <a:noFill/>
          <a:ln w="9525">
            <a:noFill/>
            <a:miter lim="800000"/>
            <a:headEnd/>
            <a:tailEnd/>
          </a:ln>
        </p:spPr>
      </p:pic>
      <p:pic>
        <p:nvPicPr>
          <p:cNvPr id="27659" name="Picture 16" descr="180px-Bridge-harp-cable-stayed"/>
          <p:cNvPicPr>
            <a:picLocks noChangeAspect="1" noChangeArrowheads="1"/>
          </p:cNvPicPr>
          <p:nvPr/>
        </p:nvPicPr>
        <p:blipFill>
          <a:blip r:embed="rId4" cstate="print"/>
          <a:srcRect/>
          <a:stretch>
            <a:fillRect/>
          </a:stretch>
        </p:blipFill>
        <p:spPr bwMode="auto">
          <a:xfrm>
            <a:off x="7239000" y="2590800"/>
            <a:ext cx="1714500" cy="4667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a:t>Cantilever Bridge</a:t>
            </a:r>
          </a:p>
        </p:txBody>
      </p:sp>
      <p:sp>
        <p:nvSpPr>
          <p:cNvPr id="28675" name="Rectangle 3"/>
          <p:cNvSpPr>
            <a:spLocks noGrp="1" noChangeArrowheads="1"/>
          </p:cNvSpPr>
          <p:nvPr>
            <p:ph sz="quarter" idx="1"/>
          </p:nvPr>
        </p:nvSpPr>
        <p:spPr/>
        <p:txBody>
          <a:bodyPr/>
          <a:lstStyle/>
          <a:p>
            <a:pPr eaLnBrk="1" hangingPunct="1"/>
            <a:r>
              <a:rPr lang="en-US" sz="2000"/>
              <a:t>A bridge built using cantilevers, structures that project horizontally into space, supported on only one end.</a:t>
            </a:r>
          </a:p>
          <a:p>
            <a:pPr eaLnBrk="1" hangingPunct="1"/>
            <a:r>
              <a:rPr lang="en-US" sz="2000"/>
              <a:t>For small footbridges, the cantilevers may be simple beams; however, large cantilever bridges are designed using trusses.</a:t>
            </a:r>
          </a:p>
          <a:p>
            <a:pPr eaLnBrk="1" hangingPunct="1"/>
            <a:r>
              <a:rPr lang="en-US" sz="2000"/>
              <a:t>These are constructed for short to medium span ranges.</a:t>
            </a:r>
          </a:p>
          <a:p>
            <a:pPr eaLnBrk="1" hangingPunct="1"/>
            <a:r>
              <a:rPr lang="en-US" sz="2000"/>
              <a:t>Cantilevers support loads by tension of the upper members &amp; compression of the lower ones.</a:t>
            </a:r>
          </a:p>
          <a:p>
            <a:pPr eaLnBrk="1" hangingPunct="1"/>
            <a:endParaRPr lang="en-US" sz="2000"/>
          </a:p>
          <a:p>
            <a:pPr eaLnBrk="1" hangingPunct="1"/>
            <a:endParaRPr lang="en-US" sz="2000"/>
          </a:p>
          <a:p>
            <a:pPr eaLnBrk="1" hangingPunct="1"/>
            <a:endParaRPr lang="en-US" sz="2000"/>
          </a:p>
          <a:p>
            <a:pPr eaLnBrk="1" hangingPunct="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a:t>Truss Bridge</a:t>
            </a:r>
          </a:p>
        </p:txBody>
      </p:sp>
      <p:sp>
        <p:nvSpPr>
          <p:cNvPr id="29699" name="Rectangle 3"/>
          <p:cNvSpPr>
            <a:spLocks noGrp="1" noChangeArrowheads="1"/>
          </p:cNvSpPr>
          <p:nvPr>
            <p:ph sz="quarter" idx="1"/>
          </p:nvPr>
        </p:nvSpPr>
        <p:spPr/>
        <p:txBody>
          <a:bodyPr/>
          <a:lstStyle/>
          <a:p>
            <a:pPr eaLnBrk="1" hangingPunct="1"/>
            <a:r>
              <a:rPr lang="en-US" sz="2000"/>
              <a:t>A bridge composed of straight connected elements which may be stressed from tension, compression, or sometimes both in response to dynamic loads.</a:t>
            </a:r>
          </a:p>
          <a:p>
            <a:pPr eaLnBrk="1" hangingPunct="1"/>
            <a:r>
              <a:rPr lang="en-US" sz="2000"/>
              <a:t>A truss bridge is economical to construct owing to its efficient use of materials.</a:t>
            </a:r>
          </a:p>
          <a:p>
            <a:pPr eaLnBrk="1" hangingPunct="1"/>
            <a:r>
              <a:rPr lang="en-US" sz="2000"/>
              <a:t>These are usually constructed for short to medium span range.</a:t>
            </a:r>
          </a:p>
          <a:p>
            <a:pPr eaLnBrk="1" hangingPunct="1"/>
            <a:r>
              <a:rPr lang="en-US" sz="2000"/>
              <a:t>In India truss bridges are generally constructed for rail traffic.</a:t>
            </a:r>
          </a:p>
          <a:p>
            <a:pPr eaLnBrk="1" hangingPunct="1"/>
            <a:r>
              <a:rPr lang="en-US" sz="2000"/>
              <a:t>Vertical members are in tension, lower horizontal members in tension, shear, and bending, outer diagonal and top members are in compression, while the inner diagonals are in tension.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TotalTime>
  <Words>1440</Words>
  <Application>Microsoft Office PowerPoint</Application>
  <PresentationFormat>On-screen Show (4:3)</PresentationFormat>
  <Paragraphs>152</Paragraphs>
  <Slides>22</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Calibri</vt:lpstr>
      <vt:lpstr>Century Schoolbook</vt:lpstr>
      <vt:lpstr>Garamond</vt:lpstr>
      <vt:lpstr>Georgia</vt:lpstr>
      <vt:lpstr>Times New Roman</vt:lpstr>
      <vt:lpstr>Verdana</vt:lpstr>
      <vt:lpstr>Wingdings</vt:lpstr>
      <vt:lpstr>Wingdings 2</vt:lpstr>
      <vt:lpstr>Oriel</vt:lpstr>
      <vt:lpstr>PowerPoint Presentation</vt:lpstr>
      <vt:lpstr>Contents</vt:lpstr>
      <vt:lpstr>Bridge</vt:lpstr>
      <vt:lpstr>Types of Bridge</vt:lpstr>
      <vt:lpstr>Arch Bridge</vt:lpstr>
      <vt:lpstr>Beam Bridge</vt:lpstr>
      <vt:lpstr>Cable-stayed Bridge</vt:lpstr>
      <vt:lpstr>Cantilever Bridge</vt:lpstr>
      <vt:lpstr>Truss Bridge</vt:lpstr>
      <vt:lpstr>Suspension Bridge</vt:lpstr>
      <vt:lpstr>Terms related to Suspension Bridge</vt:lpstr>
      <vt:lpstr>Structural Analysis</vt:lpstr>
      <vt:lpstr>Structural Analysis</vt:lpstr>
      <vt:lpstr>Structural Failure</vt:lpstr>
      <vt:lpstr>Quality Control in Suspension Cable</vt:lpstr>
      <vt:lpstr>Quality Control in Suspension Cable</vt:lpstr>
      <vt:lpstr>Advantages over other bridge types </vt:lpstr>
      <vt:lpstr>Limitations compared to other bridge types </vt:lpstr>
      <vt:lpstr>Load distribution in different types of bridges</vt:lpstr>
      <vt:lpstr>Conclusion</vt:lpstr>
      <vt:lpstr>REFERENCES </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Suspension Bridge</dc:title>
  <dc:creator>Sumit Thakur</dc:creator>
  <cp:lastModifiedBy>Sumit Thakur</cp:lastModifiedBy>
  <cp:revision>5</cp:revision>
  <dcterms:created xsi:type="dcterms:W3CDTF">2016-05-16T06:39:30Z</dcterms:created>
  <dcterms:modified xsi:type="dcterms:W3CDTF">2021-09-28T00:26:58Z</dcterms:modified>
</cp:coreProperties>
</file>